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5"/>
  </p:sldMasterIdLst>
  <p:notesMasterIdLst>
    <p:notesMasterId r:id="rId31"/>
  </p:notesMasterIdLst>
  <p:handoutMasterIdLst>
    <p:handoutMasterId r:id="rId32"/>
  </p:handoutMasterIdLst>
  <p:sldIdLst>
    <p:sldId id="422" r:id="rId6"/>
    <p:sldId id="321" r:id="rId7"/>
    <p:sldId id="449" r:id="rId8"/>
    <p:sldId id="416" r:id="rId9"/>
    <p:sldId id="437" r:id="rId10"/>
    <p:sldId id="438" r:id="rId11"/>
    <p:sldId id="450" r:id="rId12"/>
    <p:sldId id="425" r:id="rId13"/>
    <p:sldId id="435" r:id="rId14"/>
    <p:sldId id="436" r:id="rId15"/>
    <p:sldId id="434" r:id="rId16"/>
    <p:sldId id="428" r:id="rId17"/>
    <p:sldId id="452" r:id="rId18"/>
    <p:sldId id="453" r:id="rId19"/>
    <p:sldId id="432" r:id="rId20"/>
    <p:sldId id="455" r:id="rId21"/>
    <p:sldId id="456" r:id="rId22"/>
    <p:sldId id="457" r:id="rId23"/>
    <p:sldId id="458" r:id="rId24"/>
    <p:sldId id="454" r:id="rId25"/>
    <p:sldId id="448" r:id="rId26"/>
    <p:sldId id="373" r:id="rId27"/>
    <p:sldId id="440" r:id="rId28"/>
    <p:sldId id="441" r:id="rId29"/>
    <p:sldId id="459" r:id="rId3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898AC"/>
    <a:srgbClr val="FD6E03"/>
    <a:srgbClr val="FF6600"/>
    <a:srgbClr val="FF9933"/>
    <a:srgbClr val="FF9900"/>
    <a:srgbClr val="FA680E"/>
    <a:srgbClr val="ED5D05"/>
    <a:srgbClr val="DC5F02"/>
    <a:srgbClr val="F86B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05" autoAdjust="0"/>
    <p:restoredTop sz="95332" autoAdjust="0"/>
  </p:normalViewPr>
  <p:slideViewPr>
    <p:cSldViewPr>
      <p:cViewPr varScale="1">
        <p:scale>
          <a:sx n="88" d="100"/>
          <a:sy n="88" d="100"/>
        </p:scale>
        <p:origin x="25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1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3038145" cy="464205"/>
          </a:xfrm>
          <a:prstGeom prst="rect">
            <a:avLst/>
          </a:prstGeom>
        </p:spPr>
        <p:txBody>
          <a:bodyPr vert="horz" lIns="88129" tIns="44065" rIns="88129" bIns="4406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4"/>
            <a:ext cx="3038145" cy="464205"/>
          </a:xfrm>
          <a:prstGeom prst="rect">
            <a:avLst/>
          </a:prstGeom>
        </p:spPr>
        <p:txBody>
          <a:bodyPr vert="horz" lIns="88129" tIns="44065" rIns="88129" bIns="44065" rtlCol="0"/>
          <a:lstStyle>
            <a:lvl1pPr algn="r">
              <a:defRPr sz="1200"/>
            </a:lvl1pPr>
          </a:lstStyle>
          <a:p>
            <a:fld id="{755EDB92-466D-4773-AEBB-11650F31738E}" type="datetimeFigureOut">
              <a:rPr lang="en-US" smtClean="0"/>
              <a:pPr/>
              <a:t>7/23/2021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30662"/>
            <a:ext cx="3038145" cy="464205"/>
          </a:xfrm>
          <a:prstGeom prst="rect">
            <a:avLst/>
          </a:prstGeom>
        </p:spPr>
        <p:txBody>
          <a:bodyPr vert="horz" lIns="88129" tIns="44065" rIns="88129" bIns="4406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30662"/>
            <a:ext cx="3038145" cy="464205"/>
          </a:xfrm>
          <a:prstGeom prst="rect">
            <a:avLst/>
          </a:prstGeom>
        </p:spPr>
        <p:txBody>
          <a:bodyPr vert="horz" lIns="88129" tIns="44065" rIns="88129" bIns="44065" rtlCol="0" anchor="b"/>
          <a:lstStyle>
            <a:lvl1pPr algn="r">
              <a:defRPr sz="1200"/>
            </a:lvl1pPr>
          </a:lstStyle>
          <a:p>
            <a:fld id="{F1763B0B-FA40-489D-B0C9-FE49AE223A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7079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3038145" cy="464205"/>
          </a:xfrm>
          <a:prstGeom prst="rect">
            <a:avLst/>
          </a:prstGeom>
        </p:spPr>
        <p:txBody>
          <a:bodyPr vert="horz" lIns="88129" tIns="44065" rIns="88129" bIns="4406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34" y="4"/>
            <a:ext cx="3038145" cy="464205"/>
          </a:xfrm>
          <a:prstGeom prst="rect">
            <a:avLst/>
          </a:prstGeom>
        </p:spPr>
        <p:txBody>
          <a:bodyPr vert="horz" lIns="88129" tIns="44065" rIns="88129" bIns="4406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7101FC0-5A88-48F3-9635-20FEFCCFF6AB}" type="datetimeFigureOut">
              <a:rPr lang="en-US"/>
              <a:pPr>
                <a:defRPr/>
              </a:pPr>
              <a:t>7/23/2021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9788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29" tIns="44065" rIns="88129" bIns="44065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48" y="4416102"/>
            <a:ext cx="5607711" cy="4182457"/>
          </a:xfrm>
          <a:prstGeom prst="rect">
            <a:avLst/>
          </a:prstGeom>
        </p:spPr>
        <p:txBody>
          <a:bodyPr vert="horz" lIns="88129" tIns="44065" rIns="88129" bIns="44065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30662"/>
            <a:ext cx="3038145" cy="464205"/>
          </a:xfrm>
          <a:prstGeom prst="rect">
            <a:avLst/>
          </a:prstGeom>
        </p:spPr>
        <p:txBody>
          <a:bodyPr vert="horz" lIns="88129" tIns="44065" rIns="88129" bIns="4406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34" y="8830662"/>
            <a:ext cx="3038145" cy="464205"/>
          </a:xfrm>
          <a:prstGeom prst="rect">
            <a:avLst/>
          </a:prstGeom>
        </p:spPr>
        <p:txBody>
          <a:bodyPr vert="horz" lIns="88129" tIns="44065" rIns="88129" bIns="4406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1003C0D-44F0-40DE-8C2E-6D8AF25FA2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2533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915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572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750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9415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1431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9851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0747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1628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353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rtl="0" eaLnBrk="1" fontAlgn="t" latinLnBrk="0" hangingPunct="1">
              <a:buFont typeface="Arial" panose="020B0604020202020204" pitchFamily="34" charset="0"/>
              <a:buNone/>
            </a:pPr>
            <a:endParaRPr lang="en-US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9606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161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8199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2825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950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6704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5648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6528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752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4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aseline="0" dirty="0" smtClean="0"/>
              <a:t>  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443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24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405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231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100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03C0D-44F0-40DE-8C2E-6D8AF25FA298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834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9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0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12A5244-FAAA-447D-AD4C-5DBAD17898C4}" type="datetime1">
              <a:rPr lang="en-US"/>
              <a:pPr>
                <a:defRPr/>
              </a:pPr>
              <a:t>7/23/2021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48D9BF5-EBC6-46A1-BB03-438685D9E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FC643-371E-400F-AD50-DF220DB4BC71}" type="datetime1">
              <a:rPr lang="en-US"/>
              <a:pPr>
                <a:defRPr/>
              </a:pPr>
              <a:t>7/23/2021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3DA32-4160-4277-9421-F48F85FD67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55C3A-516E-47C4-ADFF-F3295A35BB90}" type="datetime1">
              <a:rPr lang="en-US"/>
              <a:pPr>
                <a:defRPr/>
              </a:pPr>
              <a:t>7/23/2021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D96392-B6E8-4578-AB39-E9CEAA92CD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9A8AE-648C-426C-94B2-2B8033E389CE}" type="datetime1">
              <a:rPr lang="en-US"/>
              <a:pPr>
                <a:defRPr/>
              </a:pPr>
              <a:t>7/23/2021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24BC3-D10E-4264-847C-2168FF8962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43A1D-99A4-4266-8003-C542B160B573}" type="datetime1">
              <a:rPr lang="en-US"/>
              <a:pPr>
                <a:defRPr/>
              </a:pPr>
              <a:t>7/23/2021</a:t>
            </a:fld>
            <a:endParaRPr lang="en-US" dirty="0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1E80A02-833A-482A-B24A-D7F0AC2589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BBA0A1D-EF4B-4187-B457-304504E6EAEB}" type="datetime1">
              <a:rPr lang="en-US"/>
              <a:pPr>
                <a:defRPr/>
              </a:pPr>
              <a:t>7/23/2021</a:t>
            </a:fld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3043B5D-E43C-47C0-B6A3-8025E2AA87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25ECCEB-BDE1-4664-9329-86BBB804DFCD}" type="datetime1">
              <a:rPr lang="en-US"/>
              <a:pPr>
                <a:defRPr/>
              </a:pPr>
              <a:t>7/23/2021</a:t>
            </a:fld>
            <a:endParaRPr lang="en-US" dirty="0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87968CF-011A-4684-9BDA-99F1E1CE91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48555-CF39-4BD8-A175-8FF17AA17E84}" type="datetime1">
              <a:rPr lang="en-US"/>
              <a:pPr>
                <a:defRPr/>
              </a:pPr>
              <a:t>7/23/2021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783A1-6A0F-4827-B543-BBCC522A1C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31AA4-BB16-4D96-BEBB-960D3E0D1646}" type="datetime1">
              <a:rPr lang="en-US"/>
              <a:pPr>
                <a:defRPr/>
              </a:pPr>
              <a:t>7/23/2021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A12730C-69C7-44F2-ACA2-5DBD4B435CA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F2A02-0079-4C9E-B701-FCB4A1B425BC}" type="datetime1">
              <a:rPr lang="en-US"/>
              <a:pPr>
                <a:defRPr/>
              </a:pPr>
              <a:t>7/23/2021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26160-C09A-479C-8462-DDB37E6A74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10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FE5453F-4E43-4502-868D-58B159513AED}" type="datetime1">
              <a:rPr lang="en-US"/>
              <a:pPr>
                <a:defRPr/>
              </a:pPr>
              <a:t>7/23/2021</a:t>
            </a:fld>
            <a:endParaRPr lang="en-US" dirty="0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C2B12794-EEA3-4803-A50E-272AB8786D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5988F8FE-20C2-4F79-A87B-28BF6D2403FF}" type="datetime1">
              <a:rPr lang="en-US"/>
              <a:pPr>
                <a:defRPr/>
              </a:pPr>
              <a:t>7/23/2021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9C5002E1-03B9-417A-9B8E-AEDA5A8160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08" r:id="rId2"/>
    <p:sldLayoutId id="2147483913" r:id="rId3"/>
    <p:sldLayoutId id="2147483914" r:id="rId4"/>
    <p:sldLayoutId id="2147483915" r:id="rId5"/>
    <p:sldLayoutId id="2147483909" r:id="rId6"/>
    <p:sldLayoutId id="2147483916" r:id="rId7"/>
    <p:sldLayoutId id="2147483910" r:id="rId8"/>
    <p:sldLayoutId id="2147483917" r:id="rId9"/>
    <p:sldLayoutId id="2147483911" r:id="rId10"/>
    <p:sldLayoutId id="214748391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05761"/>
            <a:ext cx="9144000" cy="22860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PROPOSED </a:t>
            </a:r>
            <a:r>
              <a:rPr lang="en-US" sz="4800" dirty="0" err="1" smtClean="0"/>
              <a:t>Christobel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err="1" smtClean="0"/>
              <a:t>SePTIC</a:t>
            </a:r>
            <a:r>
              <a:rPr lang="en-US" sz="4800" dirty="0" smtClean="0"/>
              <a:t> TANK PHASE                                                 OUT Project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July 22, 2021- 6:30 p.m.</a:t>
            </a:r>
          </a:p>
          <a:p>
            <a:r>
              <a:rPr lang="en-US" dirty="0" err="1" smtClean="0"/>
              <a:t>Ribault</a:t>
            </a:r>
            <a:r>
              <a:rPr lang="en-US" dirty="0" smtClean="0"/>
              <a:t> High School Auditorium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44" y="152955"/>
            <a:ext cx="1972056" cy="19720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505015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“A Public Partnership between the City of Jacksonville and JEA”</a:t>
            </a:r>
            <a:endParaRPr lang="en-US" i="1" dirty="0"/>
          </a:p>
        </p:txBody>
      </p:sp>
      <p:pic>
        <p:nvPicPr>
          <p:cNvPr id="11" name="Picture 2" descr="C:\Users\corcgs\AppData\Local\Microsoft\Windows\Temporary Internet Files\Content.Outlook\XJPZ6QRM\Logo_tag_Better_we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09600"/>
            <a:ext cx="2366963" cy="138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39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12730C-69C7-44F2-ACA2-5DBD4B435CA1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213764" y="76200"/>
            <a:ext cx="2320636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Estimated       Project Cost:</a:t>
            </a:r>
          </a:p>
          <a:p>
            <a:pPr algn="ctr"/>
            <a:endParaRPr lang="en-US" sz="1400" b="1" u="sng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/>
              <a:t>$26.9 Million</a:t>
            </a:r>
          </a:p>
          <a:p>
            <a:pPr algn="ctr"/>
            <a:endParaRPr lang="en-US" sz="1400" b="1" u="sng" dirty="0" smtClean="0"/>
          </a:p>
          <a:p>
            <a:pPr algn="ctr"/>
            <a:r>
              <a:rPr lang="en-US" b="1" u="sng" dirty="0" smtClean="0"/>
              <a:t>Project Boundaries: </a:t>
            </a:r>
          </a:p>
          <a:p>
            <a:endParaRPr lang="en-US" sz="1400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smtClean="0"/>
              <a:t>Oakhurst Avenue     to the </a:t>
            </a:r>
            <a:r>
              <a:rPr lang="en-US" b="1" dirty="0" smtClean="0"/>
              <a:t>NORTH</a:t>
            </a:r>
            <a:r>
              <a:rPr lang="en-US" dirty="0" smtClean="0"/>
              <a:t>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err="1" smtClean="0"/>
              <a:t>Lem</a:t>
            </a:r>
            <a:r>
              <a:rPr lang="en-US" dirty="0" smtClean="0"/>
              <a:t> Turner Road     to the</a:t>
            </a:r>
            <a:r>
              <a:rPr lang="en-US" b="1" dirty="0" smtClean="0"/>
              <a:t> EAST</a:t>
            </a:r>
            <a:endParaRPr lang="en-US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smtClean="0"/>
              <a:t>Anderson Road                to the </a:t>
            </a:r>
            <a:r>
              <a:rPr lang="en-US" b="1" dirty="0" smtClean="0"/>
              <a:t>South</a:t>
            </a:r>
            <a:r>
              <a:rPr lang="en-US" dirty="0" smtClean="0"/>
              <a:t>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smtClean="0"/>
              <a:t>Sawyer Avenue                  to the </a:t>
            </a:r>
            <a:r>
              <a:rPr lang="en-US" b="1" dirty="0" smtClean="0"/>
              <a:t>WEST</a:t>
            </a:r>
            <a:endParaRPr lang="en-US" dirty="0" smtClean="0"/>
          </a:p>
          <a:p>
            <a:endParaRPr lang="en-US" sz="1400" dirty="0"/>
          </a:p>
          <a:p>
            <a:r>
              <a:rPr lang="en-US" b="1" u="sng" dirty="0" smtClean="0"/>
              <a:t>Nearby Waterways: </a:t>
            </a:r>
          </a:p>
          <a:p>
            <a:endParaRPr lang="en-US" sz="1200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err="1" smtClean="0"/>
              <a:t>Ribault</a:t>
            </a:r>
            <a:r>
              <a:rPr lang="en-US" dirty="0" smtClean="0"/>
              <a:t> River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smtClean="0"/>
              <a:t>Trout River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smtClean="0"/>
              <a:t>St. Johns River</a:t>
            </a:r>
          </a:p>
          <a:p>
            <a:endParaRPr lang="en-US" sz="1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04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Program Timeline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5011C17-5D39-4E68-B989-75A7464F2689}" type="slidenum">
              <a:rPr lang="en-US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13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6160884"/>
            <a:ext cx="1172095" cy="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088286"/>
            <a:ext cx="743712" cy="7437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02942"/>
            <a:ext cx="9144000" cy="9144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609599" y="1464249"/>
            <a:ext cx="8382001" cy="44958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WHAT IS THE TIMELINE FOR THE PROJECT?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community meeting – July 22, 2021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community </a:t>
            </a:r>
            <a:r>
              <a:rPr lang="en-US" sz="2400" dirty="0"/>
              <a:t>m</a:t>
            </a:r>
            <a:r>
              <a:rPr lang="en-US" sz="2400" dirty="0" smtClean="0"/>
              <a:t>eeting – TBD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6 </a:t>
            </a:r>
            <a:r>
              <a:rPr lang="en-US" sz="2400" dirty="0"/>
              <a:t>m</a:t>
            </a:r>
            <a:r>
              <a:rPr lang="en-US" sz="2400" dirty="0" smtClean="0"/>
              <a:t>onth community decision period begins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Project design period:  1 year from start**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Project bid &amp; construction period: 2-3 years**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400" dirty="0" smtClean="0"/>
              <a:t>*Additional neighborhood meetings will be held as needed </a:t>
            </a:r>
          </a:p>
          <a:p>
            <a:pPr marL="0" indent="0">
              <a:buNone/>
            </a:pPr>
            <a:r>
              <a:rPr lang="en-US" sz="2400" dirty="0" smtClean="0"/>
              <a:t>**Duration is subject to change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52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Program Overview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5011C17-5D39-4E68-B989-75A7464F2689}" type="slidenum">
              <a:rPr lang="en-US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13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6160884"/>
            <a:ext cx="1172095" cy="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088286"/>
            <a:ext cx="743712" cy="7437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5960049"/>
            <a:ext cx="9144000" cy="9144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612775" y="1516063"/>
            <a:ext cx="8153400" cy="41910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HOW DOES THE PROGRAM WORK?</a:t>
            </a:r>
          </a:p>
          <a:p>
            <a:r>
              <a:rPr lang="en-US" sz="2000" dirty="0" smtClean="0"/>
              <a:t>Voluntary Project – Community/Neighborhood decision</a:t>
            </a:r>
          </a:p>
          <a:p>
            <a:r>
              <a:rPr lang="en-US" sz="2000" dirty="0"/>
              <a:t>70</a:t>
            </a:r>
            <a:r>
              <a:rPr lang="en-US" sz="2000" dirty="0" smtClean="0"/>
              <a:t>%* </a:t>
            </a:r>
            <a:r>
              <a:rPr lang="en-US" sz="2000" dirty="0"/>
              <a:t>of property owner(s) within project area must agree to project to move </a:t>
            </a:r>
            <a:r>
              <a:rPr lang="en-US" sz="2000" dirty="0" smtClean="0"/>
              <a:t>forward</a:t>
            </a:r>
            <a:r>
              <a:rPr lang="en-US" sz="2000" dirty="0"/>
              <a:t> </a:t>
            </a:r>
            <a:r>
              <a:rPr lang="en-US" sz="2000" dirty="0" smtClean="0"/>
              <a:t>within 6 month “decision period”</a:t>
            </a:r>
          </a:p>
          <a:p>
            <a:r>
              <a:rPr lang="en-US" sz="2000" dirty="0" smtClean="0"/>
              <a:t>Property owner(s) within each designated project area will “vote” on project moving forward</a:t>
            </a:r>
          </a:p>
          <a:p>
            <a:r>
              <a:rPr lang="en-US" sz="2000" dirty="0" smtClean="0"/>
              <a:t>One “vote” per real estate (parcel) number as identified in the Duval County Property Appraiser records - Vote in form of “TCE” execution</a:t>
            </a:r>
          </a:p>
          <a:p>
            <a:r>
              <a:rPr lang="en-US" sz="2000" dirty="0" smtClean="0"/>
              <a:t>All conforming properties </a:t>
            </a:r>
            <a:r>
              <a:rPr lang="en-US" sz="2000" dirty="0"/>
              <a:t>will be counted, regardless of use </a:t>
            </a:r>
            <a:r>
              <a:rPr lang="en-US" sz="2000" dirty="0" smtClean="0"/>
              <a:t>or development (structure or no structure)</a:t>
            </a:r>
          </a:p>
          <a:p>
            <a:r>
              <a:rPr lang="en-US" sz="2000" dirty="0" smtClean="0"/>
              <a:t>5 </a:t>
            </a:r>
            <a:r>
              <a:rPr lang="en-US" sz="2000" dirty="0"/>
              <a:t>year waiting period for project reconsideration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2000" b="1" dirty="0" smtClean="0"/>
              <a:t>                       * 70% = 358 of 511 total properties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40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Program Overview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5011C17-5D39-4E68-B989-75A7464F2689}" type="slidenum">
              <a:rPr lang="en-US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13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6160884"/>
            <a:ext cx="1172095" cy="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088286"/>
            <a:ext cx="743712" cy="7437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5960049"/>
            <a:ext cx="9144000" cy="9144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612775" y="1173974"/>
            <a:ext cx="8153400" cy="4495800"/>
          </a:xfrm>
        </p:spPr>
        <p:txBody>
          <a:bodyPr/>
          <a:lstStyle/>
          <a:p>
            <a:endParaRPr lang="en-US" sz="2000" dirty="0" smtClean="0"/>
          </a:p>
          <a:p>
            <a:r>
              <a:rPr lang="en-US" sz="2200" dirty="0" smtClean="0"/>
              <a:t>Program pays for </a:t>
            </a:r>
            <a:r>
              <a:rPr lang="en-US" sz="2200" b="1" u="sng" dirty="0" smtClean="0"/>
              <a:t>ALL COSTS</a:t>
            </a:r>
            <a:r>
              <a:rPr lang="en-US" sz="2200" dirty="0" smtClean="0"/>
              <a:t> associated with the installation of new water and sewer lines, including the connection plumbing work on private property and septic tank abandonment (not private plumbing inside home) </a:t>
            </a:r>
          </a:p>
          <a:p>
            <a:r>
              <a:rPr lang="en-US" sz="2200" dirty="0" smtClean="0"/>
              <a:t>Program pays for </a:t>
            </a:r>
            <a:r>
              <a:rPr lang="en-US" sz="2200" b="1" u="sng" dirty="0" smtClean="0"/>
              <a:t>ALL</a:t>
            </a:r>
            <a:r>
              <a:rPr lang="en-US" sz="2200" dirty="0" smtClean="0"/>
              <a:t> permit and JEA fees – </a:t>
            </a:r>
            <a:r>
              <a:rPr lang="en-US" sz="2200" b="1" u="sng" dirty="0" smtClean="0"/>
              <a:t>NO REPAYMENT</a:t>
            </a:r>
          </a:p>
          <a:p>
            <a:r>
              <a:rPr lang="en-US" sz="2200" dirty="0" smtClean="0"/>
              <a:t>Unimproved (empty) lots will receive a sewer connection at the property line for future connection </a:t>
            </a:r>
          </a:p>
          <a:p>
            <a:r>
              <a:rPr lang="en-US" sz="2200" dirty="0" smtClean="0">
                <a:cs typeface="Franklin Gothic Book"/>
              </a:rPr>
              <a:t>Private water and sewer lines </a:t>
            </a:r>
            <a:r>
              <a:rPr lang="en-US" sz="2200" dirty="0">
                <a:cs typeface="Franklin Gothic Book"/>
              </a:rPr>
              <a:t>will be </a:t>
            </a:r>
            <a:r>
              <a:rPr lang="en-US" sz="2200" dirty="0" smtClean="0">
                <a:cs typeface="Franklin Gothic Book"/>
              </a:rPr>
              <a:t>run </a:t>
            </a:r>
            <a:r>
              <a:rPr lang="en-US" sz="2200" dirty="0">
                <a:cs typeface="Franklin Gothic Book"/>
              </a:rPr>
              <a:t>from the </a:t>
            </a:r>
            <a:r>
              <a:rPr lang="en-US" sz="2200" dirty="0" smtClean="0">
                <a:cs typeface="Franklin Gothic Book"/>
              </a:rPr>
              <a:t>property line </a:t>
            </a:r>
            <a:r>
              <a:rPr lang="en-US" sz="2200" dirty="0">
                <a:cs typeface="Franklin Gothic Book"/>
              </a:rPr>
              <a:t>to the </a:t>
            </a:r>
            <a:r>
              <a:rPr lang="en-US" sz="2200" dirty="0" smtClean="0">
                <a:cs typeface="Franklin Gothic Book"/>
              </a:rPr>
              <a:t>structure (If a TCE has been signed and executed) </a:t>
            </a:r>
            <a:endParaRPr lang="en-US" sz="2200" dirty="0" smtClean="0"/>
          </a:p>
          <a:p>
            <a:r>
              <a:rPr lang="en-US" sz="2200" dirty="0" smtClean="0"/>
              <a:t>Roads, sidewalks, and driveways impacted </a:t>
            </a:r>
            <a:r>
              <a:rPr lang="en-US" sz="2200" dirty="0"/>
              <a:t>by construction will be </a:t>
            </a:r>
            <a:r>
              <a:rPr lang="en-US" sz="2200" dirty="0" smtClean="0"/>
              <a:t>rebuilt and roads repaved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1000" b="1" dirty="0" smtClean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1100" b="1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32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Property Owner Requirements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0284" y="6060721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5011C17-5D39-4E68-B989-75A7464F2689}" type="slidenum">
              <a:rPr lang="en-US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13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6160884"/>
            <a:ext cx="1172095" cy="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088286"/>
            <a:ext cx="743712" cy="7437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88285"/>
            <a:ext cx="9144000" cy="786163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612775" y="1578704"/>
            <a:ext cx="8458200" cy="4495800"/>
          </a:xfrm>
        </p:spPr>
        <p:txBody>
          <a:bodyPr/>
          <a:lstStyle/>
          <a:p>
            <a:r>
              <a:rPr lang="en-US" sz="2000" dirty="0" smtClean="0"/>
              <a:t>Property owner(s) required to sign a notarized temporary construction easement (TCE) to participate in project </a:t>
            </a:r>
          </a:p>
          <a:p>
            <a:r>
              <a:rPr lang="en-US" sz="2000" b="1" dirty="0" smtClean="0"/>
              <a:t>TCE will be recorded on your property deed</a:t>
            </a:r>
          </a:p>
          <a:p>
            <a:r>
              <a:rPr lang="en-US" sz="2000" dirty="0" smtClean="0"/>
              <a:t>Property owner(s) or their tenants must also agree to sign JEA water and    sewer service application and pay monthly JEA bill </a:t>
            </a:r>
          </a:p>
          <a:p>
            <a:r>
              <a:rPr lang="en-US" sz="2000" dirty="0"/>
              <a:t>Property owners that DO NOT connect will be charged “readiness to serve” fee of $21.15 per month, billed separately by JEA </a:t>
            </a:r>
            <a:r>
              <a:rPr lang="en-US" sz="2000" u="sng" dirty="0"/>
              <a:t>directly to property </a:t>
            </a:r>
            <a:r>
              <a:rPr lang="en-US" sz="2000" u="sng" dirty="0" smtClean="0"/>
              <a:t>owners</a:t>
            </a:r>
            <a:endParaRPr lang="en-US" sz="2000" b="1" dirty="0" smtClean="0"/>
          </a:p>
          <a:p>
            <a:r>
              <a:rPr lang="en-US" sz="2000" b="1" dirty="0" smtClean="0"/>
              <a:t>Property owners will be notified (by mail) they have 365 days to connect once sewer system is available prior to being charged monthly fee </a:t>
            </a:r>
          </a:p>
          <a:p>
            <a:r>
              <a:rPr lang="en-US" sz="2000" dirty="0"/>
              <a:t>Revenue generated by the “readiness to serve” fee will be used </a:t>
            </a:r>
            <a:r>
              <a:rPr lang="en-US" sz="2000" dirty="0" smtClean="0"/>
              <a:t>by                 the COJ to </a:t>
            </a:r>
            <a:r>
              <a:rPr lang="en-US" sz="2000" dirty="0"/>
              <a:t>fund future water and sewer </a:t>
            </a:r>
            <a:r>
              <a:rPr lang="en-US" sz="2000" dirty="0" smtClean="0"/>
              <a:t>improvement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09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Property Owner Requirements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5011C17-5D39-4E68-B989-75A7464F2689}" type="slidenum">
              <a:rPr lang="en-US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13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6160884"/>
            <a:ext cx="1172095" cy="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088286"/>
            <a:ext cx="743712" cy="743712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609600" y="1464249"/>
            <a:ext cx="8153400" cy="44958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16201"/>
              </p:ext>
            </p:extLst>
          </p:nvPr>
        </p:nvGraphicFramePr>
        <p:xfrm>
          <a:off x="1386340" y="1739222"/>
          <a:ext cx="6336364" cy="38942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98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7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690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sng" strike="noStrike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ACTIVITY</a:t>
                      </a:r>
                      <a:endParaRPr lang="en-US" sz="2000" b="1" i="0" u="sng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COST</a:t>
                      </a:r>
                      <a:r>
                        <a:rPr lang="en-US" sz="20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 ESTIMATE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sng" strike="noStrike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Replace</a:t>
                      </a:r>
                      <a:r>
                        <a:rPr lang="en-US" sz="2000" b="1" i="0" u="sng" strike="noStrike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 Existing System</a:t>
                      </a:r>
                      <a:endParaRPr lang="en-US" sz="20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43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</a:rPr>
                        <a:t>New Septic Tank &amp; Drain Field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</a:rPr>
                        <a:t>$10k-$</a:t>
                      </a:r>
                      <a:r>
                        <a:rPr lang="en-US" sz="2000" u="none" strike="noStrike" dirty="0" smtClean="0">
                          <a:effectLst/>
                          <a:latin typeface="Calibri" panose="020F0502020204030204" pitchFamily="34" charset="0"/>
                        </a:rPr>
                        <a:t>20k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43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</a:rPr>
                        <a:t>Septic Tank Repair (Pump Out)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2000" u="none" strike="noStrike" dirty="0" smtClean="0">
                          <a:effectLst/>
                          <a:latin typeface="Calibri" panose="020F0502020204030204" pitchFamily="34" charset="0"/>
                        </a:rPr>
                        <a:t>200.00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</a:rPr>
                        <a:t>Septic Tank Repair Permit (DCHD)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2000" u="none" strike="noStrike" dirty="0" smtClean="0">
                          <a:effectLst/>
                          <a:latin typeface="Calibri" panose="020F0502020204030204" pitchFamily="34" charset="0"/>
                        </a:rPr>
                        <a:t>585.00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Calibri" panose="020F0502020204030204" pitchFamily="34" charset="0"/>
                        </a:rPr>
                        <a:t>TOTAL RANGE: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 smtClean="0">
                          <a:effectLst/>
                          <a:latin typeface="Calibri" panose="020F0502020204030204" pitchFamily="34" charset="0"/>
                        </a:rPr>
                        <a:t>$10K </a:t>
                      </a:r>
                      <a:r>
                        <a:rPr lang="en-US" sz="2000" b="1" u="none" strike="noStrike" dirty="0">
                          <a:effectLst/>
                          <a:latin typeface="Calibri" panose="020F0502020204030204" pitchFamily="34" charset="0"/>
                        </a:rPr>
                        <a:t>to </a:t>
                      </a:r>
                      <a:r>
                        <a:rPr lang="en-US" sz="2000" b="1" u="none" strike="noStrike" dirty="0" smtClean="0">
                          <a:effectLst/>
                          <a:latin typeface="Calibri" panose="020F0502020204030204" pitchFamily="34" charset="0"/>
                        </a:rPr>
                        <a:t>$21K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690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sng" strike="noStrike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Install</a:t>
                      </a:r>
                      <a:r>
                        <a:rPr lang="en-US" sz="2000" b="1" i="0" u="sng" strike="noStrike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</a:rPr>
                        <a:t> Sewer</a:t>
                      </a:r>
                      <a:endParaRPr lang="en-US" sz="20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2694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  <a:latin typeface="Calibri" panose="020F0502020204030204" pitchFamily="34" charset="0"/>
                        </a:rPr>
                        <a:t>Sewer Construction</a:t>
                      </a:r>
                      <a:r>
                        <a:rPr lang="en-US" sz="2000" u="none" strike="noStrike" baseline="0" dirty="0" smtClean="0">
                          <a:effectLst/>
                          <a:latin typeface="Calibri" panose="020F0502020204030204" pitchFamily="34" charset="0"/>
                        </a:rPr>
                        <a:t> Costs                                  </a:t>
                      </a:r>
                      <a:r>
                        <a:rPr lang="en-US" sz="2000" u="none" strike="noStrike" dirty="0" smtClean="0">
                          <a:effectLst/>
                          <a:latin typeface="Calibri" panose="020F0502020204030204" pitchFamily="34" charset="0"/>
                        </a:rPr>
                        <a:t>(Right-of-way &amp; Private Connection)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$50,850*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471" marR="17471" marT="17471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Right Arrow 5"/>
          <p:cNvSpPr/>
          <p:nvPr/>
        </p:nvSpPr>
        <p:spPr>
          <a:xfrm>
            <a:off x="5486400" y="3634568"/>
            <a:ext cx="489204" cy="24231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5638800" y="5365262"/>
            <a:ext cx="541506" cy="26822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5960049"/>
            <a:ext cx="9144000" cy="9144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44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JEA Credit Score &amp; Deposits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5011C17-5D39-4E68-B989-75A7464F2689}" type="slidenum">
              <a:rPr lang="en-US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13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6160884"/>
            <a:ext cx="1172095" cy="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088286"/>
            <a:ext cx="743712" cy="7437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5960049"/>
            <a:ext cx="9144000" cy="9144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608293" y="1265238"/>
            <a:ext cx="8458200" cy="4495800"/>
          </a:xfrm>
        </p:spPr>
        <p:txBody>
          <a:bodyPr/>
          <a:lstStyle/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/>
              <a:t>JEA </a:t>
            </a:r>
            <a:r>
              <a:rPr lang="en-US" sz="2400" dirty="0" smtClean="0"/>
              <a:t>Internal ONLY </a:t>
            </a:r>
            <a:r>
              <a:rPr lang="en-US" sz="2400" dirty="0"/>
              <a:t>– Not FICO/Equifax/Experian credit score</a:t>
            </a:r>
          </a:p>
          <a:p>
            <a:r>
              <a:rPr lang="en-US" sz="2400" dirty="0" smtClean="0"/>
              <a:t>Everyone </a:t>
            </a:r>
            <a:r>
              <a:rPr lang="en-US" sz="2400" dirty="0"/>
              <a:t>starts with a JEA internal credit score of 1,000</a:t>
            </a:r>
          </a:p>
          <a:p>
            <a:r>
              <a:rPr lang="en-US" sz="2400" dirty="0" smtClean="0"/>
              <a:t>If the JEA </a:t>
            </a:r>
            <a:r>
              <a:rPr lang="en-US" sz="2400" dirty="0"/>
              <a:t>internal credit score goes too </a:t>
            </a:r>
            <a:r>
              <a:rPr lang="en-US" sz="2400" dirty="0" smtClean="0"/>
              <a:t>low:</a:t>
            </a:r>
            <a:endParaRPr lang="en-US" sz="2400" dirty="0"/>
          </a:p>
          <a:p>
            <a:pPr lvl="1"/>
            <a:r>
              <a:rPr lang="en-US" sz="2100" dirty="0"/>
              <a:t>N</a:t>
            </a:r>
            <a:r>
              <a:rPr lang="en-US" sz="2100" dirty="0" smtClean="0"/>
              <a:t>ew deposit may be required </a:t>
            </a:r>
            <a:endParaRPr lang="en-US" sz="2100" dirty="0"/>
          </a:p>
          <a:p>
            <a:pPr lvl="1"/>
            <a:r>
              <a:rPr lang="en-US" sz="2100" dirty="0"/>
              <a:t>C</a:t>
            </a:r>
            <a:r>
              <a:rPr lang="en-US" sz="2100" dirty="0" smtClean="0"/>
              <a:t>urrent </a:t>
            </a:r>
            <a:r>
              <a:rPr lang="en-US" sz="2100" dirty="0"/>
              <a:t>deposit </a:t>
            </a:r>
            <a:r>
              <a:rPr lang="en-US" sz="2100" dirty="0" smtClean="0"/>
              <a:t>could increase</a:t>
            </a:r>
          </a:p>
          <a:p>
            <a:pPr lvl="2"/>
            <a:r>
              <a:rPr lang="en-US" sz="1800" dirty="0" smtClean="0"/>
              <a:t>Payment Arrangements May Be Available </a:t>
            </a:r>
            <a:endParaRPr lang="en-US" sz="1000" dirty="0" smtClean="0"/>
          </a:p>
          <a:p>
            <a:r>
              <a:rPr lang="en-US" sz="2400" dirty="0" smtClean="0"/>
              <a:t>Deposits are usually 2-times the average monthly bill for the property</a:t>
            </a:r>
          </a:p>
          <a:p>
            <a:r>
              <a:rPr lang="en-US" sz="2400" dirty="0"/>
              <a:t>No </a:t>
            </a:r>
            <a:r>
              <a:rPr lang="en-US" sz="2400" b="1" u="sng" dirty="0"/>
              <a:t>initial</a:t>
            </a:r>
            <a:r>
              <a:rPr lang="en-US" sz="2400" dirty="0"/>
              <a:t> deposits required for new sewer </a:t>
            </a:r>
            <a:r>
              <a:rPr lang="en-US" sz="2400" dirty="0" smtClean="0"/>
              <a:t>service                                     (if credit score is 850 or above)</a:t>
            </a:r>
            <a:endParaRPr lang="en-US" sz="2400" dirty="0"/>
          </a:p>
          <a:p>
            <a:endParaRPr lang="en-US" sz="2400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20850" y="30559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98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JEA Credit Score – Infraction Examples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5011C17-5D39-4E68-B989-75A7464F2689}" type="slidenum">
              <a:rPr lang="en-US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13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6160884"/>
            <a:ext cx="1172095" cy="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088286"/>
            <a:ext cx="743712" cy="7437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5960049"/>
            <a:ext cx="9144000" cy="9144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609600" y="1556818"/>
            <a:ext cx="8458200" cy="4495800"/>
          </a:xfrm>
        </p:spPr>
        <p:txBody>
          <a:bodyPr/>
          <a:lstStyle/>
          <a:p>
            <a:pPr marL="366713" lvl="1" indent="0">
              <a:buNone/>
            </a:pPr>
            <a:endParaRPr lang="en-US" sz="2100" dirty="0"/>
          </a:p>
          <a:p>
            <a:endParaRPr lang="en-US" sz="2400" dirty="0" smtClean="0"/>
          </a:p>
          <a:p>
            <a:pPr marL="366713" lvl="1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2400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609600" y="1645237"/>
          <a:ext cx="8077200" cy="4239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91824">
                  <a:extLst>
                    <a:ext uri="{9D8B030D-6E8A-4147-A177-3AD203B41FA5}">
                      <a16:colId xmlns:a16="http://schemas.microsoft.com/office/drawing/2014/main" val="2197230291"/>
                    </a:ext>
                  </a:extLst>
                </a:gridCol>
                <a:gridCol w="2692688">
                  <a:extLst>
                    <a:ext uri="{9D8B030D-6E8A-4147-A177-3AD203B41FA5}">
                      <a16:colId xmlns:a16="http://schemas.microsoft.com/office/drawing/2014/main" val="1354447492"/>
                    </a:ext>
                  </a:extLst>
                </a:gridCol>
                <a:gridCol w="2692688">
                  <a:extLst>
                    <a:ext uri="{9D8B030D-6E8A-4147-A177-3AD203B41FA5}">
                      <a16:colId xmlns:a16="http://schemas.microsoft.com/office/drawing/2014/main" val="21523149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Infraction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Internal Credit Reduction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Duration of Credit Reduction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96448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</a:t>
                      </a:r>
                      <a:r>
                        <a:rPr lang="en-US" sz="2000" baseline="30000" dirty="0">
                          <a:effectLst/>
                        </a:rPr>
                        <a:t>st</a:t>
                      </a:r>
                      <a:r>
                        <a:rPr lang="en-US" sz="2000" dirty="0">
                          <a:effectLst/>
                        </a:rPr>
                        <a:t> Dishonored Payment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-100 Points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 months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23239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</a:t>
                      </a:r>
                      <a:r>
                        <a:rPr lang="en-US" sz="2000" baseline="30000" dirty="0">
                          <a:effectLst/>
                        </a:rPr>
                        <a:t>nd</a:t>
                      </a:r>
                      <a:r>
                        <a:rPr lang="en-US" sz="2000" dirty="0">
                          <a:effectLst/>
                        </a:rPr>
                        <a:t> Dishonored Payment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-200 Points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 months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2796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Dishonored Deposit or Initial Payment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-300 Points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 months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88541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Broken Payment Arrangement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-50 Points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12 months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87667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Disconnection for Non-Payment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-100 Points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24 months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7426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Write Off with Outstanding JEA debt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-750 Points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7 years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1358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964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612775" y="1510201"/>
            <a:ext cx="8458200" cy="4767782"/>
          </a:xfrm>
        </p:spPr>
        <p:txBody>
          <a:bodyPr/>
          <a:lstStyle/>
          <a:p>
            <a:r>
              <a:rPr lang="en-US" sz="2200" b="1" dirty="0" smtClean="0"/>
              <a:t>Maintain Good </a:t>
            </a:r>
            <a:r>
              <a:rPr lang="en-US" sz="2200" b="1" dirty="0"/>
              <a:t>P</a:t>
            </a:r>
            <a:r>
              <a:rPr lang="en-US" sz="2200" b="1" dirty="0" smtClean="0"/>
              <a:t>ayment History/Work to Improve Score</a:t>
            </a:r>
          </a:p>
          <a:p>
            <a:pPr lvl="1"/>
            <a:r>
              <a:rPr lang="en-US" sz="1900" dirty="0" smtClean="0"/>
              <a:t>There is plenty of time</a:t>
            </a:r>
          </a:p>
          <a:p>
            <a:pPr lvl="2"/>
            <a:r>
              <a:rPr lang="en-US" sz="1600" dirty="0" smtClean="0"/>
              <a:t>Pay on time, no returned payments, no disconnects and no broken payment arrangements</a:t>
            </a:r>
          </a:p>
          <a:p>
            <a:r>
              <a:rPr lang="en-US" sz="2200" b="1" dirty="0" smtClean="0"/>
              <a:t>Deposits are Returned (Applied to JEA account)</a:t>
            </a:r>
          </a:p>
          <a:p>
            <a:pPr lvl="1"/>
            <a:r>
              <a:rPr lang="en-US" sz="1900" dirty="0" smtClean="0"/>
              <a:t>After 2 years </a:t>
            </a:r>
            <a:endParaRPr lang="en-US" sz="1900" dirty="0"/>
          </a:p>
          <a:p>
            <a:pPr lvl="2"/>
            <a:r>
              <a:rPr lang="en-US" sz="1800" dirty="0" smtClean="0"/>
              <a:t>If a good JEA credit score is maintained</a:t>
            </a:r>
          </a:p>
          <a:p>
            <a:r>
              <a:rPr lang="en-US" sz="2200" b="1" dirty="0" smtClean="0"/>
              <a:t>JEA </a:t>
            </a:r>
            <a:r>
              <a:rPr lang="en-US" sz="2200" b="1" dirty="0" err="1" smtClean="0"/>
              <a:t>MyWay</a:t>
            </a:r>
            <a:r>
              <a:rPr lang="en-US" sz="2200" b="1" dirty="0" smtClean="0"/>
              <a:t> – Pay-As-You-Go Billing - </a:t>
            </a:r>
            <a:r>
              <a:rPr lang="en-US" sz="2200" b="1" dirty="0"/>
              <a:t>jea.com/myway</a:t>
            </a:r>
            <a:endParaRPr lang="en-US" sz="2200" b="1" dirty="0" smtClean="0"/>
          </a:p>
          <a:p>
            <a:pPr lvl="1"/>
            <a:r>
              <a:rPr lang="en-US" sz="1800" dirty="0" smtClean="0"/>
              <a:t>Avoid a deposit entirely – prepay for utility services </a:t>
            </a:r>
            <a:endParaRPr lang="en-US" sz="1800" dirty="0"/>
          </a:p>
          <a:p>
            <a:r>
              <a:rPr lang="en-US" sz="2200" b="1" dirty="0" smtClean="0"/>
              <a:t>Questions about your current JEA Credit </a:t>
            </a:r>
            <a:r>
              <a:rPr lang="en-US" sz="2200" b="1" dirty="0"/>
              <a:t>R</a:t>
            </a:r>
            <a:r>
              <a:rPr lang="en-US" sz="2200" b="1" dirty="0" smtClean="0"/>
              <a:t>ating?</a:t>
            </a:r>
          </a:p>
          <a:p>
            <a:pPr lvl="1"/>
            <a:r>
              <a:rPr lang="en-US" sz="1800" dirty="0" smtClean="0"/>
              <a:t>See a Project Outreach Representative in attendance or call 665-7500</a:t>
            </a:r>
          </a:p>
          <a:p>
            <a:pPr marL="366713" lvl="1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2400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JEA Credit Score &amp; Deposits 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5011C17-5D39-4E68-B989-75A7464F2689}" type="slidenum">
              <a:rPr lang="en-US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13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6160884"/>
            <a:ext cx="1172095" cy="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088286"/>
            <a:ext cx="743712" cy="7437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66700" y="4849114"/>
            <a:ext cx="9144000" cy="9144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5960049"/>
            <a:ext cx="9144000" cy="9144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70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Sewer Billing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5011C17-5D39-4E68-B989-75A7464F2689}" type="slidenum">
              <a:rPr lang="en-US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609600" y="1464249"/>
            <a:ext cx="8153400" cy="44958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4164" y="1519488"/>
            <a:ext cx="7995435" cy="443198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>
                <a:latin typeface="+mn-lt"/>
              </a:rPr>
              <a:t>Example: Average  Water/Sewer Bill: </a:t>
            </a:r>
          </a:p>
          <a:p>
            <a:pPr algn="ctr"/>
            <a:endParaRPr lang="en-US" sz="800" b="1" u="sng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  <a:cs typeface="Calibri" panose="020F0502020204030204" pitchFamily="34" charset="0"/>
              </a:rPr>
              <a:t>Magnolia Gardens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  <a:cs typeface="Calibri" panose="020F0502020204030204" pitchFamily="34" charset="0"/>
              </a:rPr>
              <a:t>Similar homes – size &amp; build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  <a:cs typeface="Calibri" panose="020F0502020204030204" pitchFamily="34" charset="0"/>
              </a:rPr>
              <a:t>¾ Inch meter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  <a:cs typeface="Calibri" panose="020F0502020204030204" pitchFamily="34" charset="0"/>
              </a:rPr>
              <a:t>$22.22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  <a:cs typeface="Calibri" panose="020F0502020204030204" pitchFamily="34" charset="0"/>
              </a:rPr>
              <a:t>$38.78 Sewer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  <a:cs typeface="Calibri" panose="020F0502020204030204" pitchFamily="34" charset="0"/>
              </a:rPr>
              <a:t>$67.97 TOTAL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  <a:cs typeface="Calibri" panose="020F0502020204030204" pitchFamily="34" charset="0"/>
              </a:rPr>
              <a:t>Bills could be higher or lower depending on customer usage &amp; billing cycle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  <a:cs typeface="Calibri" panose="020F0502020204030204" pitchFamily="34" charset="0"/>
              </a:rPr>
              <a:t>Billing will not start until you are connected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n-lt"/>
              <a:cs typeface="Calibri" panose="020F0502020204030204" pitchFamily="34" charset="0"/>
            </a:endParaRPr>
          </a:p>
          <a:p>
            <a:r>
              <a:rPr lang="en-US" sz="2400" b="1" dirty="0" smtClean="0">
                <a:latin typeface="+mn-lt"/>
                <a:cs typeface="Calibri" panose="020F0502020204030204" pitchFamily="34" charset="0"/>
              </a:rPr>
              <a:t>Review your Bill History, use </a:t>
            </a:r>
            <a:r>
              <a:rPr lang="en-US" sz="2400" b="1" dirty="0">
                <a:latin typeface="+mn-lt"/>
                <a:cs typeface="Calibri" panose="020F0502020204030204" pitchFamily="34" charset="0"/>
              </a:rPr>
              <a:t>the Bill Estimator tool </a:t>
            </a:r>
            <a:r>
              <a:rPr lang="en-US" sz="2400" b="1" dirty="0" smtClean="0">
                <a:latin typeface="+mn-lt"/>
                <a:cs typeface="Calibri" panose="020F0502020204030204" pitchFamily="34" charset="0"/>
              </a:rPr>
              <a:t>and find Ways to Save at </a:t>
            </a:r>
            <a:r>
              <a:rPr lang="en-US" sz="2400" b="1" u="sng" dirty="0">
                <a:solidFill>
                  <a:srgbClr val="0915B7"/>
                </a:solidFill>
                <a:latin typeface="+mn-lt"/>
                <a:cs typeface="Calibri" panose="020F0502020204030204" pitchFamily="34" charset="0"/>
              </a:rPr>
              <a:t>jea.com</a:t>
            </a:r>
            <a:r>
              <a:rPr lang="en-US" sz="2400" b="1" dirty="0">
                <a:latin typeface="+mn-lt"/>
                <a:cs typeface="Calibri" panose="020F0502020204030204" pitchFamily="34" charset="0"/>
              </a:rPr>
              <a:t>.  </a:t>
            </a:r>
          </a:p>
          <a:p>
            <a:endParaRPr lang="en-US" sz="2400" dirty="0" smtClean="0"/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6160884"/>
            <a:ext cx="1172095" cy="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088286"/>
            <a:ext cx="743712" cy="74371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5960049"/>
            <a:ext cx="9144000" cy="9144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319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Agenda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828800"/>
            <a:ext cx="8153400" cy="44958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Safety Briefing &amp; Introductions</a:t>
            </a:r>
          </a:p>
          <a:p>
            <a:pPr eaLnBrk="1" hangingPunct="1"/>
            <a:r>
              <a:rPr lang="en-US" sz="2400" dirty="0" smtClean="0"/>
              <a:t>Program Background</a:t>
            </a:r>
          </a:p>
          <a:p>
            <a:pPr eaLnBrk="1" hangingPunct="1"/>
            <a:r>
              <a:rPr lang="en-US" sz="2400" dirty="0" smtClean="0"/>
              <a:t>Estimated Project Timeline</a:t>
            </a:r>
          </a:p>
          <a:p>
            <a:pPr eaLnBrk="1" hangingPunct="1"/>
            <a:r>
              <a:rPr lang="en-US" sz="2400" dirty="0" smtClean="0"/>
              <a:t>Program Overview</a:t>
            </a:r>
          </a:p>
          <a:p>
            <a:pPr eaLnBrk="1" hangingPunct="1"/>
            <a:r>
              <a:rPr lang="en-US" sz="2400" dirty="0" smtClean="0"/>
              <a:t>Property Owner Requirements</a:t>
            </a:r>
          </a:p>
          <a:p>
            <a:pPr eaLnBrk="1" hangingPunct="1"/>
            <a:r>
              <a:rPr lang="en-US" sz="2400" dirty="0" smtClean="0"/>
              <a:t>Customer Deposit &amp; Credit Score</a:t>
            </a:r>
          </a:p>
          <a:p>
            <a:pPr eaLnBrk="1" hangingPunct="1"/>
            <a:r>
              <a:rPr lang="en-US" sz="2400" dirty="0" smtClean="0"/>
              <a:t>Questions &amp; Public Comment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5011C17-5D39-4E68-B989-75A7464F2689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13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6160884"/>
            <a:ext cx="1172095" cy="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088286"/>
            <a:ext cx="743712" cy="7437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5976042"/>
            <a:ext cx="9144000" cy="9144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 descr="Image result for JEA sew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463" y="3914674"/>
            <a:ext cx="3122156" cy="175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463" y="1722068"/>
            <a:ext cx="3103629" cy="2056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612774" y="228600"/>
            <a:ext cx="8302625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Customer Meetings - Sign Documents 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019800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5011C17-5D39-4E68-B989-75A7464F2689}" type="slidenum">
              <a:rPr lang="en-US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13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6160884"/>
            <a:ext cx="1172095" cy="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088286"/>
            <a:ext cx="743712" cy="7437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6200" y="6088286"/>
            <a:ext cx="8991600" cy="769714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12775" y="1526343"/>
            <a:ext cx="830262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JEA will send TCE documents and JEA applications to property owners               via email or USPS </a:t>
            </a:r>
          </a:p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u="sng" dirty="0" smtClean="0"/>
              <a:t>All property owners on deed</a:t>
            </a:r>
            <a:r>
              <a:rPr lang="en-US" b="1" dirty="0" smtClean="0"/>
              <a:t> </a:t>
            </a:r>
            <a:r>
              <a:rPr lang="en-US" dirty="0" smtClean="0"/>
              <a:t>must have</a:t>
            </a:r>
            <a:r>
              <a:rPr lang="en-US" b="1" dirty="0" smtClean="0"/>
              <a:t> </a:t>
            </a:r>
            <a:r>
              <a:rPr lang="en-US" b="1" u="sng" dirty="0" smtClean="0"/>
              <a:t>notarized</a:t>
            </a:r>
            <a:r>
              <a:rPr lang="en-US" b="1" dirty="0" smtClean="0"/>
              <a:t> </a:t>
            </a:r>
            <a:r>
              <a:rPr lang="en-US" dirty="0" smtClean="0"/>
              <a:t>signature on TCE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Property owners can send </a:t>
            </a:r>
            <a:r>
              <a:rPr lang="en-US" dirty="0" smtClean="0"/>
              <a:t>completed service application and original notarized </a:t>
            </a:r>
            <a:r>
              <a:rPr lang="en-US" dirty="0"/>
              <a:t>TCE </a:t>
            </a:r>
            <a:r>
              <a:rPr lang="en-US" dirty="0" smtClean="0"/>
              <a:t>documents to JEA – </a:t>
            </a:r>
            <a:r>
              <a:rPr lang="en-US" b="1" dirty="0" smtClean="0"/>
              <a:t>Will be recorded on property deed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JEA will automatically start water and/or sewer service billing once property is connected and receiving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JEA staff will contact property owners by email or phone to set-up face to face customer meetings to go over program and get forms signed/notarized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JEA septic </a:t>
            </a:r>
            <a:r>
              <a:rPr lang="en-US" b="1" dirty="0"/>
              <a:t>t</a:t>
            </a:r>
            <a:r>
              <a:rPr lang="en-US" b="1" dirty="0" smtClean="0"/>
              <a:t>ank phase </a:t>
            </a:r>
            <a:r>
              <a:rPr lang="en-US" b="1" dirty="0"/>
              <a:t>o</a:t>
            </a:r>
            <a:r>
              <a:rPr lang="en-US" b="1" dirty="0" smtClean="0"/>
              <a:t>ut </a:t>
            </a:r>
            <a:r>
              <a:rPr lang="en-US" b="1" dirty="0"/>
              <a:t>p</a:t>
            </a:r>
            <a:r>
              <a:rPr lang="en-US" b="1" dirty="0" smtClean="0"/>
              <a:t>rogram office is located at the                        </a:t>
            </a:r>
            <a:r>
              <a:rPr lang="en-US" b="1" dirty="0" err="1" smtClean="0"/>
              <a:t>Bradham</a:t>
            </a:r>
            <a:r>
              <a:rPr lang="en-US" b="1" dirty="0" smtClean="0"/>
              <a:t>-Brooks Library – 1755 Edgewood Avenue West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7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Looking for Block Captains!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5011C17-5D39-4E68-B989-75A7464F2689}" type="slidenum">
              <a:rPr lang="en-US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13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6160884"/>
            <a:ext cx="1172095" cy="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088286"/>
            <a:ext cx="743712" cy="7437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02942"/>
            <a:ext cx="9144000" cy="9144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253448" y="1752600"/>
            <a:ext cx="8509552" cy="3649804"/>
            <a:chOff x="253448" y="1752600"/>
            <a:chExt cx="8509552" cy="3649804"/>
          </a:xfrm>
        </p:grpSpPr>
        <p:pic>
          <p:nvPicPr>
            <p:cNvPr id="16" name="Picture 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448" y="2497095"/>
              <a:ext cx="3861352" cy="2896014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609600" y="1752600"/>
              <a:ext cx="815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We need YOUR help to make this program a success!</a:t>
              </a:r>
              <a:endParaRPr lang="en-US" sz="2400" dirty="0"/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3400" y="2497095"/>
              <a:ext cx="4281508" cy="2905309"/>
            </a:xfrm>
            <a:prstGeom prst="rect">
              <a:avLst/>
            </a:prstGeom>
            <a:effectLst>
              <a:softEdge rad="31750"/>
            </a:effectLst>
          </p:spPr>
        </p:pic>
      </p:grpSp>
    </p:spTree>
    <p:extLst>
      <p:ext uri="{BB962C8B-B14F-4D97-AF65-F5344CB8AC3E}">
        <p14:creationId xmlns:p14="http://schemas.microsoft.com/office/powerpoint/2010/main" val="12582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QUESTIONS &amp; PUBLIC COMMENT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524000"/>
            <a:ext cx="8762999" cy="4495800"/>
          </a:xfrm>
        </p:spPr>
        <p:txBody>
          <a:bodyPr/>
          <a:lstStyle/>
          <a:p>
            <a:pPr algn="ctr" eaLnBrk="1" hangingPunct="1">
              <a:buNone/>
            </a:pPr>
            <a:r>
              <a:rPr lang="en-US" sz="4000" dirty="0" smtClean="0">
                <a:latin typeface="Calibri" panose="020F0502020204030204" pitchFamily="34" charset="0"/>
              </a:rPr>
              <a:t>JEA Project Outreach</a:t>
            </a:r>
          </a:p>
          <a:p>
            <a:pPr algn="ctr" eaLnBrk="1" hangingPunct="1">
              <a:buNone/>
            </a:pPr>
            <a:r>
              <a:rPr lang="en-US" sz="6000" b="1" dirty="0" smtClean="0">
                <a:latin typeface="Calibri" panose="020F0502020204030204" pitchFamily="34" charset="0"/>
              </a:rPr>
              <a:t>665-7500</a:t>
            </a:r>
          </a:p>
          <a:p>
            <a:pPr algn="ctr" eaLnBrk="1" hangingPunct="1">
              <a:buNone/>
            </a:pPr>
            <a:r>
              <a:rPr lang="en-US" sz="4000" dirty="0" smtClean="0">
                <a:latin typeface="Calibri" panose="020F0502020204030204" pitchFamily="34" charset="0"/>
              </a:rPr>
              <a:t>Email: </a:t>
            </a:r>
            <a:r>
              <a:rPr lang="en-US" sz="4000" b="1" dirty="0" smtClean="0">
                <a:latin typeface="Calibri" panose="020F0502020204030204" pitchFamily="34" charset="0"/>
              </a:rPr>
              <a:t>projectoutreach@jea.com</a:t>
            </a:r>
            <a:r>
              <a:rPr lang="en-US" sz="4000" dirty="0" smtClean="0">
                <a:latin typeface="Calibri" panose="020F0502020204030204" pitchFamily="34" charset="0"/>
              </a:rPr>
              <a:t>               </a:t>
            </a:r>
            <a:r>
              <a:rPr lang="en-US" sz="3200" dirty="0" smtClean="0"/>
              <a:t>Program </a:t>
            </a:r>
            <a:r>
              <a:rPr lang="en-US" sz="3200" dirty="0"/>
              <a:t>w</a:t>
            </a:r>
            <a:r>
              <a:rPr lang="en-US" sz="3200" dirty="0" smtClean="0"/>
              <a:t>eb page: </a:t>
            </a:r>
            <a:r>
              <a:rPr lang="en-US" sz="3200" b="1" dirty="0" smtClean="0">
                <a:latin typeface="Calibri"/>
                <a:ea typeface="Calibri"/>
                <a:cs typeface="Times New Roman"/>
              </a:rPr>
              <a:t>jea.com/septic-tank</a:t>
            </a:r>
          </a:p>
          <a:p>
            <a:pPr algn="ctr" eaLnBrk="1" hangingPunct="1">
              <a:buNone/>
            </a:pPr>
            <a:r>
              <a:rPr lang="en-US" sz="3200" dirty="0" smtClean="0">
                <a:latin typeface="Calibri"/>
                <a:cs typeface="Times New Roman"/>
              </a:rPr>
              <a:t>Project web page: </a:t>
            </a:r>
            <a:r>
              <a:rPr lang="en-US" sz="3200" b="1" dirty="0" smtClean="0">
                <a:latin typeface="Calibri"/>
                <a:cs typeface="Times New Roman"/>
              </a:rPr>
              <a:t>jea.com/</a:t>
            </a:r>
            <a:r>
              <a:rPr lang="en-US" sz="3200" b="1" dirty="0" err="1" smtClean="0">
                <a:latin typeface="Calibri"/>
                <a:cs typeface="Times New Roman"/>
              </a:rPr>
              <a:t>christobel</a:t>
            </a:r>
            <a:r>
              <a:rPr lang="en-US" sz="3200" b="1" dirty="0" smtClean="0">
                <a:latin typeface="Calibri"/>
                <a:cs typeface="Times New Roman"/>
              </a:rPr>
              <a:t> </a:t>
            </a:r>
            <a:endParaRPr lang="en-US" sz="3200" b="1" dirty="0" smtClean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5011C17-5D39-4E68-B989-75A7464F2689}" type="slidenum">
              <a:rPr lang="en-US"/>
              <a:pPr>
                <a:defRPr/>
              </a:pPr>
              <a:t>22</a:t>
            </a:fld>
            <a:endParaRPr lang="en-US" dirty="0"/>
          </a:p>
        </p:txBody>
      </p:sp>
      <p:pic>
        <p:nvPicPr>
          <p:cNvPr id="16386" name="Picture 2" descr="C:\Users\corcgs\AppData\Local\Microsoft\Windows\Temporary Internet Files\Content.Outlook\XJPZ6QRM\Logo_tag_Better_we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5317056"/>
            <a:ext cx="2057400" cy="120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402" y="5163289"/>
            <a:ext cx="1295400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Prioritization of Project Areas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E80A02-833A-482A-B24A-D7F0AC2589E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91" y="7533"/>
            <a:ext cx="1492719" cy="14927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138" y="346787"/>
            <a:ext cx="2035526" cy="1017763"/>
          </a:xfrm>
          <a:prstGeom prst="rect">
            <a:avLst/>
          </a:prstGeom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851452"/>
              </p:ext>
            </p:extLst>
          </p:nvPr>
        </p:nvGraphicFramePr>
        <p:xfrm>
          <a:off x="0" y="3089152"/>
          <a:ext cx="9166352" cy="1736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4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64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49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49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56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49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2641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2641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1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771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7422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2495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2876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263648"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  Environmental, Health &amp; Welfare  (Max. 70 points)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 Community  Considerations (Max. 30 points)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Overall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002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Area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DCHD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No. of Units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No. of Units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Factor For Lots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Impaired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1" u="none" strike="noStrike" dirty="0">
                          <a:effectLst/>
                        </a:rPr>
                        <a:t>Environ, Health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Development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Median 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Water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Elimination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Offsite Economic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Community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 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9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Designation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2016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Within 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Within 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Within The 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Tributary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&amp; Welfare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Prior to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Home Value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of Future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Development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Considerations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Total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071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1" u="none" strike="noStrike" dirty="0">
                          <a:effectLst/>
                        </a:rPr>
                        <a:t> 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Score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 Area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150M Buffer</a:t>
                      </a:r>
                      <a:r>
                        <a:rPr lang="en-US" sz="800" b="1" u="none" strike="noStrike" baseline="30000" dirty="0">
                          <a:effectLst/>
                        </a:rPr>
                        <a:t>A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150 M Buffer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Exceedance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Score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1968</a:t>
                      </a:r>
                      <a:endParaRPr lang="en-US" sz="7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u="none" strike="noStrike" dirty="0">
                          <a:effectLst/>
                        </a:rPr>
                        <a:t> </a:t>
                      </a:r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Proliferation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Opportunities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Score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Score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6071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1" u="none" strike="noStrike" dirty="0">
                          <a:effectLst/>
                        </a:rPr>
                        <a:t> 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(60 pts)</a:t>
                      </a:r>
                      <a:r>
                        <a:rPr lang="en-US" sz="800" b="1" u="none" strike="noStrike" baseline="30000" dirty="0">
                          <a:effectLst/>
                        </a:rPr>
                        <a:t>D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 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(BMAP) 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 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Factor</a:t>
                      </a:r>
                      <a:r>
                        <a:rPr lang="en-US" sz="800" b="1" u="none" strike="noStrike" baseline="30000" dirty="0">
                          <a:effectLst/>
                        </a:rPr>
                        <a:t>C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 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10 pts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5 pts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5 pts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5 pts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u="none" strike="noStrike" dirty="0">
                          <a:effectLst/>
                        </a:rPr>
                        <a:t> </a:t>
                      </a:r>
                      <a:endParaRPr lang="en-US" sz="7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effectLst/>
                        </a:rPr>
                        <a:t> 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7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Biltmore C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49.00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173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135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4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0.00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53.00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10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5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5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2.7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2.0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24.7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77.70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67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Beverly Hills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60.00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695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279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2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1.35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63.35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10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4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0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0.1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0.0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14.1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77.45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67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Christobel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49.76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289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62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2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2.20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53.96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10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5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1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3.8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2.0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u="none" strike="noStrike" dirty="0">
                          <a:effectLst/>
                        </a:rPr>
                        <a:t>21.8</a:t>
                      </a:r>
                      <a:endParaRPr lang="en-U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effectLst/>
                        </a:rPr>
                        <a:t>75.76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9" marR="6919" marT="6919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02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Septic System Failure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C724BC3-D10E-4264-847C-2168FF8962E8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13314" name="Picture 2" descr="Image result for septic tank failure water pollu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133600"/>
            <a:ext cx="77724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72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12730C-69C7-44F2-ACA2-5DBD4B435CA1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55" y="280964"/>
            <a:ext cx="8810689" cy="629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55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Safety Briefing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sz="quarter" idx="1"/>
          </p:nvPr>
        </p:nvSpPr>
        <p:spPr>
          <a:xfrm>
            <a:off x="621812" y="1809438"/>
            <a:ext cx="8153400" cy="4495800"/>
          </a:xfrm>
        </p:spPr>
        <p:txBody>
          <a:bodyPr/>
          <a:lstStyle/>
          <a:p>
            <a:pPr marL="0" indent="0" eaLnBrk="1" hangingPunct="1">
              <a:buNone/>
            </a:pPr>
            <a:endParaRPr lang="en-US" sz="1200" dirty="0" smtClean="0"/>
          </a:p>
          <a:p>
            <a:pPr marL="90488" eaLnBrk="1" hangingPunct="1">
              <a:buFont typeface="Wingdings" pitchFamily="2" charset="2"/>
              <a:buChar char="q"/>
            </a:pPr>
            <a:r>
              <a:rPr lang="en-US" sz="2800" dirty="0" smtClean="0"/>
              <a:t>Covid-19 Precautions</a:t>
            </a:r>
          </a:p>
          <a:p>
            <a:pPr marL="90488" eaLnBrk="1" hangingPunct="1">
              <a:buFont typeface="Wingdings" pitchFamily="2" charset="2"/>
              <a:buChar char="q"/>
            </a:pPr>
            <a:r>
              <a:rPr lang="en-US" sz="2800" dirty="0" smtClean="0"/>
              <a:t>Emergency Evacuation Route</a:t>
            </a:r>
          </a:p>
          <a:p>
            <a:pPr marL="90488" eaLnBrk="1" hangingPunct="1">
              <a:buFont typeface="Wingdings" pitchFamily="2" charset="2"/>
              <a:buChar char="q"/>
            </a:pPr>
            <a:r>
              <a:rPr lang="en-US" sz="2800" dirty="0" smtClean="0"/>
              <a:t>Assembly Place</a:t>
            </a:r>
          </a:p>
          <a:p>
            <a:pPr marL="90488" eaLnBrk="1" hangingPunct="1">
              <a:buFont typeface="Wingdings" pitchFamily="2" charset="2"/>
              <a:buChar char="q"/>
            </a:pPr>
            <a:r>
              <a:rPr lang="en-US" sz="2800" dirty="0" smtClean="0"/>
              <a:t>Hazards in the Room</a:t>
            </a:r>
          </a:p>
          <a:p>
            <a:pPr marL="90488" eaLnBrk="1" hangingPunct="1">
              <a:buFont typeface="Wingdings" pitchFamily="2" charset="2"/>
              <a:buChar char="q"/>
            </a:pPr>
            <a:r>
              <a:rPr lang="en-US" sz="2800" dirty="0" smtClean="0"/>
              <a:t>Cell Phones on Silent</a:t>
            </a:r>
          </a:p>
          <a:p>
            <a:pPr marL="90488" eaLnBrk="1" hangingPunct="1">
              <a:buFont typeface="Wingdings" pitchFamily="2" charset="2"/>
              <a:buChar char="q"/>
            </a:pPr>
            <a:r>
              <a:rPr lang="en-US" sz="2800" dirty="0" smtClean="0"/>
              <a:t>Restrooms</a:t>
            </a:r>
            <a:endParaRPr lang="en-US" sz="2800" dirty="0" smtClean="0">
              <a:cs typeface="Arial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6019800" y="3429000"/>
            <a:ext cx="0" cy="5238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5F6627A7-C6D9-434F-97C3-0D7E2C5F887C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  <p:grpSp>
        <p:nvGrpSpPr>
          <p:cNvPr id="2" name="Group 17"/>
          <p:cNvGrpSpPr>
            <a:grpSpLocks noChangeAspect="1"/>
          </p:cNvGrpSpPr>
          <p:nvPr/>
        </p:nvGrpSpPr>
        <p:grpSpPr bwMode="auto">
          <a:xfrm>
            <a:off x="5988317" y="2885819"/>
            <a:ext cx="2557951" cy="806814"/>
            <a:chOff x="4267200" y="3290725"/>
            <a:chExt cx="4002284" cy="1262147"/>
          </a:xfrm>
        </p:grpSpPr>
        <p:sp>
          <p:nvSpPr>
            <p:cNvPr id="19" name="TextBox 19"/>
            <p:cNvSpPr txBox="1">
              <a:spLocks noChangeArrowheads="1"/>
            </p:cNvSpPr>
            <p:nvPr/>
          </p:nvSpPr>
          <p:spPr bwMode="auto">
            <a:xfrm>
              <a:off x="4267200" y="3443125"/>
              <a:ext cx="171628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Tw Cen MT" pitchFamily="34" charset="0"/>
                </a:rPr>
                <a:t>HDD Pipeline</a:t>
              </a:r>
            </a:p>
          </p:txBody>
        </p:sp>
        <p:sp>
          <p:nvSpPr>
            <p:cNvPr id="20" name="TextBox 20"/>
            <p:cNvSpPr txBox="1">
              <a:spLocks noChangeArrowheads="1"/>
            </p:cNvSpPr>
            <p:nvPr/>
          </p:nvSpPr>
          <p:spPr bwMode="auto">
            <a:xfrm>
              <a:off x="6553200" y="3290725"/>
              <a:ext cx="171628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Tw Cen MT" pitchFamily="34" charset="0"/>
                </a:rPr>
                <a:t>Pipe String</a:t>
              </a:r>
            </a:p>
          </p:txBody>
        </p:sp>
        <p:sp>
          <p:nvSpPr>
            <p:cNvPr id="21" name="TextBox 21"/>
            <p:cNvSpPr txBox="1">
              <a:spLocks noChangeArrowheads="1"/>
            </p:cNvSpPr>
            <p:nvPr/>
          </p:nvSpPr>
          <p:spPr bwMode="auto">
            <a:xfrm>
              <a:off x="5334000" y="3906541"/>
              <a:ext cx="1343179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Tw Cen MT" pitchFamily="34" charset="0"/>
                </a:rPr>
                <a:t>Drill Work Space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V="1">
              <a:off x="6019800" y="3429743"/>
              <a:ext cx="0" cy="462494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4003130"/>
            <a:ext cx="2053967" cy="166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6160884"/>
            <a:ext cx="1172095" cy="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088286"/>
            <a:ext cx="743712" cy="74371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5960049"/>
            <a:ext cx="9144000" cy="9144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30" name="Picture 6" descr="COVID-19 One-Stop Shop Toolkit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193634"/>
            <a:ext cx="3124200" cy="156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74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Introductions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752600"/>
            <a:ext cx="8153400" cy="4495800"/>
          </a:xfrm>
        </p:spPr>
        <p:txBody>
          <a:bodyPr/>
          <a:lstStyle/>
          <a:p>
            <a:pPr marL="90488" eaLnBrk="1" hangingPunct="1">
              <a:buFont typeface="Wingdings" pitchFamily="2" charset="2"/>
              <a:buChar char="q"/>
              <a:defRPr/>
            </a:pPr>
            <a:r>
              <a:rPr lang="en-US" sz="2400" b="1" dirty="0" smtClean="0"/>
              <a:t>Greg Corcoran </a:t>
            </a:r>
            <a:r>
              <a:rPr lang="en-US" sz="2400" dirty="0" smtClean="0"/>
              <a:t>– JEA, Manager - Project Outreach</a:t>
            </a:r>
          </a:p>
          <a:p>
            <a:pPr eaLnBrk="1" hangingPunct="1">
              <a:defRPr/>
            </a:pPr>
            <a:r>
              <a:rPr lang="en-US" sz="2400" b="1" dirty="0" smtClean="0"/>
              <a:t>John Pappas </a:t>
            </a:r>
            <a:r>
              <a:rPr lang="en-US" sz="2400" dirty="0" smtClean="0"/>
              <a:t>– City of Jacksonville, Director of Public Works</a:t>
            </a:r>
            <a:endParaRPr lang="en-US" sz="2400" b="1" dirty="0" smtClean="0"/>
          </a:p>
          <a:p>
            <a:pPr eaLnBrk="1" hangingPunct="1">
              <a:defRPr/>
            </a:pPr>
            <a:r>
              <a:rPr lang="en-US" sz="2400" b="1" dirty="0" smtClean="0"/>
              <a:t>Pete Hallock </a:t>
            </a:r>
            <a:r>
              <a:rPr lang="en-US" sz="2400" dirty="0" smtClean="0"/>
              <a:t>– JEA, Project Manager &amp; Engineer</a:t>
            </a:r>
          </a:p>
          <a:p>
            <a:pPr eaLnBrk="1" hangingPunct="1">
              <a:defRPr/>
            </a:pPr>
            <a:r>
              <a:rPr lang="en-US" sz="2400" b="1" dirty="0"/>
              <a:t>Lisa Jennings </a:t>
            </a:r>
            <a:r>
              <a:rPr lang="en-US" sz="2400" dirty="0"/>
              <a:t>– JEA, Program Manager - Project </a:t>
            </a:r>
            <a:r>
              <a:rPr lang="en-US" sz="2400" dirty="0" smtClean="0"/>
              <a:t>Outreach</a:t>
            </a:r>
            <a:endParaRPr lang="en-US" sz="2400" b="1" dirty="0" smtClean="0"/>
          </a:p>
          <a:p>
            <a:pPr eaLnBrk="1" hangingPunct="1">
              <a:defRPr/>
            </a:pPr>
            <a:r>
              <a:rPr lang="en-US" sz="2400" b="1" dirty="0" smtClean="0"/>
              <a:t>Leslie Nelson </a:t>
            </a:r>
            <a:r>
              <a:rPr lang="en-US" sz="2400" dirty="0" smtClean="0"/>
              <a:t>–</a:t>
            </a:r>
            <a:r>
              <a:rPr lang="en-US" sz="2400" b="1" dirty="0" smtClean="0"/>
              <a:t> </a:t>
            </a:r>
            <a:r>
              <a:rPr lang="en-US" sz="2400" dirty="0" smtClean="0"/>
              <a:t>JEA, Coordinator - Project Outreach</a:t>
            </a:r>
          </a:p>
          <a:p>
            <a:pPr eaLnBrk="1" hangingPunct="1">
              <a:defRPr/>
            </a:pPr>
            <a:r>
              <a:rPr lang="en-US" sz="2400" b="1" dirty="0" smtClean="0"/>
              <a:t>Chris </a:t>
            </a:r>
            <a:r>
              <a:rPr lang="en-US" sz="2400" b="1" dirty="0" err="1" smtClean="0"/>
              <a:t>Deroma</a:t>
            </a:r>
            <a:r>
              <a:rPr lang="en-US" sz="2400" b="1" dirty="0" smtClean="0"/>
              <a:t> </a:t>
            </a:r>
            <a:r>
              <a:rPr lang="en-US" sz="2400" dirty="0" smtClean="0"/>
              <a:t>– JEA, Coordinator - Project Outreach</a:t>
            </a:r>
          </a:p>
          <a:p>
            <a:pPr marL="0" indent="0" eaLnBrk="1" hangingPunct="1">
              <a:buNone/>
              <a:defRPr/>
            </a:pPr>
            <a:endParaRPr lang="en-US" sz="2400" dirty="0" smtClean="0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6019800" y="3429000"/>
            <a:ext cx="0" cy="5238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59FB7F3-0548-4576-8931-97385D85D8FE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6160884"/>
            <a:ext cx="1172095" cy="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088286"/>
            <a:ext cx="743712" cy="74371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5960049"/>
            <a:ext cx="9144000" cy="9144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12730C-69C7-44F2-ACA2-5DBD4B435CA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4098" name="Picture 2" descr="G:\Services\Shared\Customer Sales &amp; Service\Groundworks\Performance Management FY15 - PO Goals\Photos\River Photos 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5" y="3657600"/>
            <a:ext cx="4220841" cy="27710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:\Services\Shared\Customer Sales &amp; Service\Groundworks\Performance Management FY15 - PO Goals\Photos\River Photos -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955832"/>
            <a:ext cx="2338496" cy="35075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:\Services\Shared\Customer Sales &amp; Service\Groundworks\Performance Management FY15 - PO Goals\Photos\River Photos -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388" y="100408"/>
            <a:ext cx="3640895" cy="25378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G:\Services\Shared\Customer Sales &amp; Service\Groundworks\Performance Management FY15 - PO Goals\Photos\River Photos -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3706009" cy="24712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G:\Services\Shared\Customer Sales &amp; Service\Groundworks\Performance Management FY15 - PO Goals\Photos\River Photos -1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728281"/>
            <a:ext cx="4502116" cy="30016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21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75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12730C-69C7-44F2-ACA2-5DBD4B435CA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28600"/>
            <a:ext cx="4290498" cy="29401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587885"/>
            <a:ext cx="4330106" cy="2922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54" y="228599"/>
            <a:ext cx="4318260" cy="2940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574" y="3581400"/>
            <a:ext cx="4229100" cy="2905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-11349" y="6515387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chemeClr val="bg1"/>
                </a:solidFill>
              </a:rPr>
              <a:t>Photos courtesy of the Florida Times-Union, St. Johns RiverKeeper, Bill Yates</a:t>
            </a:r>
            <a:endParaRPr 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863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Program Background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227352"/>
            <a:ext cx="8153400" cy="4495800"/>
          </a:xfrm>
        </p:spPr>
        <p:txBody>
          <a:bodyPr/>
          <a:lstStyle/>
          <a:p>
            <a:pPr eaLnBrk="1" hangingPunct="1"/>
            <a:endParaRPr lang="en-US" sz="2200" dirty="0" smtClean="0"/>
          </a:p>
          <a:p>
            <a:pPr eaLnBrk="1" hangingPunct="1"/>
            <a:r>
              <a:rPr lang="en-US" sz="2200" dirty="0" smtClean="0"/>
              <a:t>Estimated 60,000 septic </a:t>
            </a:r>
            <a:r>
              <a:rPr lang="en-US" sz="2200" dirty="0"/>
              <a:t>t</a:t>
            </a:r>
            <a:r>
              <a:rPr lang="en-US" sz="2200" dirty="0" smtClean="0"/>
              <a:t>anks in Duval County</a:t>
            </a:r>
          </a:p>
          <a:p>
            <a:pPr eaLnBrk="1" hangingPunct="1"/>
            <a:r>
              <a:rPr lang="en-US" sz="2200" dirty="0" smtClean="0"/>
              <a:t>Failing septic tanks negatively impact Jacksonville’s waterways         &amp; quality of life in your community</a:t>
            </a:r>
          </a:p>
          <a:p>
            <a:pPr eaLnBrk="1" hangingPunct="1"/>
            <a:r>
              <a:rPr lang="en-US" sz="2200" dirty="0" smtClean="0"/>
              <a:t>City’s response to citizens’ request to provide new water &amp; sewer to established neighborhoods at no upfront cost to </a:t>
            </a:r>
            <a:r>
              <a:rPr lang="en-US" sz="2200" dirty="0"/>
              <a:t>property </a:t>
            </a:r>
            <a:r>
              <a:rPr lang="en-US" sz="2200" dirty="0" smtClean="0"/>
              <a:t>owners</a:t>
            </a:r>
          </a:p>
          <a:p>
            <a:pPr eaLnBrk="1" hangingPunct="1"/>
            <a:r>
              <a:rPr lang="en-US" sz="2200" dirty="0" smtClean="0"/>
              <a:t>$54 million </a:t>
            </a:r>
            <a:r>
              <a:rPr lang="en-US" sz="2200" dirty="0"/>
              <a:t>program ($</a:t>
            </a:r>
            <a:r>
              <a:rPr lang="en-US" sz="2200" dirty="0" smtClean="0"/>
              <a:t>15.9 million - COJ</a:t>
            </a:r>
            <a:r>
              <a:rPr lang="en-US" sz="2200" dirty="0"/>
              <a:t>, </a:t>
            </a:r>
            <a:r>
              <a:rPr lang="en-US" sz="2200" dirty="0" smtClean="0"/>
              <a:t>$38.1 million -JEA) </a:t>
            </a:r>
            <a:endParaRPr lang="en-US" sz="2200" dirty="0"/>
          </a:p>
          <a:p>
            <a:pPr eaLnBrk="1" hangingPunct="1"/>
            <a:r>
              <a:rPr lang="en-US" sz="2200" dirty="0" smtClean="0"/>
              <a:t>City </a:t>
            </a:r>
            <a:r>
              <a:rPr lang="en-US" sz="2200" dirty="0"/>
              <a:t>Ordinance unanimously passed by </a:t>
            </a:r>
            <a:r>
              <a:rPr lang="en-US" sz="2200" dirty="0" smtClean="0"/>
              <a:t>Jacksonville City </a:t>
            </a:r>
            <a:r>
              <a:rPr lang="en-US" sz="2200" dirty="0"/>
              <a:t>Council </a:t>
            </a:r>
            <a:r>
              <a:rPr lang="en-US" sz="2200" dirty="0" smtClean="0"/>
              <a:t>      on 8/23/16</a:t>
            </a:r>
          </a:p>
          <a:p>
            <a:pPr eaLnBrk="1" hangingPunct="1"/>
            <a:r>
              <a:rPr lang="en-US" sz="2200" dirty="0" smtClean="0"/>
              <a:t>Future program funding being discussed by Mayor &amp; City Council</a:t>
            </a:r>
          </a:p>
          <a:p>
            <a:pPr eaLnBrk="1" hangingPunct="1"/>
            <a:r>
              <a:rPr lang="en-US" sz="2200" dirty="0" smtClean="0"/>
              <a:t>Water line upgrades to be funded by JEA</a:t>
            </a:r>
            <a:endParaRPr lang="en-US" sz="2200" dirty="0"/>
          </a:p>
          <a:p>
            <a:pPr eaLnBrk="1" hangingPunct="1"/>
            <a:endParaRPr lang="en-US" sz="2500" dirty="0" smtClean="0"/>
          </a:p>
          <a:p>
            <a:pPr eaLnBrk="1" hangingPunct="1"/>
            <a:endParaRPr lang="en-US" sz="2600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5011C17-5D39-4E68-B989-75A7464F2689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13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6160884"/>
            <a:ext cx="1172095" cy="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088286"/>
            <a:ext cx="743712" cy="7437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5917598"/>
            <a:ext cx="9144000" cy="9144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64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Program Background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5943600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A5011C17-5D39-4E68-B989-75A7464F2689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13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6160884"/>
            <a:ext cx="1172095" cy="598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088286"/>
            <a:ext cx="743712" cy="7437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5960049"/>
            <a:ext cx="9144000" cy="9144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HOW ARE THE PROJECT AREAS CHOSEN?</a:t>
            </a:r>
          </a:p>
          <a:p>
            <a:r>
              <a:rPr lang="en-US" sz="2400" dirty="0" smtClean="0"/>
              <a:t>Identified </a:t>
            </a:r>
            <a:r>
              <a:rPr lang="en-US" sz="2400" dirty="0"/>
              <a:t>3</a:t>
            </a:r>
            <a:r>
              <a:rPr lang="en-US" sz="2400" dirty="0" smtClean="0"/>
              <a:t>5 failure areas – Estimated 22,000 septic tanks</a:t>
            </a:r>
          </a:p>
          <a:p>
            <a:r>
              <a:rPr lang="en-US" sz="2400" dirty="0" smtClean="0"/>
              <a:t>Scoring system created to rank each failure area</a:t>
            </a:r>
          </a:p>
          <a:p>
            <a:r>
              <a:rPr lang="en-US" sz="2400" dirty="0" smtClean="0"/>
              <a:t>Includes environmental, health, and community considerations</a:t>
            </a:r>
          </a:p>
          <a:p>
            <a:r>
              <a:rPr lang="en-US" sz="2400" dirty="0" smtClean="0"/>
              <a:t>Examples: # of failing tanks, soil conditions, proximity to waterway, no central water, potential economic &amp; future development </a:t>
            </a:r>
          </a:p>
          <a:p>
            <a:r>
              <a:rPr lang="en-US" sz="2400" dirty="0" err="1" smtClean="0"/>
              <a:t>Christobel</a:t>
            </a:r>
            <a:r>
              <a:rPr lang="en-US" sz="2400" dirty="0" smtClean="0"/>
              <a:t> currently ranked #3 – 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project of program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40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12730C-69C7-44F2-ACA2-5DBD4B435CA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438400" y="2057400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Insert identified areas map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95600" y="4038600"/>
            <a:ext cx="3429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UPDATE MAP</a:t>
            </a:r>
            <a:endParaRPr lang="en-US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0"/>
            <a:ext cx="8001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3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7">
      <a:dk1>
        <a:sysClr val="windowText" lastClr="000000"/>
      </a:dk1>
      <a:lt1>
        <a:sysClr val="window" lastClr="FFFFFF"/>
      </a:lt1>
      <a:dk2>
        <a:srgbClr val="386489"/>
      </a:dk2>
      <a:lt2>
        <a:srgbClr val="EBDDC3"/>
      </a:lt2>
      <a:accent1>
        <a:srgbClr val="94B6D2"/>
      </a:accent1>
      <a:accent2>
        <a:srgbClr val="345D7E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0a6d1b3-0070-4317-bbb8-1c680395ed83">3FU2T5AU7H5Q-114-1155</_dlc_DocId>
    <_dlc_DocIdUrl xmlns="e0a6d1b3-0070-4317-bbb8-1c680395ed83">
      <Url>http://internalweb/cr/commercial/projectoutreach/_layouts/DocIdRedir.aspx?ID=3FU2T5AU7H5Q-114-1155</Url>
      <Description>3FU2T5AU7H5Q-114-1155</Description>
    </_dlc_DocIdUrl>
    <_dlc_DocIdPersistId xmlns="e0a6d1b3-0070-4317-bbb8-1c680395ed83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40FB5FCCD8DB43A437DFD169750D3A" ma:contentTypeVersion="3" ma:contentTypeDescription="Create a new document." ma:contentTypeScope="" ma:versionID="6c55f1517fcddb5f6791af6147641737">
  <xsd:schema xmlns:xsd="http://www.w3.org/2001/XMLSchema" xmlns:xs="http://www.w3.org/2001/XMLSchema" xmlns:p="http://schemas.microsoft.com/office/2006/metadata/properties" xmlns:ns2="e0a6d1b3-0070-4317-bbb8-1c680395ed83" targetNamespace="http://schemas.microsoft.com/office/2006/metadata/properties" ma:root="true" ma:fieldsID="239479547dca516d6387c55dc05304f7" ns2:_="">
    <xsd:import namespace="e0a6d1b3-0070-4317-bbb8-1c680395ed8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a6d1b3-0070-4317-bbb8-1c680395ed83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B1D05E-9E4C-4EE1-A377-F2D47DCDD4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D5A0B9-B827-4AF6-8F3E-82F77794F8D7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DAF3ACBE-05C9-42B8-B1BA-8F1386A18752}">
  <ds:schemaRefs>
    <ds:schemaRef ds:uri="http://schemas.microsoft.com/office/2006/documentManagement/types"/>
    <ds:schemaRef ds:uri="http://schemas.microsoft.com/office/infopath/2007/PartnerControls"/>
    <ds:schemaRef ds:uri="e0a6d1b3-0070-4317-bbb8-1c680395ed83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82588753-A039-4256-AC4B-4F7DA47B0A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a6d1b3-0070-4317-bbb8-1c680395ed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15656</TotalTime>
  <Words>1478</Words>
  <Application>Microsoft Office PowerPoint</Application>
  <PresentationFormat>On-screen Show (4:3)</PresentationFormat>
  <Paragraphs>372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Franklin Gothic Book</vt:lpstr>
      <vt:lpstr>Times New Roman</vt:lpstr>
      <vt:lpstr>Tw Cen MT</vt:lpstr>
      <vt:lpstr>Wingdings</vt:lpstr>
      <vt:lpstr>Wingdings 2</vt:lpstr>
      <vt:lpstr>Median</vt:lpstr>
      <vt:lpstr>PROPOSED Christobel SePTIC TANK PHASE                                                 OUT Project</vt:lpstr>
      <vt:lpstr>Agenda</vt:lpstr>
      <vt:lpstr>Safety Briefing</vt:lpstr>
      <vt:lpstr>Introductions</vt:lpstr>
      <vt:lpstr>PowerPoint Presentation</vt:lpstr>
      <vt:lpstr>PowerPoint Presentation</vt:lpstr>
      <vt:lpstr>Program Background</vt:lpstr>
      <vt:lpstr>Program Background</vt:lpstr>
      <vt:lpstr>PowerPoint Presentation</vt:lpstr>
      <vt:lpstr>PowerPoint Presentation</vt:lpstr>
      <vt:lpstr>Program Timeline</vt:lpstr>
      <vt:lpstr>Program Overview</vt:lpstr>
      <vt:lpstr>Program Overview</vt:lpstr>
      <vt:lpstr>Property Owner Requirements</vt:lpstr>
      <vt:lpstr>Property Owner Requirements</vt:lpstr>
      <vt:lpstr>JEA Credit Score &amp; Deposits</vt:lpstr>
      <vt:lpstr>JEA Credit Score – Infraction Examples</vt:lpstr>
      <vt:lpstr>JEA Credit Score &amp; Deposits </vt:lpstr>
      <vt:lpstr>Sewer Billing</vt:lpstr>
      <vt:lpstr>Customer Meetings - Sign Documents </vt:lpstr>
      <vt:lpstr>Looking for Block Captains!</vt:lpstr>
      <vt:lpstr>QUESTIONS &amp; PUBLIC COMMENT</vt:lpstr>
      <vt:lpstr>Prioritization of Project Areas</vt:lpstr>
      <vt:lpstr>Septic System Failure</vt:lpstr>
      <vt:lpstr>PowerPoint Presentation</vt:lpstr>
    </vt:vector>
  </TitlesOfParts>
  <Company>Jacobs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OUTLINE</dc:title>
  <dc:creator>Jacobs Employee</dc:creator>
  <cp:lastModifiedBy>Nelson, Leslie M. - Community Involve &amp; Project Outreach Coord</cp:lastModifiedBy>
  <cp:revision>462</cp:revision>
  <cp:lastPrinted>2021-07-21T20:03:10Z</cp:lastPrinted>
  <dcterms:created xsi:type="dcterms:W3CDTF">2012-01-18T18:51:46Z</dcterms:created>
  <dcterms:modified xsi:type="dcterms:W3CDTF">2021-07-23T12:16:43Z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0x0101001340FB5FCCD8DB43A437DFD169750D3A</vt:lpwstr>
  </property>
  <property fmtid="{D5CDD505-2E9C-101B-9397-08002B2CF9AE}" pid="3" name="_dlc_DocIdItemGuid">
    <vt:lpwstr>f5d44371-b7ce-4867-86b0-54121bfefa71</vt:lpwstr>
  </property>
  <property fmtid="{D5CDD505-2E9C-101B-9397-08002B2CF9AE}" pid="4" name="xd_ProgID">
    <vt:lpwstr/>
  </property>
  <property fmtid="{D5CDD505-2E9C-101B-9397-08002B2CF9AE}" pid="5" name="TemplateUrl">
    <vt:lpwstr/>
  </property>
  <property fmtid="{D5CDD505-2E9C-101B-9397-08002B2CF9AE}" pid="6" name="Order">
    <vt:r8>115500</vt:r8>
  </property>
</Properties>
</file>