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sldIdLst>
    <p:sldId id="260" r:id="rId6"/>
    <p:sldId id="25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C25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799" autoAdjust="0"/>
    <p:restoredTop sz="94660"/>
  </p:normalViewPr>
  <p:slideViewPr>
    <p:cSldViewPr snapToGrid="0">
      <p:cViewPr varScale="1">
        <p:scale>
          <a:sx n="67" d="100"/>
          <a:sy n="67" d="100"/>
        </p:scale>
        <p:origin x="10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91201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2364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786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67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59825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7783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525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9023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6520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1657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D87AE5-DA3D-4EE9-9388-9C184BFD27E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6162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D87AE5-DA3D-4EE9-9388-9C184BFD27EF}" type="datetimeFigureOut">
              <a:rPr lang="en-US" smtClean="0"/>
              <a:t>10/26/2023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53B-F8F3-46B9-9BFA-50E1DD13AF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6727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>
            <a:extLst>
              <a:ext uri="{FF2B5EF4-FFF2-40B4-BE49-F238E27FC236}">
                <a16:creationId xmlns:a16="http://schemas.microsoft.com/office/drawing/2014/main" id="{96765BB4-93D1-4DFC-8D1B-78E7D2D5A4A4}"/>
              </a:ext>
            </a:extLst>
          </p:cNvPr>
          <p:cNvSpPr/>
          <p:nvPr/>
        </p:nvSpPr>
        <p:spPr>
          <a:xfrm>
            <a:off x="85725" y="228666"/>
            <a:ext cx="12106275" cy="762052"/>
          </a:xfrm>
          <a:prstGeom prst="rect">
            <a:avLst/>
          </a:prstGeom>
          <a:gradFill>
            <a:gsLst>
              <a:gs pos="0">
                <a:srgbClr val="002E8D"/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337" dirty="0">
              <a:solidFill>
                <a:srgbClr val="00B0F0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8DFE519-3349-4910-BE8F-14B218FD74CF}"/>
              </a:ext>
            </a:extLst>
          </p:cNvPr>
          <p:cNvSpPr txBox="1"/>
          <p:nvPr/>
        </p:nvSpPr>
        <p:spPr>
          <a:xfrm>
            <a:off x="1714499" y="3639973"/>
            <a:ext cx="96297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spcAft>
                <a:spcPts val="120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During the meeting, public comments received via e-mail regarding any matter on the agenda for consideration will be read out. Per the Public Notice Agenda posted on </a:t>
            </a:r>
            <a:r>
              <a:rPr kumimoji="0" lang="en-US" sz="2000" b="0" i="0" u="sng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JEA.com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, public comments by e-mail must be received no later than 9:00 a.m. on the day of the meeting to be read during the public comment portion of the meeting.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9639278-805B-455D-90F2-1CA6D26C62A4}"/>
              </a:ext>
            </a:extLst>
          </p:cNvPr>
          <p:cNvSpPr txBox="1"/>
          <p:nvPr/>
        </p:nvSpPr>
        <p:spPr>
          <a:xfrm>
            <a:off x="1009649" y="3143442"/>
            <a:ext cx="1073467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At the designated public comment time we will provide opportunity for you to unmute to speak.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21BC523-0C64-48B9-81F6-67EDB409D204}"/>
              </a:ext>
            </a:extLst>
          </p:cNvPr>
          <p:cNvSpPr txBox="1"/>
          <p:nvPr/>
        </p:nvSpPr>
        <p:spPr>
          <a:xfrm>
            <a:off x="2114546" y="2646911"/>
            <a:ext cx="839152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have been joined to the meeting with your </a:t>
            </a:r>
            <a:r>
              <a:rPr kumimoji="0" lang="en-US" sz="2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audio muted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by default.  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AA20B399-1950-4FC3-9475-D1E8C3534819}"/>
              </a:ext>
            </a:extLst>
          </p:cNvPr>
          <p:cNvSpPr txBox="1"/>
          <p:nvPr/>
        </p:nvSpPr>
        <p:spPr>
          <a:xfrm>
            <a:off x="1714499" y="5573286"/>
            <a:ext cx="88773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Please contact </a:t>
            </a:r>
            <a:r>
              <a:rPr lang="en-US" sz="2000" dirty="0">
                <a:solidFill>
                  <a:srgbClr val="FF0000"/>
                </a:solidFill>
                <a:latin typeface="Calibri" panose="020F0502020204030204"/>
              </a:rPr>
              <a:t>Sarah Millsap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by telephone at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(904) 776-4311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or by email at </a:t>
            </a:r>
            <a:r>
              <a:rPr lang="en-US" sz="2000" dirty="0">
                <a:solidFill>
                  <a:srgbClr val="FF0000"/>
                </a:solidFill>
                <a:latin typeface="Calibri" panose="020F0502020204030204"/>
              </a:rPr>
              <a:t>millse@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jea.com 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if you experience any technical difficulties during the meeting.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1C5F5BC-7DBF-41DB-BAE9-FC9FFA412961}"/>
              </a:ext>
            </a:extLst>
          </p:cNvPr>
          <p:cNvSpPr txBox="1"/>
          <p:nvPr/>
        </p:nvSpPr>
        <p:spPr>
          <a:xfrm>
            <a:off x="0" y="205192"/>
            <a:ext cx="12191999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strike="noStrike" kern="1200" cap="none" spc="0" normalizeH="0" baseline="0" noProof="0" dirty="0">
                <a:ln>
                  <a:noFill/>
                </a:ln>
                <a:solidFill>
                  <a:srgbClr val="0C257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Welcome to the </a:t>
            </a:r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AABF3785-3E44-4299-91FD-F2BBAF1FEBB2}"/>
              </a:ext>
            </a:extLst>
          </p:cNvPr>
          <p:cNvGrpSpPr/>
          <p:nvPr/>
        </p:nvGrpSpPr>
        <p:grpSpPr>
          <a:xfrm>
            <a:off x="2895135" y="1087139"/>
            <a:ext cx="6516028" cy="984885"/>
            <a:chOff x="4552019" y="286315"/>
            <a:chExt cx="6516028" cy="984885"/>
          </a:xfrm>
        </p:grpSpPr>
        <p:pic>
          <p:nvPicPr>
            <p:cNvPr id="12" name="Picture 11">
              <a:extLst>
                <a:ext uri="{FF2B5EF4-FFF2-40B4-BE49-F238E27FC236}">
                  <a16:creationId xmlns:a16="http://schemas.microsoft.com/office/drawing/2014/main" id="{9BDAA932-253D-4C3A-9CBE-DAAF3A88D83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2019" y="420188"/>
              <a:ext cx="1476375" cy="675589"/>
            </a:xfrm>
            <a:prstGeom prst="rect">
              <a:avLst/>
            </a:prstGeom>
          </p:spPr>
        </p:pic>
        <p:sp>
          <p:nvSpPr>
            <p:cNvPr id="14" name="TextBox 13">
              <a:extLst>
                <a:ext uri="{FF2B5EF4-FFF2-40B4-BE49-F238E27FC236}">
                  <a16:creationId xmlns:a16="http://schemas.microsoft.com/office/drawing/2014/main" id="{C7F1D882-89F4-4BAF-B5CE-04A122B74828}"/>
                </a:ext>
              </a:extLst>
            </p:cNvPr>
            <p:cNvSpPr txBox="1"/>
            <p:nvPr/>
          </p:nvSpPr>
          <p:spPr>
            <a:xfrm>
              <a:off x="6028394" y="286315"/>
              <a:ext cx="5039653" cy="98488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kumimoji="0" lang="en-US" sz="5600" b="1" i="0" u="none" strike="noStrike" kern="1200" cap="none" spc="0" normalizeH="0" baseline="0" noProof="0" dirty="0">
                  <a:ln>
                    <a:noFill/>
                  </a:ln>
                  <a:solidFill>
                    <a:srgbClr val="0C2577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Awards Meeting</a:t>
              </a:r>
              <a:endParaRPr lang="en-US" sz="5600" b="1" dirty="0">
                <a:solidFill>
                  <a:srgbClr val="0C2577"/>
                </a:solidFill>
              </a:endParaRPr>
            </a:p>
          </p:txBody>
        </p:sp>
      </p:grpSp>
      <p:sp>
        <p:nvSpPr>
          <p:cNvPr id="21" name="TextBox 20">
            <a:extLst>
              <a:ext uri="{FF2B5EF4-FFF2-40B4-BE49-F238E27FC236}">
                <a16:creationId xmlns:a16="http://schemas.microsoft.com/office/drawing/2014/main" id="{3040F100-1C30-4E8C-A282-30513955619C}"/>
              </a:ext>
            </a:extLst>
          </p:cNvPr>
          <p:cNvSpPr txBox="1"/>
          <p:nvPr/>
        </p:nvSpPr>
        <p:spPr>
          <a:xfrm>
            <a:off x="3090862" y="1951775"/>
            <a:ext cx="6096000" cy="523220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algn="ctr" defTabSz="653110">
              <a:spcBef>
                <a:spcPts val="600"/>
              </a:spcBef>
              <a:spcAft>
                <a:spcPts val="600"/>
              </a:spcAft>
              <a:defRPr/>
            </a:pPr>
            <a:r>
              <a:rPr lang="en-US" sz="2800" b="1" kern="300" spc="-100" dirty="0">
                <a:solidFill>
                  <a:srgbClr val="002060"/>
                </a:solidFill>
                <a:latin typeface="Arial"/>
                <a:cs typeface="Arial"/>
              </a:rPr>
              <a:t>November 2</a:t>
            </a:r>
            <a:r>
              <a:rPr kumimoji="0" lang="en-US" sz="2800" b="1" i="0" u="none" strike="noStrike" kern="300" cap="none" spc="-10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</a:rPr>
              <a:t>, 2023, </a:t>
            </a:r>
            <a:r>
              <a:rPr lang="en-US" sz="2800" b="1" kern="300" spc="-100" dirty="0">
                <a:solidFill>
                  <a:srgbClr val="002060"/>
                </a:solidFill>
                <a:latin typeface="Arial"/>
                <a:cs typeface="Arial"/>
              </a:rPr>
              <a:t>10</a:t>
            </a:r>
            <a:r>
              <a:rPr kumimoji="0" lang="en-US" sz="2800" b="1" i="0" u="none" strike="noStrike" kern="300" cap="none" spc="-10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/>
                <a:cs typeface="Arial"/>
              </a:rPr>
              <a:t>:00 AM EST</a:t>
            </a:r>
          </a:p>
        </p:txBody>
      </p:sp>
    </p:spTree>
    <p:extLst>
      <p:ext uri="{BB962C8B-B14F-4D97-AF65-F5344CB8AC3E}">
        <p14:creationId xmlns:p14="http://schemas.microsoft.com/office/powerpoint/2010/main" val="3310963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>
            <a:extLst>
              <a:ext uri="{FF2B5EF4-FFF2-40B4-BE49-F238E27FC236}">
                <a16:creationId xmlns:a16="http://schemas.microsoft.com/office/drawing/2014/main" id="{D89DA7C3-9869-40C8-A454-9113081151CD}"/>
              </a:ext>
            </a:extLst>
          </p:cNvPr>
          <p:cNvGrpSpPr/>
          <p:nvPr/>
        </p:nvGrpSpPr>
        <p:grpSpPr>
          <a:xfrm>
            <a:off x="734877" y="5558413"/>
            <a:ext cx="6014819" cy="889565"/>
            <a:chOff x="4873967" y="5135726"/>
            <a:chExt cx="6014819" cy="889565"/>
          </a:xfrm>
        </p:grpSpPr>
        <p:sp>
          <p:nvSpPr>
            <p:cNvPr id="15" name="Rounded Rectangular Callout 14"/>
            <p:cNvSpPr/>
            <p:nvPr/>
          </p:nvSpPr>
          <p:spPr>
            <a:xfrm rot="10800000">
              <a:off x="5068523" y="5693931"/>
              <a:ext cx="535342" cy="293385"/>
            </a:xfrm>
            <a:prstGeom prst="wedgeRoundRectCallout">
              <a:avLst>
                <a:gd name="adj1" fmla="val -28242"/>
                <a:gd name="adj2" fmla="val 107955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4971087" y="5649609"/>
              <a:ext cx="72717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/>
                <a:t>Audio Mute</a:t>
              </a:r>
            </a:p>
          </p:txBody>
        </p:sp>
        <p:sp>
          <p:nvSpPr>
            <p:cNvPr id="11" name="Rounded Rectangular Callout 10"/>
            <p:cNvSpPr/>
            <p:nvPr/>
          </p:nvSpPr>
          <p:spPr>
            <a:xfrm rot="10800000">
              <a:off x="6512539" y="5691095"/>
              <a:ext cx="746861" cy="293385"/>
            </a:xfrm>
            <a:prstGeom prst="wedgeRoundRectCallout">
              <a:avLst>
                <a:gd name="adj1" fmla="val -30117"/>
                <a:gd name="adj2" fmla="val 104925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6509330" y="5649609"/>
              <a:ext cx="760532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/>
                <a:t>Screen Share (Off)</a:t>
              </a:r>
            </a:p>
          </p:txBody>
        </p:sp>
        <p:sp>
          <p:nvSpPr>
            <p:cNvPr id="13" name="Rounded Rectangular Callout 12"/>
            <p:cNvSpPr/>
            <p:nvPr/>
          </p:nvSpPr>
          <p:spPr>
            <a:xfrm rot="10800000">
              <a:off x="5904237" y="5693932"/>
              <a:ext cx="511238" cy="293385"/>
            </a:xfrm>
            <a:prstGeom prst="wedgeRoundRectCallout">
              <a:avLst>
                <a:gd name="adj1" fmla="val -32626"/>
                <a:gd name="adj2" fmla="val 110986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913501" y="5725209"/>
              <a:ext cx="496576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/>
                <a:t>Video</a:t>
              </a:r>
            </a:p>
          </p:txBody>
        </p:sp>
        <p:sp>
          <p:nvSpPr>
            <p:cNvPr id="17" name="Rounded Rectangular Callout 16"/>
            <p:cNvSpPr/>
            <p:nvPr/>
          </p:nvSpPr>
          <p:spPr>
            <a:xfrm rot="10800000">
              <a:off x="9767384" y="5681830"/>
              <a:ext cx="621163" cy="293385"/>
            </a:xfrm>
            <a:prstGeom prst="wedgeRoundRectCallout">
              <a:avLst>
                <a:gd name="adj1" fmla="val -28157"/>
                <a:gd name="adj2" fmla="val 110553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9646508" y="5653122"/>
              <a:ext cx="862913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/>
                <a:t>View Participants</a:t>
              </a:r>
            </a:p>
          </p:txBody>
        </p:sp>
        <p:sp>
          <p:nvSpPr>
            <p:cNvPr id="19" name="Rounded Rectangular Callout 18"/>
            <p:cNvSpPr/>
            <p:nvPr/>
          </p:nvSpPr>
          <p:spPr>
            <a:xfrm rot="10800000">
              <a:off x="10437164" y="5673937"/>
              <a:ext cx="451622" cy="293385"/>
            </a:xfrm>
            <a:prstGeom prst="wedgeRoundRectCallout">
              <a:avLst>
                <a:gd name="adj1" fmla="val -5446"/>
                <a:gd name="adj2" fmla="val 98865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0424731" y="5713107"/>
              <a:ext cx="427871" cy="2308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/>
                <a:t>Chat</a:t>
              </a:r>
            </a:p>
          </p:txBody>
        </p:sp>
        <p:sp>
          <p:nvSpPr>
            <p:cNvPr id="21" name="Rounded Rectangular Callout 20"/>
            <p:cNvSpPr/>
            <p:nvPr/>
          </p:nvSpPr>
          <p:spPr>
            <a:xfrm rot="10800000">
              <a:off x="8021387" y="5681830"/>
              <a:ext cx="569847" cy="293385"/>
            </a:xfrm>
            <a:prstGeom prst="wedgeRoundRectCallout">
              <a:avLst>
                <a:gd name="adj1" fmla="val -23650"/>
                <a:gd name="adj2" fmla="val 107089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011806" y="5649609"/>
              <a:ext cx="569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/>
                <a:t>More Options</a:t>
              </a:r>
            </a:p>
          </p:txBody>
        </p:sp>
        <p:sp>
          <p:nvSpPr>
            <p:cNvPr id="23" name="Rounded Rectangular Callout 22"/>
            <p:cNvSpPr/>
            <p:nvPr/>
          </p:nvSpPr>
          <p:spPr>
            <a:xfrm rot="10800000">
              <a:off x="8608875" y="5673936"/>
              <a:ext cx="705066" cy="293385"/>
            </a:xfrm>
            <a:prstGeom prst="wedgeRoundRectCallout">
              <a:avLst>
                <a:gd name="adj1" fmla="val 21839"/>
                <a:gd name="adj2" fmla="val 101462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530066" y="5655959"/>
              <a:ext cx="86158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/>
                <a:t>Leave or End Meeting</a:t>
              </a:r>
            </a:p>
          </p:txBody>
        </p:sp>
        <p:pic>
          <p:nvPicPr>
            <p:cNvPr id="9" name="Picture 8">
              <a:extLst>
                <a:ext uri="{FF2B5EF4-FFF2-40B4-BE49-F238E27FC236}">
                  <a16:creationId xmlns:a16="http://schemas.microsoft.com/office/drawing/2014/main" id="{943042B0-F0C4-4A8C-8EBE-5732730238B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873967" y="5135726"/>
              <a:ext cx="5949950" cy="373539"/>
            </a:xfrm>
            <a:prstGeom prst="rect">
              <a:avLst/>
            </a:prstGeom>
            <a:ln w="12700">
              <a:solidFill>
                <a:srgbClr val="0C2577"/>
              </a:solidFill>
            </a:ln>
          </p:spPr>
        </p:pic>
        <p:sp>
          <p:nvSpPr>
            <p:cNvPr id="27" name="Rounded Rectangular Callout 20">
              <a:extLst>
                <a:ext uri="{FF2B5EF4-FFF2-40B4-BE49-F238E27FC236}">
                  <a16:creationId xmlns:a16="http://schemas.microsoft.com/office/drawing/2014/main" id="{43920215-3C14-45C1-B247-A85CEEF736E3}"/>
                </a:ext>
              </a:extLst>
            </p:cNvPr>
            <p:cNvSpPr/>
            <p:nvPr/>
          </p:nvSpPr>
          <p:spPr>
            <a:xfrm rot="10800000">
              <a:off x="7379476" y="5673937"/>
              <a:ext cx="569847" cy="293385"/>
            </a:xfrm>
            <a:prstGeom prst="wedgeRoundRectCallout">
              <a:avLst>
                <a:gd name="adj1" fmla="val -23650"/>
                <a:gd name="adj2" fmla="val 107089"/>
                <a:gd name="adj3" fmla="val 16667"/>
              </a:avLst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id="{B7821CC5-0F20-41D7-A536-0D92C702CCA4}"/>
                </a:ext>
              </a:extLst>
            </p:cNvPr>
            <p:cNvSpPr txBox="1"/>
            <p:nvPr/>
          </p:nvSpPr>
          <p:spPr>
            <a:xfrm>
              <a:off x="7396849" y="5635963"/>
              <a:ext cx="56984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900" b="1" dirty="0"/>
                <a:t>Raise Hand</a:t>
              </a:r>
            </a:p>
          </p:txBody>
        </p:sp>
      </p:grpSp>
      <p:pic>
        <p:nvPicPr>
          <p:cNvPr id="36" name="Picture 35">
            <a:extLst>
              <a:ext uri="{FF2B5EF4-FFF2-40B4-BE49-F238E27FC236}">
                <a16:creationId xmlns:a16="http://schemas.microsoft.com/office/drawing/2014/main" id="{A7D295F0-6866-49D6-A480-1A6BB20D08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0309" y="1056592"/>
            <a:ext cx="6889469" cy="3944091"/>
          </a:xfrm>
          <a:prstGeom prst="rect">
            <a:avLst/>
          </a:prstGeom>
          <a:ln w="12700">
            <a:solidFill>
              <a:srgbClr val="0C2577"/>
            </a:solidFill>
          </a:ln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756808A3-7583-45A3-AA02-169B896B5B4B}"/>
              </a:ext>
            </a:extLst>
          </p:cNvPr>
          <p:cNvSpPr txBox="1"/>
          <p:nvPr/>
        </p:nvSpPr>
        <p:spPr>
          <a:xfrm>
            <a:off x="7527205" y="1386699"/>
            <a:ext cx="4482448" cy="46540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1400" dirty="0"/>
              <a:t>Located on the bottom-right side of you screen you will find an icon that looks like a person          labeled Participants. This option will allow you to see a long list of individuals who have joined today's meeting. 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1400" dirty="0"/>
              <a:t>At the top of this list, your name will be visible and to the right you will notice a gray icon that looks like a hand        .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1400" dirty="0"/>
              <a:t>If you click it, it will show a slash through the hand         letting us know that you would like to be recognized for comment, additionally you may click it again to lower your hand.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1400" dirty="0"/>
              <a:t>For those that may have called in directly, there are 2 additional ways that you can notify us that you would like to provide comment. The first is by </a:t>
            </a:r>
            <a:r>
              <a:rPr lang="en-US" sz="1400" b="1" dirty="0">
                <a:solidFill>
                  <a:srgbClr val="0000FF"/>
                </a:solidFill>
              </a:rPr>
              <a:t>pressing *3</a:t>
            </a:r>
            <a:r>
              <a:rPr lang="en-US" sz="1400" dirty="0"/>
              <a:t> on your phone, which will raise your hand. The second way you may notify us is to </a:t>
            </a:r>
            <a:r>
              <a:rPr lang="en-US" sz="1400" b="1" dirty="0">
                <a:solidFill>
                  <a:srgbClr val="0000FF"/>
                </a:solidFill>
              </a:rPr>
              <a:t>press *6</a:t>
            </a:r>
            <a:r>
              <a:rPr lang="en-US" sz="1400" dirty="0"/>
              <a:t> to unmute your line. </a:t>
            </a:r>
          </a:p>
          <a:p>
            <a:pPr marL="0" indent="0">
              <a:lnSpc>
                <a:spcPct val="110000"/>
              </a:lnSpc>
              <a:spcBef>
                <a:spcPts val="600"/>
              </a:spcBef>
              <a:buNone/>
            </a:pPr>
            <a:r>
              <a:rPr lang="en-US" sz="1400" dirty="0"/>
              <a:t>If you unmute your line, please state your name so that everyone may hear who is speaking before providing your comment. 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EF57B027-339D-42D0-9A3C-63E8A69440E9}"/>
              </a:ext>
            </a:extLst>
          </p:cNvPr>
          <p:cNvSpPr txBox="1"/>
          <p:nvPr/>
        </p:nvSpPr>
        <p:spPr>
          <a:xfrm>
            <a:off x="562396" y="5168030"/>
            <a:ext cx="6606245" cy="3174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Below is a summary of the meeting controls you will see at the bottom of your screen.</a:t>
            </a:r>
          </a:p>
        </p:txBody>
      </p:sp>
      <p:pic>
        <p:nvPicPr>
          <p:cNvPr id="26" name="Picture 25">
            <a:extLst>
              <a:ext uri="{FF2B5EF4-FFF2-40B4-BE49-F238E27FC236}">
                <a16:creationId xmlns:a16="http://schemas.microsoft.com/office/drawing/2014/main" id="{ABE79BCD-BC96-401F-AB60-87CC2D81EA6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233564" y="1660662"/>
            <a:ext cx="262151" cy="237765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E6E5978B-0879-4E27-8DF3-AD2FC851024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464613" y="2628732"/>
            <a:ext cx="250600" cy="255714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pic>
        <p:nvPicPr>
          <p:cNvPr id="37" name="Picture 36">
            <a:extLst>
              <a:ext uri="{FF2B5EF4-FFF2-40B4-BE49-F238E27FC236}">
                <a16:creationId xmlns:a16="http://schemas.microsoft.com/office/drawing/2014/main" id="{71204FA1-E49B-4418-B0B2-86AEE7236F5A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309821" y="2942006"/>
            <a:ext cx="250600" cy="270384"/>
          </a:xfrm>
          <a:prstGeom prst="rect">
            <a:avLst/>
          </a:prstGeom>
          <a:ln w="6350">
            <a:solidFill>
              <a:schemeClr val="tx1"/>
            </a:solidFill>
          </a:ln>
        </p:spPr>
      </p:pic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123F3C3-FBB8-4C2E-B52E-B20B87319696}"/>
              </a:ext>
            </a:extLst>
          </p:cNvPr>
          <p:cNvCxnSpPr>
            <a:cxnSpLocks/>
          </p:cNvCxnSpPr>
          <p:nvPr/>
        </p:nvCxnSpPr>
        <p:spPr>
          <a:xfrm>
            <a:off x="7630691" y="1298771"/>
            <a:ext cx="4191000" cy="0"/>
          </a:xfrm>
          <a:prstGeom prst="line">
            <a:avLst/>
          </a:prstGeom>
          <a:ln w="19050">
            <a:solidFill>
              <a:srgbClr val="0C25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>
            <a:extLst>
              <a:ext uri="{FF2B5EF4-FFF2-40B4-BE49-F238E27FC236}">
                <a16:creationId xmlns:a16="http://schemas.microsoft.com/office/drawing/2014/main" id="{180A9FB1-A4DC-4732-9062-B73297D02632}"/>
              </a:ext>
            </a:extLst>
          </p:cNvPr>
          <p:cNvCxnSpPr>
            <a:cxnSpLocks/>
          </p:cNvCxnSpPr>
          <p:nvPr/>
        </p:nvCxnSpPr>
        <p:spPr>
          <a:xfrm>
            <a:off x="7630691" y="6040730"/>
            <a:ext cx="4191000" cy="0"/>
          </a:xfrm>
          <a:prstGeom prst="line">
            <a:avLst/>
          </a:prstGeom>
          <a:ln w="19050">
            <a:solidFill>
              <a:srgbClr val="0C2577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id="{EEB1F68B-5754-4E07-A231-5CA03AAB8B03}"/>
              </a:ext>
            </a:extLst>
          </p:cNvPr>
          <p:cNvSpPr txBox="1"/>
          <p:nvPr/>
        </p:nvSpPr>
        <p:spPr>
          <a:xfrm>
            <a:off x="7469148" y="936186"/>
            <a:ext cx="4482447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rgbClr val="0C2577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Controls for Public Comments </a:t>
            </a:r>
          </a:p>
        </p:txBody>
      </p:sp>
      <p:grpSp>
        <p:nvGrpSpPr>
          <p:cNvPr id="32" name="Group 31">
            <a:extLst>
              <a:ext uri="{FF2B5EF4-FFF2-40B4-BE49-F238E27FC236}">
                <a16:creationId xmlns:a16="http://schemas.microsoft.com/office/drawing/2014/main" id="{1ADFEACF-F019-4E86-ADD4-83D531FEABCD}"/>
              </a:ext>
            </a:extLst>
          </p:cNvPr>
          <p:cNvGrpSpPr/>
          <p:nvPr/>
        </p:nvGrpSpPr>
        <p:grpSpPr>
          <a:xfrm>
            <a:off x="240406" y="140373"/>
            <a:ext cx="11581286" cy="830997"/>
            <a:chOff x="4552019" y="387769"/>
            <a:chExt cx="9140831" cy="830997"/>
          </a:xfrm>
        </p:grpSpPr>
        <p:pic>
          <p:nvPicPr>
            <p:cNvPr id="34" name="Picture 33">
              <a:extLst>
                <a:ext uri="{FF2B5EF4-FFF2-40B4-BE49-F238E27FC236}">
                  <a16:creationId xmlns:a16="http://schemas.microsoft.com/office/drawing/2014/main" id="{761F2368-1B91-49EB-A7B0-966E78F516D1}"/>
                </a:ext>
              </a:extLst>
            </p:cNvPr>
            <p:cNvPicPr>
              <a:picLocks noChangeAspect="1"/>
            </p:cNvPicPr>
            <p:nvPr/>
          </p:nvPicPr>
          <p:blipFill>
            <a:blip r:embed="rId7" cstate="email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52019" y="420188"/>
              <a:ext cx="1476375" cy="675589"/>
            </a:xfrm>
            <a:prstGeom prst="rect">
              <a:avLst/>
            </a:prstGeom>
          </p:spPr>
        </p:pic>
        <p:sp>
          <p:nvSpPr>
            <p:cNvPr id="38" name="TextBox 37">
              <a:extLst>
                <a:ext uri="{FF2B5EF4-FFF2-40B4-BE49-F238E27FC236}">
                  <a16:creationId xmlns:a16="http://schemas.microsoft.com/office/drawing/2014/main" id="{1FD92604-4A7C-426F-B35B-1ECA97C4F471}"/>
                </a:ext>
              </a:extLst>
            </p:cNvPr>
            <p:cNvSpPr txBox="1"/>
            <p:nvPr/>
          </p:nvSpPr>
          <p:spPr>
            <a:xfrm>
              <a:off x="6028394" y="387769"/>
              <a:ext cx="7664456" cy="830997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ctr"/>
              <a:r>
                <a:rPr kumimoji="0" lang="en-US" sz="4800" b="1" i="0" u="none" strike="noStrike" kern="1200" cap="none" spc="0" normalizeH="0" baseline="0" noProof="0" dirty="0">
                  <a:ln>
                    <a:noFill/>
                  </a:ln>
                  <a:solidFill>
                    <a:srgbClr val="0C2577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Awards Meeting – Public Comments</a:t>
              </a:r>
              <a:endParaRPr lang="en-US" sz="4800" b="1" dirty="0">
                <a:solidFill>
                  <a:srgbClr val="0C2577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13264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4b7b8297-09e5-40f2-b471-de296160e152" xsi:nil="true"/>
    <KpiDescription xmlns="http://schemas.microsoft.com/sharepoint/v3" xsi:nil="true"/>
    <_Status xmlns="http://schemas.microsoft.com/sharepoint/v3/fields">Not Started</_Status>
    <BU_x0020_Approval xmlns="abf9b2db-cc34-4e26-8830-a1c4330b7b9b">BU - Manager</BU_x0020_Approval>
    <RoutingEnabled xmlns="http://schemas.microsoft.com/sharepoint/v3" xsi:nil="true"/>
    <URL xmlns="http://schemas.microsoft.com/sharepoint/v3">
      <Url xsi:nil="true"/>
      <Description xsi:nil="true"/>
    </URL>
    <RoutingPriority xmlns="http://schemas.microsoft.com/sharepoint/v3" xsi:nil="true"/>
    <Date xmlns="http://schemas.microsoft.com/sharepoint/v3/fields" xsi:nil="true"/>
    <Procurement_x0020_Category xmlns="cad7d4a4-c8ab-4d7f-8124-6cb4eb46224d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6F1977EBAC344EA9E91B374C353221" ma:contentTypeVersion="2" ma:contentTypeDescription="Create a new document." ma:contentTypeScope="" ma:versionID="b23c6a565763662a2b0a61f2efb632e2">
  <xsd:schema xmlns:xsd="http://www.w3.org/2001/XMLSchema" xmlns:xs="http://www.w3.org/2001/XMLSchema" xmlns:p="http://schemas.microsoft.com/office/2006/metadata/properties" xmlns:ns1="http://schemas.microsoft.com/sharepoint/v3" xmlns:ns2="ef169959-52ae-47d2-868e-cd6608cf2697" xmlns:ns3="http://schemas.microsoft.com/sharepoint/v3/fields" xmlns:ns4="4b7b8297-09e5-40f2-b471-de296160e152" xmlns:ns5="abf9b2db-cc34-4e26-8830-a1c4330b7b9b" xmlns:ns6="cad7d4a4-c8ab-4d7f-8124-6cb4eb46224d" targetNamespace="http://schemas.microsoft.com/office/2006/metadata/properties" ma:root="true" ma:fieldsID="e4e4023dc4d8343bc3b2b5362e62eb54" ns1:_="" ns2:_="" ns3:_="" ns4:_="" ns5:_="" ns6:_="">
    <xsd:import namespace="http://schemas.microsoft.com/sharepoint/v3"/>
    <xsd:import namespace="ef169959-52ae-47d2-868e-cd6608cf2697"/>
    <xsd:import namespace="http://schemas.microsoft.com/sharepoint/v3/fields"/>
    <xsd:import namespace="4b7b8297-09e5-40f2-b471-de296160e152"/>
    <xsd:import namespace="abf9b2db-cc34-4e26-8830-a1c4330b7b9b"/>
    <xsd:import namespace="cad7d4a4-c8ab-4d7f-8124-6cb4eb46224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3:Date" minOccurs="0"/>
                <xsd:element ref="ns4:Status" minOccurs="0"/>
                <xsd:element ref="ns1:RoutingEnabled" minOccurs="0"/>
                <xsd:element ref="ns1:KpiDescription" minOccurs="0"/>
                <xsd:element ref="ns1:RoutingPriority" minOccurs="0"/>
                <xsd:element ref="ns3:_Status" minOccurs="0"/>
                <xsd:element ref="ns1:URL" minOccurs="0"/>
                <xsd:element ref="ns5:BU_x0020_Approval" minOccurs="0"/>
                <xsd:element ref="ns6:Procurement_x0020_Categor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RoutingEnabled" ma:index="13" nillable="true" ma:displayName="Active" ma:internalName="RoutingEnabled" ma:readOnly="false">
      <xsd:simpleType>
        <xsd:restriction base="dms:Boolean"/>
      </xsd:simpleType>
    </xsd:element>
    <xsd:element name="KpiDescription" ma:index="15" nillable="true" ma:displayName="Description" ma:description="The description provides information about the purpose of the goal." ma:internalName="KpiDescription">
      <xsd:simpleType>
        <xsd:restriction base="dms:Note">
          <xsd:maxLength value="255"/>
        </xsd:restriction>
      </xsd:simpleType>
    </xsd:element>
    <xsd:element name="RoutingPriority" ma:index="16" nillable="true" ma:displayName="Priority" ma:hidden="true" ma:internalName="RoutingPriority" ma:readOnly="false">
      <xsd:simpleType>
        <xsd:restriction base="dms:Text">
          <xsd:maxLength value="255"/>
        </xsd:restriction>
      </xsd:simpleType>
    </xsd:element>
    <xsd:element name="URL" ma:index="19" nillable="true" ma:displayName="URL" ma:internalName="URL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f169959-52ae-47d2-868e-cd6608cf2697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Date" ma:index="11" nillable="true" ma:displayName="A/C Date" ma:description="Date of Awards Committee" ma:format="DateOnly" ma:indexed="true" ma:internalName="Date">
      <xsd:simpleType>
        <xsd:restriction base="dms:DateTime"/>
      </xsd:simpleType>
    </xsd:element>
    <xsd:element name="_Status" ma:index="17" nillable="true" ma:displayName="Status" ma:default="Not Started" ma:internalName="_Status">
      <xsd:simpleType>
        <xsd:union memberTypes="dms:Text">
          <xsd:simpleType>
            <xsd:restriction base="dms:Choice">
              <xsd:enumeration value="Not Started"/>
              <xsd:enumeration value="Draft"/>
              <xsd:enumeration value="Reviewed"/>
              <xsd:enumeration value="Scheduled"/>
              <xsd:enumeration value="Published"/>
              <xsd:enumeration value="Final"/>
              <xsd:enumeration value="Expired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7b8297-09e5-40f2-b471-de296160e152" elementFormDefault="qualified">
    <xsd:import namespace="http://schemas.microsoft.com/office/2006/documentManagement/types"/>
    <xsd:import namespace="http://schemas.microsoft.com/office/infopath/2007/PartnerControls"/>
    <xsd:element name="Status" ma:index="12" nillable="true" ma:displayName="Doc Type" ma:format="Dropdown" ma:indexed="true" ma:internalName="Status">
      <xsd:simpleType>
        <xsd:restriction base="dms:Choice">
          <xsd:enumeration value="Award"/>
          <xsd:enumeration value="Agenda"/>
          <xsd:enumeration value="PDF Agenda and Awards"/>
          <xsd:enumeration value="PDF Awards AND Supporting Docs"/>
          <xsd:enumeration value="Supporting Document"/>
          <xsd:enumeration value="Minutes"/>
          <xsd:enumeration value="Signed Awards with CPA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f9b2db-cc34-4e26-8830-a1c4330b7b9b" elementFormDefault="qualified">
    <xsd:import namespace="http://schemas.microsoft.com/office/2006/documentManagement/types"/>
    <xsd:import namespace="http://schemas.microsoft.com/office/infopath/2007/PartnerControls"/>
    <xsd:element name="BU_x0020_Approval" ma:index="20" nillable="true" ma:displayName="BU Approval" ma:default="BU - Manager" ma:format="Dropdown" ma:internalName="BU_x0020_Approval">
      <xsd:simpleType>
        <xsd:restriction base="dms:Choice">
          <xsd:enumeration value="BU - Manager"/>
          <xsd:enumeration value="BU - Director"/>
          <xsd:enumeration value="BU - VP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d7d4a4-c8ab-4d7f-8124-6cb4eb46224d" elementFormDefault="qualified">
    <xsd:import namespace="http://schemas.microsoft.com/office/2006/documentManagement/types"/>
    <xsd:import namespace="http://schemas.microsoft.com/office/infopath/2007/PartnerControls"/>
    <xsd:element name="Procurement_x0020_Category" ma:index="21" nillable="true" ma:displayName="Procurement Category" ma:format="Dropdown" ma:internalName="Procurement_x0020_Category">
      <xsd:simpleType>
        <xsd:restriction base="dms:Choice">
          <xsd:enumeration value="Audit Services"/>
          <xsd:enumeration value="Compliance"/>
          <xsd:enumeration value="Customer Service"/>
          <xsd:enumeration value="Electric"/>
          <xsd:enumeration value="Environmental"/>
          <xsd:enumeration value="Facilities"/>
          <xsd:enumeration value="Finance"/>
          <xsd:enumeration value="Fleet"/>
          <xsd:enumeration value="Government Relations"/>
          <xsd:enumeration value="Information Technologies"/>
          <xsd:enumeration value="Inventory"/>
          <xsd:enumeration value="Real Estate"/>
          <xsd:enumeration value="W/WW"/>
          <xsd:enumeration value="W/WW - Systems"/>
          <xsd:enumeration value="W/WW - PEC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 ma:index="18" ma:displayName="Subject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 ma:displayName="Status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952D5DC2-BE89-439A-A44B-8B964A77C152}">
  <ds:schemaRefs>
    <ds:schemaRef ds:uri="http://schemas.microsoft.com/office/infopath/2007/PartnerControls"/>
    <ds:schemaRef ds:uri="http://www.w3.org/XML/1998/namespace"/>
    <ds:schemaRef ds:uri="http://schemas.microsoft.com/sharepoint/v3/fields"/>
    <ds:schemaRef ds:uri="http://purl.org/dc/elements/1.1/"/>
    <ds:schemaRef ds:uri="http://purl.org/dc/dcmitype/"/>
    <ds:schemaRef ds:uri="http://schemas.openxmlformats.org/package/2006/metadata/core-properties"/>
    <ds:schemaRef ds:uri="cad7d4a4-c8ab-4d7f-8124-6cb4eb46224d"/>
    <ds:schemaRef ds:uri="http://schemas.microsoft.com/office/2006/metadata/properties"/>
    <ds:schemaRef ds:uri="abf9b2db-cc34-4e26-8830-a1c4330b7b9b"/>
    <ds:schemaRef ds:uri="ef169959-52ae-47d2-868e-cd6608cf2697"/>
    <ds:schemaRef ds:uri="http://schemas.microsoft.com/office/2006/documentManagement/types"/>
    <ds:schemaRef ds:uri="4b7b8297-09e5-40f2-b471-de296160e152"/>
    <ds:schemaRef ds:uri="http://schemas.microsoft.com/sharepoint/v3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6CAD7A5B-1914-4DEF-984C-17AB492475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ef169959-52ae-47d2-868e-cd6608cf2697"/>
    <ds:schemaRef ds:uri="http://schemas.microsoft.com/sharepoint/v3/fields"/>
    <ds:schemaRef ds:uri="4b7b8297-09e5-40f2-b471-de296160e152"/>
    <ds:schemaRef ds:uri="abf9b2db-cc34-4e26-8830-a1c4330b7b9b"/>
    <ds:schemaRef ds:uri="cad7d4a4-c8ab-4d7f-8124-6cb4eb46224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8444EB8-1089-4C1B-A675-C7DA8F848731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EC0BBFF4-3DB9-4773-91BD-4BF1BE6D8C7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280</TotalTime>
  <Words>374</Words>
  <Application>Microsoft Office PowerPoint</Application>
  <PresentationFormat>Widescreen</PresentationFormat>
  <Paragraphs>23</Paragraphs>
  <Slides>2</Slides>
  <Notes>0</Notes>
  <HiddenSlides>1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Company>JEA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Eads, Shawn W. - VP &amp; Chief Information Officer</dc:creator>
  <cp:lastModifiedBy>Millsap, Sarah E.</cp:lastModifiedBy>
  <cp:revision>31</cp:revision>
  <cp:lastPrinted>2023-05-19T13:56:15Z</cp:lastPrinted>
  <dcterms:created xsi:type="dcterms:W3CDTF">2020-03-27T01:25:20Z</dcterms:created>
  <dcterms:modified xsi:type="dcterms:W3CDTF">2023-10-26T19:20:44Z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934feb95-3ef4-48b6-a54c-989c009814cc</vt:lpwstr>
  </property>
  <property fmtid="{D5CDD505-2E9C-101B-9397-08002B2CF9AE}" pid="3" name="ContentTypeId">
    <vt:lpwstr>0x0101007E6F1977EBAC344EA9E91B374C353221</vt:lpwstr>
  </property>
</Properties>
</file>