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oway, Victoria L." userId="S::hollvl@jea.com::709610c6-e52c-463f-aa6d-c66ba5a452ee" providerId="AD" clId="Web-{175C87E2-D7A4-4EDC-951D-90D78D71B4B4}"/>
    <pc:docChg chg="modSld">
      <pc:chgData name="Holloway, Victoria L." userId="S::hollvl@jea.com::709610c6-e52c-463f-aa6d-c66ba5a452ee" providerId="AD" clId="Web-{175C87E2-D7A4-4EDC-951D-90D78D71B4B4}" dt="2023-07-12T15:57:56.560" v="5" actId="20577"/>
      <pc:docMkLst>
        <pc:docMk/>
      </pc:docMkLst>
      <pc:sldChg chg="modSp">
        <pc:chgData name="Holloway, Victoria L." userId="S::hollvl@jea.com::709610c6-e52c-463f-aa6d-c66ba5a452ee" providerId="AD" clId="Web-{175C87E2-D7A4-4EDC-951D-90D78D71B4B4}" dt="2023-07-12T15:57:56.560" v="5" actId="20577"/>
        <pc:sldMkLst>
          <pc:docMk/>
          <pc:sldMk cId="3310963451" sldId="260"/>
        </pc:sldMkLst>
        <pc:spChg chg="mod">
          <ac:chgData name="Holloway, Victoria L." userId="S::hollvl@jea.com::709610c6-e52c-463f-aa6d-c66ba5a452ee" providerId="AD" clId="Web-{175C87E2-D7A4-4EDC-951D-90D78D71B4B4}" dt="2023-07-12T15:57:56.560" v="5" actId="20577"/>
          <ac:spMkLst>
            <pc:docMk/>
            <pc:sldMk cId="3310963451" sldId="260"/>
            <ac:spMk id="21" creationId="{3040F100-1C30-4E8C-A282-30513955619C}"/>
          </ac:spMkLst>
        </pc:spChg>
      </pc:sldChg>
    </pc:docChg>
  </pc:docChgLst>
  <pc:docChgLst>
    <pc:chgData name="Millsap, Sarah E." userId="S::millse@jea.com::045aee78-6321-49d6-b650-eb3572a856b0" providerId="AD" clId="Web-{CEFEBE26-0892-49C0-B07A-BC6340483EFF}"/>
    <pc:docChg chg="modSld">
      <pc:chgData name="Millsap, Sarah E." userId="S::millse@jea.com::045aee78-6321-49d6-b650-eb3572a856b0" providerId="AD" clId="Web-{CEFEBE26-0892-49C0-B07A-BC6340483EFF}" dt="2023-06-08T18:15:49.335" v="2" actId="20577"/>
      <pc:docMkLst>
        <pc:docMk/>
      </pc:docMkLst>
      <pc:sldChg chg="modSp">
        <pc:chgData name="Millsap, Sarah E." userId="S::millse@jea.com::045aee78-6321-49d6-b650-eb3572a856b0" providerId="AD" clId="Web-{CEFEBE26-0892-49C0-B07A-BC6340483EFF}" dt="2023-06-08T18:15:49.335" v="2" actId="20577"/>
        <pc:sldMkLst>
          <pc:docMk/>
          <pc:sldMk cId="3310963451" sldId="260"/>
        </pc:sldMkLst>
        <pc:spChg chg="mod">
          <ac:chgData name="Millsap, Sarah E." userId="S::millse@jea.com::045aee78-6321-49d6-b650-eb3572a856b0" providerId="AD" clId="Web-{CEFEBE26-0892-49C0-B07A-BC6340483EFF}" dt="2023-06-08T18:15:49.335" v="2" actId="20577"/>
          <ac:spMkLst>
            <pc:docMk/>
            <pc:sldMk cId="3310963451" sldId="260"/>
            <ac:spMk id="21" creationId="{3040F100-1C30-4E8C-A282-3051395561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7AE5-DA3D-4EE9-9388-9C184BFD27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6765BB4-93D1-4DFC-8D1B-78E7D2D5A4A4}"/>
              </a:ext>
            </a:extLst>
          </p:cNvPr>
          <p:cNvSpPr/>
          <p:nvPr/>
        </p:nvSpPr>
        <p:spPr>
          <a:xfrm>
            <a:off x="85725" y="228666"/>
            <a:ext cx="12106275" cy="762052"/>
          </a:xfrm>
          <a:prstGeom prst="rect">
            <a:avLst/>
          </a:prstGeom>
          <a:gradFill>
            <a:gsLst>
              <a:gs pos="0">
                <a:srgbClr val="002E8D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37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DFE519-3349-4910-BE8F-14B218FD74CF}"/>
              </a:ext>
            </a:extLst>
          </p:cNvPr>
          <p:cNvSpPr txBox="1"/>
          <p:nvPr/>
        </p:nvSpPr>
        <p:spPr>
          <a:xfrm>
            <a:off x="1714499" y="3639973"/>
            <a:ext cx="9629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the meeting, public comments received via e-mail regarding any matter on the agenda for consideration will be read out. Per the Public Notice Agenda posted on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public comments by e-mail must be received no later than 9:00 a.m. on the day of the meeting to be read during the public comment portion of the meeting.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39278-805B-455D-90F2-1CA6D26C62A4}"/>
              </a:ext>
            </a:extLst>
          </p:cNvPr>
          <p:cNvSpPr txBox="1"/>
          <p:nvPr/>
        </p:nvSpPr>
        <p:spPr>
          <a:xfrm>
            <a:off x="1009649" y="3143442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designated public comment time we will provide opportunity for you to unmute to speak.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BC523-0C64-48B9-81F6-67EDB409D204}"/>
              </a:ext>
            </a:extLst>
          </p:cNvPr>
          <p:cNvSpPr txBox="1"/>
          <p:nvPr/>
        </p:nvSpPr>
        <p:spPr>
          <a:xfrm>
            <a:off x="2114546" y="2646911"/>
            <a:ext cx="839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joined to the meeting with your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audio muted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default.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20B399-1950-4FC3-9475-D1E8C3534819}"/>
              </a:ext>
            </a:extLst>
          </p:cNvPr>
          <p:cNvSpPr txBox="1"/>
          <p:nvPr/>
        </p:nvSpPr>
        <p:spPr>
          <a:xfrm>
            <a:off x="1714499" y="5573286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contact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Sarah Millsap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telephone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(904) 776-4311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by email at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millse@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experience any technical difficulties during the meeting.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5F5BC-7DBF-41DB-BAE9-FC9FFA412961}"/>
              </a:ext>
            </a:extLst>
          </p:cNvPr>
          <p:cNvSpPr txBox="1"/>
          <p:nvPr/>
        </p:nvSpPr>
        <p:spPr>
          <a:xfrm>
            <a:off x="0" y="20519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BF3785-3E44-4299-91FD-F2BBAF1FEBB2}"/>
              </a:ext>
            </a:extLst>
          </p:cNvPr>
          <p:cNvGrpSpPr/>
          <p:nvPr/>
        </p:nvGrpSpPr>
        <p:grpSpPr>
          <a:xfrm>
            <a:off x="2895135" y="1087139"/>
            <a:ext cx="6516028" cy="984885"/>
            <a:chOff x="4552019" y="286315"/>
            <a:chExt cx="6516028" cy="98488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DAA932-253D-4C3A-9CBE-DAAF3A88D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F1D882-89F4-4BAF-B5CE-04A122B74828}"/>
                </a:ext>
              </a:extLst>
            </p:cNvPr>
            <p:cNvSpPr txBox="1"/>
            <p:nvPr/>
          </p:nvSpPr>
          <p:spPr>
            <a:xfrm>
              <a:off x="6028394" y="286315"/>
              <a:ext cx="5039653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</a:t>
              </a:r>
              <a:endParaRPr lang="en-US" sz="5600" b="1" dirty="0">
                <a:solidFill>
                  <a:srgbClr val="0C2577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40F100-1C30-4E8C-A282-30513955619C}"/>
              </a:ext>
            </a:extLst>
          </p:cNvPr>
          <p:cNvSpPr txBox="1"/>
          <p:nvPr/>
        </p:nvSpPr>
        <p:spPr>
          <a:xfrm>
            <a:off x="3090862" y="1951775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65311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300" spc="-100">
                <a:solidFill>
                  <a:srgbClr val="002060"/>
                </a:solidFill>
                <a:latin typeface="Arial"/>
                <a:cs typeface="Arial"/>
              </a:rPr>
              <a:t>October 12</a:t>
            </a:r>
            <a:r>
              <a:rPr kumimoji="0" lang="en-US" sz="2800" b="1" i="0" u="none" strike="noStrike" kern="300" cap="none" spc="-1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, 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2023, </a:t>
            </a: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10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:00 AM EST</a:t>
            </a:r>
          </a:p>
        </p:txBody>
      </p:sp>
    </p:spTree>
    <p:extLst>
      <p:ext uri="{BB962C8B-B14F-4D97-AF65-F5344CB8AC3E}">
        <p14:creationId xmlns:p14="http://schemas.microsoft.com/office/powerpoint/2010/main" val="331096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D89DA7C3-9869-40C8-A454-9113081151CD}"/>
              </a:ext>
            </a:extLst>
          </p:cNvPr>
          <p:cNvGrpSpPr/>
          <p:nvPr/>
        </p:nvGrpSpPr>
        <p:grpSpPr>
          <a:xfrm>
            <a:off x="734877" y="5558413"/>
            <a:ext cx="6014819" cy="889565"/>
            <a:chOff x="4873967" y="5135726"/>
            <a:chExt cx="6014819" cy="889565"/>
          </a:xfrm>
        </p:grpSpPr>
        <p:sp>
          <p:nvSpPr>
            <p:cNvPr id="15" name="Rounded Rectangular Callout 14"/>
            <p:cNvSpPr/>
            <p:nvPr/>
          </p:nvSpPr>
          <p:spPr>
            <a:xfrm rot="10800000">
              <a:off x="5068523" y="5693931"/>
              <a:ext cx="535342" cy="293385"/>
            </a:xfrm>
            <a:prstGeom prst="wedgeRoundRectCallout">
              <a:avLst>
                <a:gd name="adj1" fmla="val -28242"/>
                <a:gd name="adj2" fmla="val 10795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71087" y="5649609"/>
              <a:ext cx="727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Audio Mute</a:t>
              </a:r>
            </a:p>
          </p:txBody>
        </p:sp>
        <p:sp>
          <p:nvSpPr>
            <p:cNvPr id="11" name="Rounded Rectangular Callout 10"/>
            <p:cNvSpPr/>
            <p:nvPr/>
          </p:nvSpPr>
          <p:spPr>
            <a:xfrm rot="10800000">
              <a:off x="6512539" y="5691095"/>
              <a:ext cx="746861" cy="293385"/>
            </a:xfrm>
            <a:prstGeom prst="wedgeRoundRectCallout">
              <a:avLst>
                <a:gd name="adj1" fmla="val -30117"/>
                <a:gd name="adj2" fmla="val 1049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9330" y="5649609"/>
              <a:ext cx="760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Screen Share (Off)</a:t>
              </a:r>
            </a:p>
          </p:txBody>
        </p:sp>
        <p:sp>
          <p:nvSpPr>
            <p:cNvPr id="13" name="Rounded Rectangular Callout 12"/>
            <p:cNvSpPr/>
            <p:nvPr/>
          </p:nvSpPr>
          <p:spPr>
            <a:xfrm rot="10800000">
              <a:off x="5904237" y="5693932"/>
              <a:ext cx="511238" cy="293385"/>
            </a:xfrm>
            <a:prstGeom prst="wedgeRoundRectCallout">
              <a:avLst>
                <a:gd name="adj1" fmla="val -32626"/>
                <a:gd name="adj2" fmla="val 110986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13501" y="5725209"/>
              <a:ext cx="4965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Video</a:t>
              </a:r>
            </a:p>
          </p:txBody>
        </p:sp>
        <p:sp>
          <p:nvSpPr>
            <p:cNvPr id="17" name="Rounded Rectangular Callout 16"/>
            <p:cNvSpPr/>
            <p:nvPr/>
          </p:nvSpPr>
          <p:spPr>
            <a:xfrm rot="10800000">
              <a:off x="9767384" y="5681830"/>
              <a:ext cx="621163" cy="293385"/>
            </a:xfrm>
            <a:prstGeom prst="wedgeRoundRectCallout">
              <a:avLst>
                <a:gd name="adj1" fmla="val -28157"/>
                <a:gd name="adj2" fmla="val 110553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646508" y="5653122"/>
              <a:ext cx="862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View Participants</a:t>
              </a:r>
            </a:p>
          </p:txBody>
        </p:sp>
        <p:sp>
          <p:nvSpPr>
            <p:cNvPr id="19" name="Rounded Rectangular Callout 18"/>
            <p:cNvSpPr/>
            <p:nvPr/>
          </p:nvSpPr>
          <p:spPr>
            <a:xfrm rot="10800000">
              <a:off x="10437164" y="5673937"/>
              <a:ext cx="451622" cy="293385"/>
            </a:xfrm>
            <a:prstGeom prst="wedgeRoundRectCallout">
              <a:avLst>
                <a:gd name="adj1" fmla="val -5446"/>
                <a:gd name="adj2" fmla="val 9886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424731" y="5713107"/>
              <a:ext cx="4278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Chat</a:t>
              </a:r>
            </a:p>
          </p:txBody>
        </p:sp>
        <p:sp>
          <p:nvSpPr>
            <p:cNvPr id="21" name="Rounded Rectangular Callout 20"/>
            <p:cNvSpPr/>
            <p:nvPr/>
          </p:nvSpPr>
          <p:spPr>
            <a:xfrm rot="10800000">
              <a:off x="8021387" y="5681830"/>
              <a:ext cx="569847" cy="293385"/>
            </a:xfrm>
            <a:prstGeom prst="wedgeRoundRectCallout">
              <a:avLst>
                <a:gd name="adj1" fmla="val -23650"/>
                <a:gd name="adj2" fmla="val 10708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11806" y="5649609"/>
              <a:ext cx="569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More Options</a:t>
              </a:r>
            </a:p>
          </p:txBody>
        </p:sp>
        <p:sp>
          <p:nvSpPr>
            <p:cNvPr id="23" name="Rounded Rectangular Callout 22"/>
            <p:cNvSpPr/>
            <p:nvPr/>
          </p:nvSpPr>
          <p:spPr>
            <a:xfrm rot="10800000">
              <a:off x="8608875" y="5673936"/>
              <a:ext cx="705066" cy="293385"/>
            </a:xfrm>
            <a:prstGeom prst="wedgeRoundRectCallout">
              <a:avLst>
                <a:gd name="adj1" fmla="val 21839"/>
                <a:gd name="adj2" fmla="val 101462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530066" y="5655959"/>
              <a:ext cx="86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Leave or End Meeting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43042B0-F0C4-4A8C-8EBE-573273023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3967" y="5135726"/>
              <a:ext cx="5949950" cy="373539"/>
            </a:xfrm>
            <a:prstGeom prst="rect">
              <a:avLst/>
            </a:prstGeom>
            <a:ln w="12700">
              <a:solidFill>
                <a:srgbClr val="0C2577"/>
              </a:solidFill>
            </a:ln>
          </p:spPr>
        </p:pic>
        <p:sp>
          <p:nvSpPr>
            <p:cNvPr id="27" name="Rounded Rectangular Callout 20">
              <a:extLst>
                <a:ext uri="{FF2B5EF4-FFF2-40B4-BE49-F238E27FC236}">
                  <a16:creationId xmlns:a16="http://schemas.microsoft.com/office/drawing/2014/main" id="{43920215-3C14-45C1-B247-A85CEEF736E3}"/>
                </a:ext>
              </a:extLst>
            </p:cNvPr>
            <p:cNvSpPr/>
            <p:nvPr/>
          </p:nvSpPr>
          <p:spPr>
            <a:xfrm rot="10800000">
              <a:off x="7379476" y="5673937"/>
              <a:ext cx="569847" cy="293385"/>
            </a:xfrm>
            <a:prstGeom prst="wedgeRoundRectCallout">
              <a:avLst>
                <a:gd name="adj1" fmla="val -23650"/>
                <a:gd name="adj2" fmla="val 10708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7821CC5-0F20-41D7-A536-0D92C702CCA4}"/>
                </a:ext>
              </a:extLst>
            </p:cNvPr>
            <p:cNvSpPr txBox="1"/>
            <p:nvPr/>
          </p:nvSpPr>
          <p:spPr>
            <a:xfrm>
              <a:off x="7396849" y="5635963"/>
              <a:ext cx="569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Raise Hand</a:t>
              </a:r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A7D295F0-6866-49D6-A480-1A6BB20D0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09" y="1056592"/>
            <a:ext cx="6889469" cy="3944091"/>
          </a:xfrm>
          <a:prstGeom prst="rect">
            <a:avLst/>
          </a:prstGeom>
          <a:ln w="12700">
            <a:solidFill>
              <a:srgbClr val="0C2577"/>
            </a:solidFill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756808A3-7583-45A3-AA02-169B896B5B4B}"/>
              </a:ext>
            </a:extLst>
          </p:cNvPr>
          <p:cNvSpPr txBox="1"/>
          <p:nvPr/>
        </p:nvSpPr>
        <p:spPr>
          <a:xfrm>
            <a:off x="7527205" y="1386699"/>
            <a:ext cx="4482448" cy="465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Located on the bottom-right side of you screen you will find an icon that looks like a person          labeled Participants. This option will allow you to see a long list of individuals who have joined today's meeting.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At the top of this list, your name will be visible and to the right you will notice a gray icon that looks like a hand        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If you click it, it will show a slash through the hand         letting us know that you would like to be recognized for comment, additionally you may click it again to lower your hand.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For those that may have called in directly, there are 2 additional ways that you can notify us that you would like to provide comment. The first is by </a:t>
            </a:r>
            <a:r>
              <a:rPr lang="en-US" sz="1400" b="1" dirty="0">
                <a:solidFill>
                  <a:srgbClr val="0000FF"/>
                </a:solidFill>
              </a:rPr>
              <a:t>pressing *3</a:t>
            </a:r>
            <a:r>
              <a:rPr lang="en-US" sz="1400" dirty="0"/>
              <a:t> on your phone, which will raise your hand. The second way you may notify us is to </a:t>
            </a:r>
            <a:r>
              <a:rPr lang="en-US" sz="1400" b="1" dirty="0">
                <a:solidFill>
                  <a:srgbClr val="0000FF"/>
                </a:solidFill>
              </a:rPr>
              <a:t>press *6</a:t>
            </a:r>
            <a:r>
              <a:rPr lang="en-US" sz="1400" dirty="0"/>
              <a:t> to unmute your line.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If you unmute your line, please state your name so that everyone may hear who is speaking before providing your comment.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57B027-339D-42D0-9A3C-63E8A69440E9}"/>
              </a:ext>
            </a:extLst>
          </p:cNvPr>
          <p:cNvSpPr txBox="1"/>
          <p:nvPr/>
        </p:nvSpPr>
        <p:spPr>
          <a:xfrm>
            <a:off x="562396" y="5168030"/>
            <a:ext cx="6606245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Below is a summary of the meeting controls you will see at the bottom of your screen.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BE79BCD-BC96-401F-AB60-87CC2D81EA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3564" y="1660662"/>
            <a:ext cx="262151" cy="2377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6E5978B-0879-4E27-8DF3-AD2FC85102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64613" y="2628732"/>
            <a:ext cx="250600" cy="25571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1204FA1-E49B-4418-B0B2-86AEE7236F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9821" y="2942006"/>
            <a:ext cx="250600" cy="27038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123F3C3-FBB8-4C2E-B52E-B20B87319696}"/>
              </a:ext>
            </a:extLst>
          </p:cNvPr>
          <p:cNvCxnSpPr>
            <a:cxnSpLocks/>
          </p:cNvCxnSpPr>
          <p:nvPr/>
        </p:nvCxnSpPr>
        <p:spPr>
          <a:xfrm>
            <a:off x="7630691" y="1298771"/>
            <a:ext cx="4191000" cy="0"/>
          </a:xfrm>
          <a:prstGeom prst="line">
            <a:avLst/>
          </a:prstGeom>
          <a:ln w="19050">
            <a:solidFill>
              <a:srgbClr val="0C25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80A9FB1-A4DC-4732-9062-B73297D02632}"/>
              </a:ext>
            </a:extLst>
          </p:cNvPr>
          <p:cNvCxnSpPr>
            <a:cxnSpLocks/>
          </p:cNvCxnSpPr>
          <p:nvPr/>
        </p:nvCxnSpPr>
        <p:spPr>
          <a:xfrm>
            <a:off x="7630691" y="6040730"/>
            <a:ext cx="4191000" cy="0"/>
          </a:xfrm>
          <a:prstGeom prst="line">
            <a:avLst/>
          </a:prstGeom>
          <a:ln w="19050">
            <a:solidFill>
              <a:srgbClr val="0C25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EB1F68B-5754-4E07-A231-5CA03AAB8B03}"/>
              </a:ext>
            </a:extLst>
          </p:cNvPr>
          <p:cNvSpPr txBox="1"/>
          <p:nvPr/>
        </p:nvSpPr>
        <p:spPr>
          <a:xfrm>
            <a:off x="7469148" y="936186"/>
            <a:ext cx="44824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Controls for Public Comments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DFEACF-F019-4E86-ADD4-83D531FEABCD}"/>
              </a:ext>
            </a:extLst>
          </p:cNvPr>
          <p:cNvGrpSpPr/>
          <p:nvPr/>
        </p:nvGrpSpPr>
        <p:grpSpPr>
          <a:xfrm>
            <a:off x="240406" y="140373"/>
            <a:ext cx="11581286" cy="830997"/>
            <a:chOff x="4552019" y="387769"/>
            <a:chExt cx="9140831" cy="830997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61F2368-1B91-49EB-A7B0-966E78F51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FD92604-4A7C-426F-B35B-1ECA97C4F471}"/>
                </a:ext>
              </a:extLst>
            </p:cNvPr>
            <p:cNvSpPr txBox="1"/>
            <p:nvPr/>
          </p:nvSpPr>
          <p:spPr>
            <a:xfrm>
              <a:off x="6028394" y="387769"/>
              <a:ext cx="76644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 – Public Comments</a:t>
              </a:r>
              <a:endParaRPr lang="en-US" sz="4800" b="1" dirty="0">
                <a:solidFill>
                  <a:srgbClr val="0C257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26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F1977EBAC344EA9E91B374C353221" ma:contentTypeVersion="2" ma:contentTypeDescription="Create a new document." ma:contentTypeScope="" ma:versionID="b23c6a565763662a2b0a61f2efb632e2">
  <xsd:schema xmlns:xsd="http://www.w3.org/2001/XMLSchema" xmlns:xs="http://www.w3.org/2001/XMLSchema" xmlns:p="http://schemas.microsoft.com/office/2006/metadata/properties" xmlns:ns1="http://schemas.microsoft.com/sharepoint/v3" xmlns:ns2="ef169959-52ae-47d2-868e-cd6608cf2697" xmlns:ns3="http://schemas.microsoft.com/sharepoint/v3/fields" xmlns:ns4="4b7b8297-09e5-40f2-b471-de296160e152" xmlns:ns5="abf9b2db-cc34-4e26-8830-a1c4330b7b9b" xmlns:ns6="cad7d4a4-c8ab-4d7f-8124-6cb4eb46224d" targetNamespace="http://schemas.microsoft.com/office/2006/metadata/properties" ma:root="true" ma:fieldsID="e4e4023dc4d8343bc3b2b5362e62eb54" ns1:_="" ns2:_="" ns3:_="" ns4:_="" ns5:_="" ns6:_="">
    <xsd:import namespace="http://schemas.microsoft.com/sharepoint/v3"/>
    <xsd:import namespace="ef169959-52ae-47d2-868e-cd6608cf2697"/>
    <xsd:import namespace="http://schemas.microsoft.com/sharepoint/v3/fields"/>
    <xsd:import namespace="4b7b8297-09e5-40f2-b471-de296160e152"/>
    <xsd:import namespace="abf9b2db-cc34-4e26-8830-a1c4330b7b9b"/>
    <xsd:import namespace="cad7d4a4-c8ab-4d7f-8124-6cb4eb46224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ate" minOccurs="0"/>
                <xsd:element ref="ns4:Status" minOccurs="0"/>
                <xsd:element ref="ns1:RoutingEnabled" minOccurs="0"/>
                <xsd:element ref="ns1:KpiDescription" minOccurs="0"/>
                <xsd:element ref="ns1:RoutingPriority" minOccurs="0"/>
                <xsd:element ref="ns3:_Status" minOccurs="0"/>
                <xsd:element ref="ns1:URL" minOccurs="0"/>
                <xsd:element ref="ns5:BU_x0020_Approval" minOccurs="0"/>
                <xsd:element ref="ns6:Procure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Enabled" ma:index="13" nillable="true" ma:displayName="Active" ma:internalName="RoutingEnabled" ma:readOnly="false">
      <xsd:simpleType>
        <xsd:restriction base="dms:Boolean"/>
      </xsd:simpleType>
    </xsd:element>
    <xsd:element name="KpiDescription" ma:index="15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  <xsd:element name="RoutingPriority" ma:index="16" nillable="true" ma:displayName="Priority" ma:hidden="true" ma:internalName="RoutingPriority" ma:readOnly="false">
      <xsd:simpleType>
        <xsd:restriction base="dms:Text">
          <xsd:maxLength value="255"/>
        </xsd:restriction>
      </xsd:simpleType>
    </xsd:element>
    <xsd:element name="URL" ma:index="19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9959-52ae-47d2-868e-cd6608cf26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Date" ma:index="11" nillable="true" ma:displayName="A/C Date" ma:description="Date of Awards Committee" ma:format="DateOnly" ma:indexed="true" ma:internalName="Date">
      <xsd:simpleType>
        <xsd:restriction base="dms:DateTime"/>
      </xsd:simpleType>
    </xsd:element>
    <xsd:element name="_Status" ma:index="17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b8297-09e5-40f2-b471-de296160e152" elementFormDefault="qualified">
    <xsd:import namespace="http://schemas.microsoft.com/office/2006/documentManagement/types"/>
    <xsd:import namespace="http://schemas.microsoft.com/office/infopath/2007/PartnerControls"/>
    <xsd:element name="Status" ma:index="12" nillable="true" ma:displayName="Doc Type" ma:format="Dropdown" ma:indexed="true" ma:internalName="Status">
      <xsd:simpleType>
        <xsd:restriction base="dms:Choice">
          <xsd:enumeration value="Award"/>
          <xsd:enumeration value="Agenda"/>
          <xsd:enumeration value="PDF Agenda and Awards"/>
          <xsd:enumeration value="PDF Awards AND Supporting Docs"/>
          <xsd:enumeration value="Supporting Document"/>
          <xsd:enumeration value="Minutes"/>
          <xsd:enumeration value="Signed Awards with CP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9b2db-cc34-4e26-8830-a1c4330b7b9b" elementFormDefault="qualified">
    <xsd:import namespace="http://schemas.microsoft.com/office/2006/documentManagement/types"/>
    <xsd:import namespace="http://schemas.microsoft.com/office/infopath/2007/PartnerControls"/>
    <xsd:element name="BU_x0020_Approval" ma:index="20" nillable="true" ma:displayName="BU Approval" ma:default="BU - Manager" ma:format="Dropdown" ma:internalName="BU_x0020_Approval">
      <xsd:simpleType>
        <xsd:restriction base="dms:Choice">
          <xsd:enumeration value="BU - Manager"/>
          <xsd:enumeration value="BU - Director"/>
          <xsd:enumeration value="BU - V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d4a4-c8ab-4d7f-8124-6cb4eb46224d" elementFormDefault="qualified">
    <xsd:import namespace="http://schemas.microsoft.com/office/2006/documentManagement/types"/>
    <xsd:import namespace="http://schemas.microsoft.com/office/infopath/2007/PartnerControls"/>
    <xsd:element name="Procurement_x0020_Category" ma:index="21" nillable="true" ma:displayName="Procurement Category" ma:format="Dropdown" ma:internalName="Procurement_x0020_Category">
      <xsd:simpleType>
        <xsd:restriction base="dms:Choice">
          <xsd:enumeration value="Audit Services"/>
          <xsd:enumeration value="Compliance"/>
          <xsd:enumeration value="Customer Service"/>
          <xsd:enumeration value="Electric"/>
          <xsd:enumeration value="Environmental"/>
          <xsd:enumeration value="Facilities"/>
          <xsd:enumeration value="Finance"/>
          <xsd:enumeration value="Fleet"/>
          <xsd:enumeration value="Government Relations"/>
          <xsd:enumeration value="Information Technologies"/>
          <xsd:enumeration value="Inventory"/>
          <xsd:enumeration value="Real Estate"/>
          <xsd:enumeration value="W/WW"/>
          <xsd:enumeration value="W/WW - Systems"/>
          <xsd:enumeration value="W/WW - PE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4b7b8297-09e5-40f2-b471-de296160e152" xsi:nil="true"/>
    <KpiDescription xmlns="http://schemas.microsoft.com/sharepoint/v3" xsi:nil="true"/>
    <_Status xmlns="http://schemas.microsoft.com/sharepoint/v3/fields">Not Started</_Status>
    <BU_x0020_Approval xmlns="abf9b2db-cc34-4e26-8830-a1c4330b7b9b">BU - Manager</BU_x0020_Approval>
    <RoutingEnabled xmlns="http://schemas.microsoft.com/sharepoint/v3" xsi:nil="true"/>
    <URL xmlns="http://schemas.microsoft.com/sharepoint/v3">
      <Url xsi:nil="true"/>
      <Description xsi:nil="true"/>
    </URL>
    <RoutingPriority xmlns="http://schemas.microsoft.com/sharepoint/v3" xsi:nil="true"/>
    <Date xmlns="http://schemas.microsoft.com/sharepoint/v3/fields" xsi:nil="true"/>
    <Procurement_x0020_Category xmlns="cad7d4a4-c8ab-4d7f-8124-6cb4eb46224d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AD7A5B-1914-4DEF-984C-17AB49247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169959-52ae-47d2-868e-cd6608cf2697"/>
    <ds:schemaRef ds:uri="http://schemas.microsoft.com/sharepoint/v3/fields"/>
    <ds:schemaRef ds:uri="4b7b8297-09e5-40f2-b471-de296160e152"/>
    <ds:schemaRef ds:uri="abf9b2db-cc34-4e26-8830-a1c4330b7b9b"/>
    <ds:schemaRef ds:uri="cad7d4a4-c8ab-4d7f-8124-6cb4eb462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2D5DC2-BE89-439A-A44B-8B964A77C152}">
  <ds:schemaRefs>
    <ds:schemaRef ds:uri="http://schemas.microsoft.com/office/infopath/2007/PartnerControls"/>
    <ds:schemaRef ds:uri="http://www.w3.org/XML/1998/namespace"/>
    <ds:schemaRef ds:uri="http://schemas.microsoft.com/sharepoint/v3/fields"/>
    <ds:schemaRef ds:uri="http://purl.org/dc/elements/1.1/"/>
    <ds:schemaRef ds:uri="http://purl.org/dc/dcmitype/"/>
    <ds:schemaRef ds:uri="http://schemas.openxmlformats.org/package/2006/metadata/core-properties"/>
    <ds:schemaRef ds:uri="cad7d4a4-c8ab-4d7f-8124-6cb4eb46224d"/>
    <ds:schemaRef ds:uri="http://schemas.microsoft.com/office/2006/metadata/properties"/>
    <ds:schemaRef ds:uri="abf9b2db-cc34-4e26-8830-a1c4330b7b9b"/>
    <ds:schemaRef ds:uri="ef169959-52ae-47d2-868e-cd6608cf2697"/>
    <ds:schemaRef ds:uri="http://schemas.microsoft.com/office/2006/documentManagement/types"/>
    <ds:schemaRef ds:uri="4b7b8297-09e5-40f2-b471-de296160e152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C0BBFF4-3DB9-4773-91BD-4BF1BE6D8C7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8444EB8-1089-4C1B-A675-C7DA8F8487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374</Words>
  <Application>Microsoft Office PowerPoint</Application>
  <PresentationFormat>Widescreen</PresentationFormat>
  <Paragraphs>23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JEA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Eads, Shawn W. - VP &amp; Chief Information Officer</dc:creator>
  <cp:lastModifiedBy>Millsap, Sarah E.</cp:lastModifiedBy>
  <cp:revision>28</cp:revision>
  <cp:lastPrinted>2023-05-19T13:56:15Z</cp:lastPrinted>
  <dcterms:created xsi:type="dcterms:W3CDTF">2020-03-27T01:25:20Z</dcterms:created>
  <dcterms:modified xsi:type="dcterms:W3CDTF">2023-10-05T20:24:29Z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934feb95-3ef4-48b6-a54c-989c009814cc</vt:lpwstr>
  </property>
  <property fmtid="{D5CDD505-2E9C-101B-9397-08002B2CF9AE}" pid="3" name="ContentTypeId">
    <vt:lpwstr>0x0101007E6F1977EBAC344EA9E91B374C353221</vt:lpwstr>
  </property>
</Properties>
</file>