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media/image32.jpg" ContentType="image/jpg"/>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65"/>
  </p:notesMasterIdLst>
  <p:sldIdLst>
    <p:sldId id="516" r:id="rId2"/>
    <p:sldId id="347" r:id="rId3"/>
    <p:sldId id="522" r:id="rId4"/>
    <p:sldId id="523" r:id="rId5"/>
    <p:sldId id="372" r:id="rId6"/>
    <p:sldId id="488" r:id="rId7"/>
    <p:sldId id="427" r:id="rId8"/>
    <p:sldId id="521" r:id="rId9"/>
    <p:sldId id="524" r:id="rId10"/>
    <p:sldId id="506" r:id="rId11"/>
    <p:sldId id="429" r:id="rId12"/>
    <p:sldId id="526" r:id="rId13"/>
    <p:sldId id="458" r:id="rId14"/>
    <p:sldId id="459" r:id="rId15"/>
    <p:sldId id="462" r:id="rId16"/>
    <p:sldId id="465" r:id="rId17"/>
    <p:sldId id="452" r:id="rId18"/>
    <p:sldId id="460" r:id="rId19"/>
    <p:sldId id="446" r:id="rId20"/>
    <p:sldId id="494" r:id="rId21"/>
    <p:sldId id="495" r:id="rId22"/>
    <p:sldId id="496" r:id="rId23"/>
    <p:sldId id="470" r:id="rId24"/>
    <p:sldId id="525" r:id="rId25"/>
    <p:sldId id="431" r:id="rId26"/>
    <p:sldId id="528" r:id="rId27"/>
    <p:sldId id="456" r:id="rId28"/>
    <p:sldId id="367" r:id="rId29"/>
    <p:sldId id="529" r:id="rId30"/>
    <p:sldId id="509" r:id="rId31"/>
    <p:sldId id="510" r:id="rId32"/>
    <p:sldId id="530" r:id="rId33"/>
    <p:sldId id="531" r:id="rId34"/>
    <p:sldId id="435" r:id="rId35"/>
    <p:sldId id="368" r:id="rId36"/>
    <p:sldId id="532" r:id="rId37"/>
    <p:sldId id="534" r:id="rId38"/>
    <p:sldId id="537" r:id="rId39"/>
    <p:sldId id="438" r:id="rId40"/>
    <p:sldId id="536" r:id="rId41"/>
    <p:sldId id="445" r:id="rId42"/>
    <p:sldId id="355" r:id="rId43"/>
    <p:sldId id="497" r:id="rId44"/>
    <p:sldId id="483" r:id="rId45"/>
    <p:sldId id="472" r:id="rId46"/>
    <p:sldId id="471" r:id="rId47"/>
    <p:sldId id="421" r:id="rId48"/>
    <p:sldId id="539" r:id="rId49"/>
    <p:sldId id="540" r:id="rId50"/>
    <p:sldId id="504" r:id="rId51"/>
    <p:sldId id="541" r:id="rId52"/>
    <p:sldId id="473" r:id="rId53"/>
    <p:sldId id="432" r:id="rId54"/>
    <p:sldId id="546" r:id="rId55"/>
    <p:sldId id="345" r:id="rId56"/>
    <p:sldId id="547" r:id="rId57"/>
    <p:sldId id="453" r:id="rId58"/>
    <p:sldId id="454" r:id="rId59"/>
    <p:sldId id="542" r:id="rId60"/>
    <p:sldId id="543" r:id="rId61"/>
    <p:sldId id="545" r:id="rId62"/>
    <p:sldId id="544" r:id="rId63"/>
    <p:sldId id="442" r:id="rId64"/>
  </p:sldIdLst>
  <p:sldSz cx="9144000" cy="5143500" type="screen16x9"/>
  <p:notesSz cx="6985000" cy="9271000"/>
  <p:embeddedFontLst>
    <p:embeddedFont>
      <p:font typeface="Lato" panose="020B0604020202020204" charset="0"/>
      <p:regular r:id="rId66"/>
      <p:bold r:id="rId67"/>
      <p:italic r:id="rId68"/>
      <p:boldItalic r:id="rId69"/>
    </p:embeddedFont>
    <p:embeddedFont>
      <p:font typeface="Franklin Gothic Book" panose="020B0503020102020204" pitchFamily="34" charset="0"/>
      <p:regular r:id="rId70"/>
      <p:italic r:id="rId71"/>
    </p:embeddedFont>
    <p:embeddedFont>
      <p:font typeface="Raleway" panose="020B0604020202020204" charset="0"/>
      <p:regular r:id="rId72"/>
      <p:bold r:id="rId73"/>
      <p:italic r:id="rId74"/>
      <p:boldItalic r:id="rId7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4BF347C5-4401-4EB8-AD10-9296FB742575}">
  <a:tblStyle styleId="{4BF347C5-4401-4EB8-AD10-9296FB74257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22"/>
    <p:restoredTop sz="76793" autoAdjust="0"/>
  </p:normalViewPr>
  <p:slideViewPr>
    <p:cSldViewPr snapToGrid="0">
      <p:cViewPr varScale="1">
        <p:scale>
          <a:sx n="65" d="100"/>
          <a:sy n="65" d="100"/>
        </p:scale>
        <p:origin x="-1075" y="-72"/>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38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font" Target="fonts/font3.fntdata"/><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1.fntdata"/><Relationship Id="rId74" Type="http://schemas.openxmlformats.org/officeDocument/2006/relationships/font" Target="fonts/font9.fntdata"/><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73" Type="http://schemas.openxmlformats.org/officeDocument/2006/relationships/font" Target="fonts/font8.fntdata"/><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4.fntdata"/><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5.fntdata"/><Relationship Id="rId75"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8500" y="4403726"/>
            <a:ext cx="5588000" cy="4171950"/>
          </a:xfrm>
          <a:prstGeom prst="rect">
            <a:avLst/>
          </a:prstGeom>
          <a:noFill/>
          <a:ln>
            <a:noFill/>
          </a:ln>
        </p:spPr>
        <p:txBody>
          <a:bodyPr spcFirstLastPara="1" wrap="square" lIns="92869" tIns="92869" rIns="92869" bIns="92869"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48051409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e44ecac5e_1_0: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Google Shape;231;g3e44ecac5e_1_0:notes"/>
          <p:cNvSpPr txBox="1">
            <a:spLocks noGrp="1"/>
          </p:cNvSpPr>
          <p:nvPr>
            <p:ph type="body" idx="1"/>
          </p:nvPr>
        </p:nvSpPr>
        <p:spPr>
          <a:xfrm>
            <a:off x="698500" y="4403728"/>
            <a:ext cx="5588000" cy="4171950"/>
          </a:xfrm>
          <a:prstGeom prst="rect">
            <a:avLst/>
          </a:prstGeom>
        </p:spPr>
        <p:txBody>
          <a:bodyPr spcFirstLastPara="1" wrap="square" lIns="92847" tIns="92847" rIns="92847" bIns="92847" anchor="t" anchorCtr="0">
            <a:noAutofit/>
          </a:bodyPr>
          <a:lstStyle/>
          <a:p>
            <a:pPr>
              <a:spcAft>
                <a:spcPts val="597"/>
              </a:spcAft>
            </a:pPr>
            <a:r>
              <a:rPr lang="en-US" dirty="0"/>
              <a:t>Good </a:t>
            </a:r>
            <a:r>
              <a:rPr lang="en-US" dirty="0" smtClean="0"/>
              <a:t>morning everyone! </a:t>
            </a:r>
            <a:r>
              <a:rPr lang="en-US" baseline="0" dirty="0" smtClean="0"/>
              <a:t> </a:t>
            </a:r>
            <a:r>
              <a:rPr lang="en-US" baseline="0" dirty="0"/>
              <a:t>Thank you for taking time to attend and participate in this ethics training. Yes, you heard me correctly . . . “participate”--</a:t>
            </a:r>
            <a:r>
              <a:rPr lang="en-US" dirty="0"/>
              <a:t>just to warn you, this</a:t>
            </a:r>
            <a:r>
              <a:rPr lang="en-US" baseline="0" dirty="0"/>
              <a:t> training</a:t>
            </a:r>
            <a:r>
              <a:rPr lang="en-US" dirty="0"/>
              <a:t> will be interactive at times, so you can’t hide </a:t>
            </a:r>
            <a:r>
              <a:rPr lang="en-US" dirty="0">
                <a:sym typeface="Wingdings" panose="05000000000000000000" pitchFamily="2" charset="2"/>
              </a:rPr>
              <a:t></a:t>
            </a:r>
            <a:r>
              <a:rPr lang="en-US" dirty="0"/>
              <a:t>.</a:t>
            </a:r>
          </a:p>
          <a:p>
            <a:pPr marL="475700" marR="0" indent="-310527" algn="l" defTabSz="951400" rtl="0" eaLnBrk="1" fontAlgn="auto" latinLnBrk="0" hangingPunct="1">
              <a:lnSpc>
                <a:spcPct val="100000"/>
              </a:lnSpc>
              <a:spcBef>
                <a:spcPts val="0"/>
              </a:spcBef>
              <a:spcAft>
                <a:spcPts val="621"/>
              </a:spcAft>
              <a:buClr>
                <a:srgbClr val="000000"/>
              </a:buClr>
              <a:buSzPts val="1100"/>
              <a:buFont typeface="Arial"/>
              <a:buChar char="●"/>
              <a:tabLst/>
              <a:defRPr/>
            </a:pPr>
            <a:r>
              <a:rPr lang="en-US" dirty="0"/>
              <a:t>I am Kirby Oberdorfer, I serve as </a:t>
            </a:r>
            <a:r>
              <a:rPr lang="en-US" b="1" dirty="0"/>
              <a:t>Deputy Director of Ethics Office </a:t>
            </a:r>
            <a:r>
              <a:rPr lang="en-US" b="0" dirty="0"/>
              <a:t>and</a:t>
            </a:r>
            <a:r>
              <a:rPr lang="en-US" b="0" baseline="0" dirty="0"/>
              <a:t> previously served on City’s Ethics Commission for 4.5 years</a:t>
            </a:r>
            <a:r>
              <a:rPr lang="en-US" dirty="0"/>
              <a:t>. </a:t>
            </a:r>
            <a:endParaRPr lang="en-US" baseline="0" dirty="0" smtClean="0">
              <a:sym typeface="Wingdings" panose="05000000000000000000" pitchFamily="2" charset="2"/>
            </a:endParaRPr>
          </a:p>
          <a:p>
            <a:pPr marL="475700" marR="0" indent="-310527" algn="l" defTabSz="951400" rtl="0" eaLnBrk="1" fontAlgn="auto" latinLnBrk="0" hangingPunct="1">
              <a:lnSpc>
                <a:spcPct val="100000"/>
              </a:lnSpc>
              <a:spcBef>
                <a:spcPts val="0"/>
              </a:spcBef>
              <a:spcAft>
                <a:spcPts val="621"/>
              </a:spcAft>
              <a:buClr>
                <a:srgbClr val="000000"/>
              </a:buClr>
              <a:buSzPts val="1100"/>
              <a:buFont typeface="Arial"/>
              <a:buChar char="●"/>
              <a:tabLst/>
              <a:defRPr/>
            </a:pPr>
            <a:r>
              <a:rPr lang="en-US" dirty="0" smtClean="0">
                <a:sym typeface="Wingdings" panose="05000000000000000000" pitchFamily="2" charset="2"/>
              </a:rPr>
              <a:t>Before</a:t>
            </a:r>
            <a:r>
              <a:rPr lang="en-US" baseline="0" dirty="0" smtClean="0">
                <a:sym typeface="Wingdings" panose="05000000000000000000" pitchFamily="2" charset="2"/>
              </a:rPr>
              <a:t> </a:t>
            </a:r>
            <a:r>
              <a:rPr lang="en-US" baseline="0" dirty="0">
                <a:sym typeface="Wingdings" panose="05000000000000000000" pitchFamily="2" charset="2"/>
              </a:rPr>
              <a:t>we begin the training, I would like to share how I came </a:t>
            </a:r>
            <a:r>
              <a:rPr lang="en-US" dirty="0"/>
              <a:t>to work with the City in the</a:t>
            </a:r>
            <a:r>
              <a:rPr lang="en-US" baseline="0" dirty="0"/>
              <a:t> Ethics Office for the past 5 years . . . as a result of </a:t>
            </a:r>
            <a:r>
              <a:rPr lang="en-US" b="1" dirty="0"/>
              <a:t>my lifelong passion for ethics since elementary school—safety patrol</a:t>
            </a:r>
            <a:r>
              <a:rPr lang="en-US" dirty="0"/>
              <a:t>. Didn’t </a:t>
            </a:r>
            <a:r>
              <a:rPr lang="en-US" dirty="0" smtClean="0"/>
              <a:t>know</a:t>
            </a:r>
            <a:r>
              <a:rPr lang="en-US" baseline="0" dirty="0" smtClean="0"/>
              <a:t> </a:t>
            </a:r>
            <a:r>
              <a:rPr lang="en-US" dirty="0" smtClean="0"/>
              <a:t>that </a:t>
            </a:r>
            <a:r>
              <a:rPr lang="en-US" dirty="0"/>
              <a:t>at the time because that would have been very strange, but as I look back, there</a:t>
            </a:r>
            <a:r>
              <a:rPr lang="en-US" baseline="0" dirty="0"/>
              <a:t> is a b</a:t>
            </a:r>
            <a:r>
              <a:rPr lang="en-US" dirty="0"/>
              <a:t>ig connection between being a safety</a:t>
            </a:r>
            <a:r>
              <a:rPr lang="en-US" baseline="0" dirty="0"/>
              <a:t> patrol in 5th grade and my role in the Ethics Office.  Both involve keeping people </a:t>
            </a:r>
            <a:r>
              <a:rPr lang="en-US" baseline="0" dirty="0" smtClean="0"/>
              <a:t>safe.</a:t>
            </a:r>
            <a:endParaRPr lang="en-US" baseline="0" dirty="0"/>
          </a:p>
          <a:p>
            <a:pPr marL="475700" indent="-310527" defTabSz="951400">
              <a:spcAft>
                <a:spcPts val="621"/>
              </a:spcAft>
              <a:defRPr/>
            </a:pPr>
            <a:endParaRPr lang="en-US" baseline="0" dirty="0">
              <a:sym typeface="Wingdings" panose="05000000000000000000" pitchFamily="2" charset="2"/>
            </a:endParaRPr>
          </a:p>
          <a:p>
            <a:pPr marL="473522" indent="-309105" defTabSz="947044">
              <a:spcAft>
                <a:spcPts val="621"/>
              </a:spcAft>
              <a:defRPr/>
            </a:pPr>
            <a:r>
              <a:rPr lang="en-US" baseline="0" dirty="0" smtClean="0"/>
              <a:t>Now </a:t>
            </a:r>
            <a:r>
              <a:rPr lang="en-US" baseline="0" dirty="0"/>
              <a:t>I would like to know a little more about you.  </a:t>
            </a:r>
            <a:r>
              <a:rPr lang="en-US" baseline="0" dirty="0" smtClean="0"/>
              <a:t>In the chat, please share how long you have worked at JEA.</a:t>
            </a:r>
            <a:r>
              <a:rPr lang="en-US" dirty="0" smtClean="0"/>
              <a:t> </a:t>
            </a:r>
            <a:r>
              <a:rPr lang="en-US" dirty="0"/>
              <a:t>For those who are new to </a:t>
            </a:r>
            <a:r>
              <a:rPr lang="en-US" dirty="0" smtClean="0"/>
              <a:t>JEA/government, </a:t>
            </a:r>
            <a:r>
              <a:rPr lang="en-US" dirty="0"/>
              <a:t>have you </a:t>
            </a:r>
            <a:r>
              <a:rPr lang="en-US" baseline="0" dirty="0"/>
              <a:t>been required to follow </a:t>
            </a:r>
            <a:r>
              <a:rPr lang="en-US" baseline="0" dirty="0" smtClean="0"/>
              <a:t>a </a:t>
            </a:r>
            <a:r>
              <a:rPr lang="en-US" dirty="0" smtClean="0"/>
              <a:t>code </a:t>
            </a:r>
            <a:r>
              <a:rPr lang="en-US" dirty="0"/>
              <a:t>of conduct in business or school?   </a:t>
            </a:r>
            <a:r>
              <a:rPr lang="en-US" b="1" dirty="0"/>
              <a:t>Ethics laws</a:t>
            </a:r>
            <a:r>
              <a:rPr lang="en-US" dirty="0"/>
              <a:t> are essentially</a:t>
            </a:r>
            <a:r>
              <a:rPr lang="en-US" baseline="0" dirty="0"/>
              <a:t> </a:t>
            </a:r>
            <a:r>
              <a:rPr lang="en-US" b="1" dirty="0"/>
              <a:t>code of conduct</a:t>
            </a:r>
            <a:r>
              <a:rPr lang="en-US" dirty="0"/>
              <a:t> and</a:t>
            </a:r>
            <a:r>
              <a:rPr lang="en-US" baseline="0" dirty="0"/>
              <a:t> just </a:t>
            </a:r>
            <a:r>
              <a:rPr lang="en-US" b="1" baseline="0" dirty="0"/>
              <a:t>like safety patrols, </a:t>
            </a:r>
            <a:r>
              <a:rPr lang="en-US" b="1" dirty="0"/>
              <a:t>ethics laws</a:t>
            </a:r>
            <a:r>
              <a:rPr lang="en-US" dirty="0"/>
              <a:t> at state and local level are </a:t>
            </a:r>
            <a:r>
              <a:rPr lang="en-US" b="1" dirty="0"/>
              <a:t>designed to keep taxpayers and government officials like you safe</a:t>
            </a:r>
            <a:r>
              <a:rPr lang="en-US" dirty="0"/>
              <a:t>. </a:t>
            </a:r>
          </a:p>
          <a:p>
            <a:pPr>
              <a:spcAft>
                <a:spcPts val="621"/>
              </a:spcAft>
            </a:pPr>
            <a:r>
              <a:rPr lang="en-US" dirty="0"/>
              <a:t>As you may recall from elementary school days, it was not always</a:t>
            </a:r>
            <a:r>
              <a:rPr lang="en-US" baseline="0" dirty="0"/>
              <a:t> </a:t>
            </a:r>
            <a:r>
              <a:rPr lang="en-US" dirty="0"/>
              <a:t>easy </a:t>
            </a:r>
            <a:r>
              <a:rPr lang="en-US" baseline="0" dirty="0"/>
              <a:t>to follow the rules of the safety patrols/ambassadors.  </a:t>
            </a:r>
            <a:r>
              <a:rPr lang="en-US" dirty="0"/>
              <a:t>Some,</a:t>
            </a:r>
            <a:r>
              <a:rPr lang="en-US" baseline="0" dirty="0"/>
              <a:t> perhaps one of you, would say</a:t>
            </a:r>
            <a:r>
              <a:rPr lang="en-US" dirty="0"/>
              <a:t> why can’t I run?  There’s actually</a:t>
            </a:r>
            <a:r>
              <a:rPr lang="en-US" baseline="0" dirty="0"/>
              <a:t> a scientific reason for that:   </a:t>
            </a:r>
            <a:r>
              <a:rPr lang="en-US" dirty="0"/>
              <a:t>Research shows that people will follow rules better if they understand the purpose or reason for the rules.  So today, we are going to start with the purpose of governmental ethics rules and then discuss the most relevant rules that you may encounter as</a:t>
            </a:r>
            <a:r>
              <a:rPr lang="en-US" baseline="0" dirty="0"/>
              <a:t> a </a:t>
            </a:r>
            <a:r>
              <a:rPr lang="en-US" baseline="0" dirty="0" smtClean="0"/>
              <a:t>JEA employee or member of the Awards Committee.</a:t>
            </a:r>
            <a:endParaRPr lang="en-US" dirty="0"/>
          </a:p>
          <a:p>
            <a:pPr marL="475700" indent="-310527" defTabSz="951400">
              <a:spcAft>
                <a:spcPts val="621"/>
              </a:spcAft>
              <a:defRPr/>
            </a:pPr>
            <a:endParaRPr lang="en-US" dirty="0">
              <a:sym typeface="Wingdings" panose="05000000000000000000" pitchFamily="2" charset="2"/>
            </a:endParaRPr>
          </a:p>
          <a:p>
            <a:pPr>
              <a:spcAft>
                <a:spcPts val="597"/>
              </a:spcAft>
            </a:pPr>
            <a:endParaRPr lang="en-US" dirty="0">
              <a:sym typeface="Wingdings" panose="05000000000000000000" pitchFamily="2" charset="2"/>
            </a:endParaRPr>
          </a:p>
        </p:txBody>
      </p:sp>
    </p:spTree>
    <p:extLst>
      <p:ext uri="{BB962C8B-B14F-4D97-AF65-F5344CB8AC3E}">
        <p14:creationId xmlns:p14="http://schemas.microsoft.com/office/powerpoint/2010/main" val="3321924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e39969856_0_17: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Google Shape;102;g3e39969856_0_17:notes"/>
          <p:cNvSpPr txBox="1">
            <a:spLocks noGrp="1"/>
          </p:cNvSpPr>
          <p:nvPr>
            <p:ph type="body" idx="1"/>
          </p:nvPr>
        </p:nvSpPr>
        <p:spPr>
          <a:xfrm>
            <a:off x="698500" y="4403727"/>
            <a:ext cx="5588000" cy="4171950"/>
          </a:xfrm>
          <a:prstGeom prst="rect">
            <a:avLst/>
          </a:prstGeom>
        </p:spPr>
        <p:txBody>
          <a:bodyPr spcFirstLastPara="1" wrap="square" lIns="92858" tIns="92858" rIns="92858" bIns="92858" anchor="t" anchorCtr="0">
            <a:noAutofit/>
          </a:bodyPr>
          <a:lstStyle/>
          <a:p>
            <a:pPr marL="0" indent="0">
              <a:buNone/>
            </a:pPr>
            <a:r>
              <a:rPr lang="en-US" dirty="0"/>
              <a:t>Number one area</a:t>
            </a:r>
            <a:r>
              <a:rPr lang="en-US" baseline="0" dirty="0"/>
              <a:t> likely to encounter – so we are going to spend the most time on this…</a:t>
            </a:r>
            <a:endParaRPr dirty="0"/>
          </a:p>
        </p:txBody>
      </p:sp>
    </p:spTree>
    <p:extLst>
      <p:ext uri="{BB962C8B-B14F-4D97-AF65-F5344CB8AC3E}">
        <p14:creationId xmlns:p14="http://schemas.microsoft.com/office/powerpoint/2010/main" val="1570613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e39969856_0_17: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Google Shape;102;g3e39969856_0_17:notes"/>
          <p:cNvSpPr txBox="1">
            <a:spLocks noGrp="1"/>
          </p:cNvSpPr>
          <p:nvPr>
            <p:ph type="body" idx="1"/>
          </p:nvPr>
        </p:nvSpPr>
        <p:spPr>
          <a:xfrm>
            <a:off x="698500" y="4403727"/>
            <a:ext cx="5588000" cy="4171950"/>
          </a:xfrm>
          <a:prstGeom prst="rect">
            <a:avLst/>
          </a:prstGeom>
        </p:spPr>
        <p:txBody>
          <a:bodyPr spcFirstLastPara="1" wrap="square" lIns="92858" tIns="92858" rIns="92858" bIns="92858" anchor="t" anchorCtr="0">
            <a:noAutofit/>
          </a:bodyPr>
          <a:lstStyle/>
          <a:p>
            <a:pPr marL="0" indent="0">
              <a:buNone/>
            </a:pPr>
            <a:r>
              <a:rPr lang="en-US" b="1" dirty="0"/>
              <a:t>Type </a:t>
            </a:r>
            <a:r>
              <a:rPr lang="en-US" b="1" dirty="0" smtClean="0"/>
              <a:t>answer </a:t>
            </a:r>
            <a:r>
              <a:rPr lang="en-US" b="1" dirty="0"/>
              <a:t>in Chat</a:t>
            </a:r>
            <a:r>
              <a:rPr lang="en-US" dirty="0"/>
              <a:t> . . . </a:t>
            </a:r>
            <a:r>
              <a:rPr lang="en-US" dirty="0" smtClean="0"/>
              <a:t>PUBLIC </a:t>
            </a:r>
            <a:r>
              <a:rPr lang="en-US" dirty="0"/>
              <a:t>TRUST </a:t>
            </a:r>
            <a:r>
              <a:rPr lang="en-US" dirty="0" smtClean="0"/>
              <a:t>and </a:t>
            </a:r>
            <a:r>
              <a:rPr lang="en-US" dirty="0"/>
              <a:t>Transparency!  This is why ethics</a:t>
            </a:r>
            <a:r>
              <a:rPr lang="en-US" baseline="0" dirty="0"/>
              <a:t> laws exist at the state and local levels, such as the Sunshine Law, Public Records, conflicts of interest, gift prohibitions, etc.</a:t>
            </a:r>
            <a:endParaRPr lang="en-US" dirty="0"/>
          </a:p>
          <a:p>
            <a:pPr marL="0" indent="0">
              <a:buNone/>
            </a:pPr>
            <a:endParaRPr lang="en-US" dirty="0"/>
          </a:p>
        </p:txBody>
      </p:sp>
    </p:spTree>
    <p:extLst>
      <p:ext uri="{BB962C8B-B14F-4D97-AF65-F5344CB8AC3E}">
        <p14:creationId xmlns:p14="http://schemas.microsoft.com/office/powerpoint/2010/main" val="3163198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e3fd0cfc8_1_0: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Google Shape;108;g3e3fd0cfc8_1_0:notes"/>
          <p:cNvSpPr txBox="1">
            <a:spLocks noGrp="1"/>
          </p:cNvSpPr>
          <p:nvPr>
            <p:ph type="body" idx="1"/>
          </p:nvPr>
        </p:nvSpPr>
        <p:spPr>
          <a:xfrm>
            <a:off x="698500" y="4403727"/>
            <a:ext cx="5588000" cy="4171950"/>
          </a:xfrm>
          <a:prstGeom prst="rect">
            <a:avLst/>
          </a:prstGeom>
        </p:spPr>
        <p:txBody>
          <a:bodyPr spcFirstLastPara="1" wrap="square" lIns="92862" tIns="92862" rIns="92862" bIns="92862" anchor="t" anchorCtr="0">
            <a:noAutofit/>
          </a:bodyPr>
          <a:lstStyle/>
          <a:p>
            <a:pPr marL="0" indent="0">
              <a:buNone/>
            </a:pPr>
            <a:r>
              <a:rPr lang="en-US" baseline="0" dirty="0" smtClean="0"/>
              <a:t>You can go to lunch, but you cannot discuss the bidders or any matters/business that could come before the Awards Committee.  If you don’t feel comfortable about going to lunch or drawing a boundary on the topics discussed at lunch, it is a safe/best practice to politely decline the lunch invitation to avoid any appearance of impropriety.</a:t>
            </a:r>
            <a:endParaRPr lang="en-US" baseline="0" dirty="0" smtClean="0"/>
          </a:p>
        </p:txBody>
      </p:sp>
    </p:spTree>
    <p:extLst>
      <p:ext uri="{BB962C8B-B14F-4D97-AF65-F5344CB8AC3E}">
        <p14:creationId xmlns:p14="http://schemas.microsoft.com/office/powerpoint/2010/main" val="672798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e39969856_0_17: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Google Shape;102;g3e39969856_0_17:notes"/>
          <p:cNvSpPr txBox="1">
            <a:spLocks noGrp="1"/>
          </p:cNvSpPr>
          <p:nvPr>
            <p:ph type="body" idx="1"/>
          </p:nvPr>
        </p:nvSpPr>
        <p:spPr>
          <a:xfrm>
            <a:off x="698500" y="4403727"/>
            <a:ext cx="5588000" cy="4171950"/>
          </a:xfrm>
          <a:prstGeom prst="rect">
            <a:avLst/>
          </a:prstGeom>
        </p:spPr>
        <p:txBody>
          <a:bodyPr spcFirstLastPara="1" wrap="square" lIns="92858" tIns="92858" rIns="92858" bIns="92858" anchor="t" anchorCtr="0">
            <a:noAutofit/>
          </a:bodyPr>
          <a:lstStyle/>
          <a:p>
            <a:pPr marL="0" indent="0">
              <a:buNone/>
            </a:pPr>
            <a:r>
              <a:rPr lang="en-US" dirty="0"/>
              <a:t>NOTE:  </a:t>
            </a:r>
            <a:r>
              <a:rPr lang="en-US" b="1" dirty="0"/>
              <a:t>Broad</a:t>
            </a:r>
            <a:r>
              <a:rPr lang="en-US" b="1" baseline="0" dirty="0"/>
              <a:t> use of word “communication.”  Not just limited to meetings</a:t>
            </a:r>
            <a:r>
              <a:rPr lang="en-US" baseline="0" dirty="0"/>
              <a:t>.</a:t>
            </a:r>
          </a:p>
          <a:p>
            <a:pPr marL="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Applies gavel to </a:t>
            </a:r>
            <a:r>
              <a:rPr lang="en-US" b="0" dirty="0"/>
              <a:t>gavel—</a:t>
            </a:r>
            <a:r>
              <a:rPr lang="en-US" b="1" dirty="0"/>
              <a:t>no</a:t>
            </a:r>
            <a:r>
              <a:rPr lang="en-US" b="1" baseline="0" dirty="0"/>
              <a:t> conversations walking into/leaving room </a:t>
            </a:r>
            <a:r>
              <a:rPr lang="en-US" baseline="0" dirty="0"/>
              <a:t>and </a:t>
            </a:r>
            <a:r>
              <a:rPr lang="en-US" b="1" baseline="0" dirty="0"/>
              <a:t>n</a:t>
            </a:r>
            <a:r>
              <a:rPr lang="en-US" b="1" dirty="0"/>
              <a:t>o sidebar </a:t>
            </a:r>
            <a:r>
              <a:rPr lang="en-US" dirty="0"/>
              <a:t>communications.  Misperception</a:t>
            </a:r>
            <a:r>
              <a:rPr lang="en-US" baseline="0" dirty="0"/>
              <a:t> of ok to discuss </a:t>
            </a:r>
            <a:r>
              <a:rPr lang="en-US" b="1" baseline="0" dirty="0"/>
              <a:t>after vote is over</a:t>
            </a:r>
            <a:r>
              <a:rPr lang="en-US" baseline="0" dirty="0"/>
              <a:t>.  </a:t>
            </a:r>
          </a:p>
          <a:p>
            <a:pPr marL="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aseline="0" dirty="0"/>
          </a:p>
          <a:p>
            <a:pPr marL="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baseline="0" dirty="0"/>
              <a:t>How do you determine what issues may come before </a:t>
            </a:r>
            <a:r>
              <a:rPr lang="en-US" b="0" baseline="0" dirty="0" smtClean="0"/>
              <a:t>Awards Committee?  Look at duties of Awards Committee in JEA Procurement Code and other governing documents</a:t>
            </a:r>
            <a:r>
              <a:rPr lang="en-US" b="1" baseline="0" dirty="0" smtClean="0"/>
              <a:t>.</a:t>
            </a:r>
            <a:endParaRPr lang="en-US" b="1" baseline="0" dirty="0"/>
          </a:p>
        </p:txBody>
      </p:sp>
    </p:spTree>
    <p:extLst>
      <p:ext uri="{BB962C8B-B14F-4D97-AF65-F5344CB8AC3E}">
        <p14:creationId xmlns:p14="http://schemas.microsoft.com/office/powerpoint/2010/main" val="860515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e39969856_0_17: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Google Shape;102;g3e39969856_0_17:notes"/>
          <p:cNvSpPr txBox="1">
            <a:spLocks noGrp="1"/>
          </p:cNvSpPr>
          <p:nvPr>
            <p:ph type="body" idx="1"/>
          </p:nvPr>
        </p:nvSpPr>
        <p:spPr>
          <a:xfrm>
            <a:off x="698500" y="4403727"/>
            <a:ext cx="5588000" cy="4171950"/>
          </a:xfrm>
          <a:prstGeom prst="rect">
            <a:avLst/>
          </a:prstGeom>
        </p:spPr>
        <p:txBody>
          <a:bodyPr spcFirstLastPara="1" wrap="square" lIns="92858" tIns="92858" rIns="92858" bIns="92858" anchor="t" anchorCtr="0">
            <a:noAutofit/>
          </a:bodyPr>
          <a:lstStyle/>
          <a:p>
            <a:pPr marL="0" indent="0">
              <a:buNone/>
            </a:pPr>
            <a:r>
              <a:rPr lang="en-US" dirty="0"/>
              <a:t>Not just</a:t>
            </a:r>
            <a:r>
              <a:rPr lang="en-US" baseline="0" dirty="0"/>
              <a:t> “main” or major meetings that are covered by Sunshine Law—this is sometimes a misperception.  Have to be noticed and have minutes taken.</a:t>
            </a:r>
          </a:p>
          <a:p>
            <a:pPr marL="0" indent="0">
              <a:buNone/>
            </a:pPr>
            <a:endParaRPr lang="en-US" baseline="0" dirty="0"/>
          </a:p>
          <a:p>
            <a:pPr marL="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aseline="0" dirty="0"/>
              <a:t>During a </a:t>
            </a:r>
            <a:r>
              <a:rPr lang="en-US" baseline="0" dirty="0" smtClean="0"/>
              <a:t>meeting </a:t>
            </a:r>
            <a:r>
              <a:rPr lang="en-US" baseline="0" dirty="0"/>
              <a:t>of City Council, it was discovered that a board’s subcommittees were not taking minutes.  Could be a Sunshine Law issue.  Also, audio recording of meeting is allowed, but does not satisfy requirement of taking minutes under Sunshine Law.</a:t>
            </a:r>
            <a:endParaRPr lang="en-US" dirty="0"/>
          </a:p>
          <a:p>
            <a:pPr marL="0" indent="0">
              <a:buNone/>
            </a:pPr>
            <a:endParaRPr lang="en-US" baseline="0" dirty="0"/>
          </a:p>
        </p:txBody>
      </p:sp>
    </p:spTree>
    <p:extLst>
      <p:ext uri="{BB962C8B-B14F-4D97-AF65-F5344CB8AC3E}">
        <p14:creationId xmlns:p14="http://schemas.microsoft.com/office/powerpoint/2010/main" val="860515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e39969856_0_17: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Google Shape;102;g3e39969856_0_17:notes"/>
          <p:cNvSpPr txBox="1">
            <a:spLocks noGrp="1"/>
          </p:cNvSpPr>
          <p:nvPr>
            <p:ph type="body" idx="1"/>
          </p:nvPr>
        </p:nvSpPr>
        <p:spPr>
          <a:xfrm>
            <a:off x="698500" y="4403727"/>
            <a:ext cx="5588000" cy="4171950"/>
          </a:xfrm>
          <a:prstGeom prst="rect">
            <a:avLst/>
          </a:prstGeom>
        </p:spPr>
        <p:txBody>
          <a:bodyPr spcFirstLastPara="1" wrap="square" lIns="92858" tIns="92858" rIns="92858" bIns="92858" anchor="t" anchorCtr="0">
            <a:noAutofit/>
          </a:bodyPr>
          <a:lstStyle/>
          <a:p>
            <a:pPr marL="0" indent="0">
              <a:buNone/>
            </a:pPr>
            <a:r>
              <a:rPr lang="en-US" b="1" dirty="0"/>
              <a:t>Includes social media</a:t>
            </a:r>
            <a:r>
              <a:rPr lang="en-US" b="1" baseline="0" dirty="0"/>
              <a:t> (hot topic)</a:t>
            </a:r>
          </a:p>
          <a:p>
            <a:pPr marL="0" indent="0">
              <a:buNone/>
            </a:pPr>
            <a:r>
              <a:rPr lang="en-US" dirty="0"/>
              <a:t/>
            </a:r>
            <a:br>
              <a:rPr lang="en-US" dirty="0"/>
            </a:br>
            <a:r>
              <a:rPr lang="en-US" dirty="0"/>
              <a:t>Tours are another Sunshine Law danger area.  In prior cases, Florida courts have said a board that took tours to review prospective sites for board’s project violated the Sunshine Law because not all public can attend and hear what is being </a:t>
            </a:r>
            <a:r>
              <a:rPr lang="en-US" dirty="0" smtClean="0"/>
              <a:t>said.</a:t>
            </a:r>
          </a:p>
          <a:p>
            <a:pPr marL="0" indent="0">
              <a:buNone/>
            </a:pPr>
            <a:endParaRPr lang="en-US" dirty="0" smtClean="0"/>
          </a:p>
          <a:p>
            <a:pPr marL="0" indent="0">
              <a:buNone/>
            </a:pPr>
            <a:r>
              <a:rPr lang="en-US" dirty="0" smtClean="0"/>
              <a:t>Using </a:t>
            </a:r>
            <a:r>
              <a:rPr lang="en-US" dirty="0"/>
              <a:t>liaison:  cannot use another person to build consensus or pass information along to other </a:t>
            </a:r>
            <a:r>
              <a:rPr lang="en-US" dirty="0" smtClean="0"/>
              <a:t>Awards Committee </a:t>
            </a:r>
            <a:r>
              <a:rPr lang="en-US" dirty="0"/>
              <a:t>members (Ex:  I really like </a:t>
            </a:r>
            <a:r>
              <a:rPr lang="en-US" dirty="0" smtClean="0"/>
              <a:t>this bidder. </a:t>
            </a:r>
            <a:r>
              <a:rPr lang="en-US" baseline="0" dirty="0" smtClean="0"/>
              <a:t> </a:t>
            </a:r>
            <a:r>
              <a:rPr lang="en-US" dirty="0" smtClean="0"/>
              <a:t>See </a:t>
            </a:r>
            <a:r>
              <a:rPr lang="en-US" dirty="0"/>
              <a:t>if the other </a:t>
            </a:r>
            <a:r>
              <a:rPr lang="en-US" dirty="0" smtClean="0"/>
              <a:t>Awards Committee</a:t>
            </a:r>
            <a:r>
              <a:rPr lang="en-US" baseline="0" dirty="0" smtClean="0"/>
              <a:t> </a:t>
            </a:r>
            <a:r>
              <a:rPr lang="en-US" dirty="0" smtClean="0"/>
              <a:t>members </a:t>
            </a:r>
            <a:r>
              <a:rPr lang="en-US" dirty="0"/>
              <a:t>agree).  Cannot do through someone else what you cannot do directly.</a:t>
            </a:r>
          </a:p>
          <a:p>
            <a:pPr marL="158730" indent="0">
              <a:buNone/>
            </a:pPr>
            <a:endParaRPr lang="en-US" dirty="0"/>
          </a:p>
          <a:p>
            <a:pPr marL="158730" indent="0">
              <a:buNone/>
            </a:pPr>
            <a:endParaRPr lang="en-US" dirty="0"/>
          </a:p>
        </p:txBody>
      </p:sp>
    </p:spTree>
    <p:extLst>
      <p:ext uri="{BB962C8B-B14F-4D97-AF65-F5344CB8AC3E}">
        <p14:creationId xmlns:p14="http://schemas.microsoft.com/office/powerpoint/2010/main" val="860515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e39969856_0_17: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Google Shape;102;g3e39969856_0_17:notes"/>
          <p:cNvSpPr txBox="1">
            <a:spLocks noGrp="1"/>
          </p:cNvSpPr>
          <p:nvPr>
            <p:ph type="body" idx="1"/>
          </p:nvPr>
        </p:nvSpPr>
        <p:spPr>
          <a:xfrm>
            <a:off x="698500" y="4403727"/>
            <a:ext cx="5588000" cy="4171950"/>
          </a:xfrm>
          <a:prstGeom prst="rect">
            <a:avLst/>
          </a:prstGeom>
        </p:spPr>
        <p:txBody>
          <a:bodyPr spcFirstLastPara="1" wrap="square" lIns="92858" tIns="92858" rIns="92858" bIns="92858" anchor="t" anchorCtr="0">
            <a:noAutofit/>
          </a:bodyPr>
          <a:lstStyle/>
          <a:p>
            <a:pPr marL="0" indent="0">
              <a:buNone/>
            </a:pPr>
            <a:r>
              <a:rPr lang="en-US" dirty="0"/>
              <a:t>Walk into a meeting and you know exactly</a:t>
            </a:r>
            <a:r>
              <a:rPr lang="en-US" baseline="0" dirty="0"/>
              <a:t> what will happen.  If there is </a:t>
            </a:r>
            <a:r>
              <a:rPr lang="en-US" baseline="0" dirty="0" smtClean="0"/>
              <a:t>an issue</a:t>
            </a:r>
            <a:r>
              <a:rPr lang="en-US" baseline="0" dirty="0"/>
              <a:t>, especially one of great public interest, and there is no discussion before </a:t>
            </a:r>
            <a:r>
              <a:rPr lang="en-US" baseline="0" dirty="0" smtClean="0"/>
              <a:t>the Awards Committee </a:t>
            </a:r>
            <a:r>
              <a:rPr lang="en-US" baseline="0" dirty="0"/>
              <a:t>votes on the issue, there will be questions about whether the Sunshine Law was violated (pay raise for CEO, etc.)  There may even be an article in the paper.  </a:t>
            </a:r>
          </a:p>
          <a:p>
            <a:pPr marL="0" indent="0">
              <a:buNone/>
            </a:pPr>
            <a:r>
              <a:rPr lang="en-US" baseline="0" dirty="0"/>
              <a:t>If you </a:t>
            </a:r>
            <a:r>
              <a:rPr lang="en-US" dirty="0"/>
              <a:t>have no idea what will happen in the meeting, then </a:t>
            </a:r>
            <a:r>
              <a:rPr lang="en-US" dirty="0" smtClean="0"/>
              <a:t>likely</a:t>
            </a:r>
            <a:r>
              <a:rPr lang="en-US" baseline="0" dirty="0" smtClean="0"/>
              <a:t> </a:t>
            </a:r>
            <a:r>
              <a:rPr lang="en-US" dirty="0" smtClean="0"/>
              <a:t>no</a:t>
            </a:r>
            <a:r>
              <a:rPr lang="en-US" baseline="0" dirty="0" smtClean="0"/>
              <a:t> </a:t>
            </a:r>
            <a:r>
              <a:rPr lang="en-US" baseline="0" dirty="0"/>
              <a:t>Sunshine Law violation</a:t>
            </a:r>
            <a:endParaRPr dirty="0"/>
          </a:p>
        </p:txBody>
      </p:sp>
    </p:spTree>
    <p:extLst>
      <p:ext uri="{BB962C8B-B14F-4D97-AF65-F5344CB8AC3E}">
        <p14:creationId xmlns:p14="http://schemas.microsoft.com/office/powerpoint/2010/main" val="25424406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e3fd0cfc8_1_0: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Google Shape;108;g3e3fd0cfc8_1_0:notes"/>
          <p:cNvSpPr txBox="1">
            <a:spLocks noGrp="1"/>
          </p:cNvSpPr>
          <p:nvPr>
            <p:ph type="body" idx="1"/>
          </p:nvPr>
        </p:nvSpPr>
        <p:spPr>
          <a:xfrm>
            <a:off x="698500" y="4403727"/>
            <a:ext cx="5588000" cy="4171950"/>
          </a:xfrm>
          <a:prstGeom prst="rect">
            <a:avLst/>
          </a:prstGeom>
        </p:spPr>
        <p:txBody>
          <a:bodyPr spcFirstLastPara="1" wrap="square" lIns="92862" tIns="92862" rIns="92862" bIns="92862" anchor="t" anchorCtr="0">
            <a:noAutofit/>
          </a:bodyPr>
          <a:lstStyle/>
          <a:p>
            <a:pPr marL="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smtClean="0"/>
              <a:t>CHAT </a:t>
            </a:r>
            <a:r>
              <a:rPr lang="en-US" dirty="0" smtClean="0"/>
              <a:t>yes or no.  Answer:  cannot “like” or give</a:t>
            </a:r>
            <a:r>
              <a:rPr lang="en-US" baseline="0" dirty="0" smtClean="0"/>
              <a:t> “thumbs up/down” because these are communications about committee business outside of a noticed Awards Committee meeting. Danger area in responding to another Awards Committee member’s post. </a:t>
            </a:r>
          </a:p>
          <a:p>
            <a:pPr marL="0" indent="0">
              <a:buNone/>
            </a:pPr>
            <a:endParaRPr lang="en-US" dirty="0" smtClean="0"/>
          </a:p>
          <a:p>
            <a:pPr marL="0" indent="0">
              <a:buNone/>
            </a:pPr>
            <a:r>
              <a:rPr lang="en-US" dirty="0" smtClean="0"/>
              <a:t>1/25/2019</a:t>
            </a:r>
            <a:r>
              <a:rPr lang="en-US" baseline="0" dirty="0" smtClean="0"/>
              <a:t> </a:t>
            </a:r>
            <a:r>
              <a:rPr lang="en-US" baseline="0" dirty="0"/>
              <a:t>Miami Herald story “When Public Officials fight on Facebook, are they breaking the law</a:t>
            </a:r>
            <a:r>
              <a:rPr lang="en-US" baseline="0" dirty="0" smtClean="0"/>
              <a:t>?”</a:t>
            </a:r>
            <a:endParaRPr lang="en-US" baseline="0" dirty="0"/>
          </a:p>
          <a:p>
            <a:pPr marL="0" indent="0" defTabSz="914289">
              <a:buNone/>
              <a:defRPr/>
            </a:pPr>
            <a:r>
              <a:rPr lang="en-US" b="0" dirty="0"/>
              <a:t>FB posts between 2</a:t>
            </a:r>
            <a:r>
              <a:rPr lang="en-US" b="0" baseline="0" dirty="0"/>
              <a:t> Miami Beach Commissioners </a:t>
            </a:r>
            <a:r>
              <a:rPr lang="en-US" b="0" dirty="0" smtClean="0"/>
              <a:t>after</a:t>
            </a:r>
            <a:r>
              <a:rPr lang="en-US" b="0" baseline="0" dirty="0" smtClean="0"/>
              <a:t> Commission meeting was over </a:t>
            </a:r>
            <a:r>
              <a:rPr lang="en-US" b="0" dirty="0" smtClean="0"/>
              <a:t>about disagreement and</a:t>
            </a:r>
            <a:r>
              <a:rPr lang="en-US" b="0" baseline="0" dirty="0" smtClean="0"/>
              <a:t> </a:t>
            </a:r>
            <a:r>
              <a:rPr lang="en-US" b="0" dirty="0" smtClean="0"/>
              <a:t>votes on proposed sign restriction ordinance</a:t>
            </a:r>
            <a:r>
              <a:rPr lang="en-US" b="0" baseline="0" dirty="0" smtClean="0"/>
              <a:t>.  </a:t>
            </a:r>
            <a:r>
              <a:rPr lang="en-US" b="0" baseline="0" dirty="0"/>
              <a:t>Could be </a:t>
            </a:r>
            <a:r>
              <a:rPr lang="en-US" b="0" baseline="0" dirty="0" smtClean="0"/>
              <a:t>a Sunshine </a:t>
            </a:r>
            <a:r>
              <a:rPr lang="en-US" b="0" baseline="0" dirty="0"/>
              <a:t>Law violation because of </a:t>
            </a:r>
            <a:r>
              <a:rPr lang="en-US" b="0" baseline="0" dirty="0" smtClean="0"/>
              <a:t>the exchange </a:t>
            </a:r>
            <a:r>
              <a:rPr lang="en-US" b="0" baseline="0" dirty="0"/>
              <a:t>of </a:t>
            </a:r>
            <a:r>
              <a:rPr lang="en-US" b="0" baseline="0" dirty="0" smtClean="0"/>
              <a:t>dialogue/communication </a:t>
            </a:r>
            <a:r>
              <a:rPr lang="en-US" b="0" baseline="0" dirty="0"/>
              <a:t>about </a:t>
            </a:r>
            <a:r>
              <a:rPr lang="en-US" b="0" baseline="0" dirty="0" smtClean="0"/>
              <a:t>a matter outside a noticed meeting that </a:t>
            </a:r>
            <a:r>
              <a:rPr lang="en-US" b="0" baseline="0" dirty="0"/>
              <a:t>could come back before the </a:t>
            </a:r>
            <a:r>
              <a:rPr lang="en-US" b="0" baseline="0" dirty="0" smtClean="0"/>
              <a:t>Commission.  </a:t>
            </a:r>
            <a:r>
              <a:rPr lang="en-US" b="1" baseline="0" dirty="0"/>
              <a:t>Danger area in responding to another board member’s post, even if vote is over.</a:t>
            </a:r>
            <a:endParaRPr lang="en-US" b="1" dirty="0"/>
          </a:p>
          <a:p>
            <a:r>
              <a:rPr lang="en-US" dirty="0"/>
              <a:t>In the case of the entrance sign, the City Commission had already voted to send the proposal to the city’s design review board, but the issue will likely come back </a:t>
            </a:r>
            <a:r>
              <a:rPr lang="en-US" dirty="0" smtClean="0"/>
              <a:t>to the Commission for </a:t>
            </a:r>
            <a:r>
              <a:rPr lang="en-US" dirty="0"/>
              <a:t>another vote.</a:t>
            </a:r>
          </a:p>
          <a:p>
            <a:r>
              <a:rPr lang="en-US" dirty="0"/>
              <a:t>The Commissioner who posted the response to the original comment said he </a:t>
            </a:r>
            <a:r>
              <a:rPr lang="en-US" b="1" dirty="0"/>
              <a:t>did not feel he was violating the Sunshine Law by commenting on his colleague’s post because commissioners had already voted </a:t>
            </a:r>
            <a:r>
              <a:rPr lang="en-US" dirty="0"/>
              <a:t>to send the proposal to the design review board. “We had already voted on the matter </a:t>
            </a:r>
            <a:r>
              <a:rPr lang="en-US" b="1" dirty="0"/>
              <a:t>and I basically reiterated what I said publicly at a meeting,” he said</a:t>
            </a:r>
            <a:r>
              <a:rPr lang="en-US" b="1" dirty="0" smtClean="0"/>
              <a:t>.</a:t>
            </a:r>
          </a:p>
          <a:p>
            <a:r>
              <a:rPr lang="en-US" b="1" dirty="0" smtClean="0"/>
              <a:t>This could still be a Sunshine Law</a:t>
            </a:r>
            <a:r>
              <a:rPr lang="en-US" b="1" baseline="0" dirty="0" smtClean="0"/>
              <a:t> issue and people complained about the Commissioners’ FB interaction and raised questions.</a:t>
            </a:r>
            <a:endParaRPr lang="en-US" b="1" dirty="0"/>
          </a:p>
          <a:p>
            <a:pPr marL="0" indent="0">
              <a:buNone/>
            </a:pPr>
            <a:endParaRPr dirty="0"/>
          </a:p>
        </p:txBody>
      </p:sp>
    </p:spTree>
    <p:extLst>
      <p:ext uri="{BB962C8B-B14F-4D97-AF65-F5344CB8AC3E}">
        <p14:creationId xmlns:p14="http://schemas.microsoft.com/office/powerpoint/2010/main" val="672798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e39969856_0_17: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Google Shape;102;g3e39969856_0_17:notes"/>
          <p:cNvSpPr txBox="1">
            <a:spLocks noGrp="1"/>
          </p:cNvSpPr>
          <p:nvPr>
            <p:ph type="body" idx="1"/>
          </p:nvPr>
        </p:nvSpPr>
        <p:spPr>
          <a:xfrm>
            <a:off x="698500" y="4403727"/>
            <a:ext cx="5588000" cy="4171950"/>
          </a:xfrm>
          <a:prstGeom prst="rect">
            <a:avLst/>
          </a:prstGeom>
        </p:spPr>
        <p:txBody>
          <a:bodyPr spcFirstLastPara="1" wrap="square" lIns="92858" tIns="92858" rIns="92858" bIns="92858" anchor="t" anchorCtr="0">
            <a:noAutofit/>
          </a:bodyPr>
          <a:lstStyle/>
          <a:p>
            <a:pPr marL="454996" lvl="1" indent="0" defTabSz="909991">
              <a:spcBef>
                <a:spcPts val="597"/>
              </a:spcBef>
              <a:buNone/>
            </a:pPr>
            <a:r>
              <a:rPr lang="en-US" sz="2000" dirty="0">
                <a:latin typeface="Raleway"/>
                <a:ea typeface="Raleway"/>
                <a:cs typeface="Raleway"/>
                <a:sym typeface="Raleway"/>
              </a:rPr>
              <a:t>Open &amp; Accessible means:</a:t>
            </a:r>
          </a:p>
          <a:p>
            <a:pPr marL="797855" lvl="1" indent="-342858" defTabSz="909991">
              <a:spcBef>
                <a:spcPts val="597"/>
              </a:spcBef>
            </a:pPr>
            <a:r>
              <a:rPr lang="en-US" sz="2000" dirty="0">
                <a:latin typeface="Raleway"/>
                <a:ea typeface="Raleway"/>
                <a:cs typeface="Raleway"/>
                <a:sym typeface="Raleway"/>
              </a:rPr>
              <a:t>meetings must be held in a </a:t>
            </a:r>
            <a:r>
              <a:rPr lang="en-US" sz="2000" b="1" dirty="0">
                <a:latin typeface="Raleway"/>
                <a:ea typeface="Raleway"/>
                <a:cs typeface="Raleway"/>
                <a:sym typeface="Raleway"/>
              </a:rPr>
              <a:t>location with reasonable access to the public (can’t </a:t>
            </a:r>
            <a:r>
              <a:rPr lang="en-US" sz="2000" b="1" dirty="0" smtClean="0">
                <a:latin typeface="Raleway"/>
                <a:ea typeface="Raleway"/>
                <a:cs typeface="Raleway"/>
                <a:sym typeface="Raleway"/>
              </a:rPr>
              <a:t>be in a location</a:t>
            </a:r>
            <a:r>
              <a:rPr lang="en-US" sz="2000" b="1" baseline="0" dirty="0" smtClean="0">
                <a:latin typeface="Raleway"/>
                <a:ea typeface="Raleway"/>
                <a:cs typeface="Raleway"/>
                <a:sym typeface="Raleway"/>
              </a:rPr>
              <a:t> that </a:t>
            </a:r>
            <a:r>
              <a:rPr lang="en-US" sz="2000" b="1" dirty="0" smtClean="0">
                <a:latin typeface="Raleway"/>
                <a:ea typeface="Raleway"/>
                <a:cs typeface="Raleway"/>
                <a:sym typeface="Raleway"/>
              </a:rPr>
              <a:t>discriminates, can’t have </a:t>
            </a:r>
            <a:r>
              <a:rPr lang="en-US" sz="2000" b="1" dirty="0">
                <a:latin typeface="Raleway"/>
                <a:ea typeface="Raleway"/>
                <a:cs typeface="Raleway"/>
                <a:sym typeface="Raleway"/>
              </a:rPr>
              <a:t>burdensome security procedures—can’t </a:t>
            </a:r>
            <a:r>
              <a:rPr lang="en-US" sz="2200" b="1" dirty="0">
                <a:latin typeface="Raleway"/>
                <a:ea typeface="Raleway"/>
                <a:cs typeface="Raleway"/>
                <a:sym typeface="Raleway"/>
              </a:rPr>
              <a:t>require </a:t>
            </a:r>
            <a:r>
              <a:rPr lang="en-US" sz="2200" dirty="0">
                <a:latin typeface="Raleway"/>
                <a:ea typeface="Raleway"/>
                <a:cs typeface="Raleway"/>
                <a:sym typeface="Raleway"/>
              </a:rPr>
              <a:t>identification or </a:t>
            </a:r>
            <a:r>
              <a:rPr lang="en-US" sz="2200" b="1" dirty="0">
                <a:latin typeface="Raleway"/>
                <a:ea typeface="Raleway"/>
                <a:cs typeface="Raleway"/>
                <a:sym typeface="Raleway"/>
              </a:rPr>
              <a:t>permission to enter meeting </a:t>
            </a:r>
            <a:r>
              <a:rPr lang="en-US" sz="2200" dirty="0">
                <a:latin typeface="Raleway"/>
                <a:ea typeface="Raleway"/>
                <a:cs typeface="Raleway"/>
                <a:sym typeface="Raleway"/>
              </a:rPr>
              <a:t>room</a:t>
            </a:r>
          </a:p>
          <a:p>
            <a:pPr marL="797855" lvl="1" indent="-342858">
              <a:spcBef>
                <a:spcPts val="597"/>
              </a:spcBef>
            </a:pPr>
            <a:r>
              <a:rPr lang="en-US" sz="2200" b="1" dirty="0">
                <a:latin typeface="Raleway"/>
                <a:ea typeface="Raleway"/>
                <a:cs typeface="Raleway"/>
                <a:sym typeface="Raleway"/>
              </a:rPr>
              <a:t>accessible to persons with disabilities</a:t>
            </a:r>
          </a:p>
          <a:p>
            <a:pPr marL="800002" lvl="1" indent="-342858">
              <a:spcBef>
                <a:spcPts val="597"/>
              </a:spcBef>
            </a:pPr>
            <a:r>
              <a:rPr lang="en-US" sz="2200" dirty="0">
                <a:latin typeface="Raleway"/>
                <a:ea typeface="Raleway"/>
                <a:cs typeface="Raleway"/>
                <a:sym typeface="Raleway"/>
              </a:rPr>
              <a:t>room </a:t>
            </a:r>
            <a:r>
              <a:rPr lang="en-US" sz="2200" b="1" dirty="0">
                <a:latin typeface="Raleway"/>
                <a:ea typeface="Raleway"/>
                <a:cs typeface="Raleway"/>
                <a:sym typeface="Raleway"/>
              </a:rPr>
              <a:t>sufficient size to hold number of persons anticipated to attend meeting.  If know meeting will be heavily attended, cannot hold meeting in smaller room to decrease attendance.</a:t>
            </a:r>
          </a:p>
          <a:p>
            <a:pPr marL="0" indent="0">
              <a:buNone/>
            </a:pPr>
            <a:endParaRPr lang="en-US" b="1" dirty="0"/>
          </a:p>
          <a:p>
            <a:pPr marL="796243" lvl="1" indent="-341247" defTabSz="909991">
              <a:spcBef>
                <a:spcPts val="597"/>
              </a:spcBef>
              <a:buFont typeface="Wingdings" panose="05000000000000000000" pitchFamily="2" charset="2"/>
              <a:buChar char="v"/>
            </a:pPr>
            <a:r>
              <a:rPr lang="en-US" sz="2200" b="1" dirty="0">
                <a:latin typeface="Raleway"/>
                <a:ea typeface="Raleway"/>
                <a:cs typeface="Raleway"/>
              </a:rPr>
              <a:t>Notice </a:t>
            </a:r>
            <a:r>
              <a:rPr lang="en-US" sz="2200" dirty="0">
                <a:latin typeface="Raleway"/>
                <a:ea typeface="Raleway"/>
                <a:cs typeface="Raleway"/>
              </a:rPr>
              <a:t>should be provided no later than 24 hours and preferably </a:t>
            </a:r>
            <a:r>
              <a:rPr lang="en-US" sz="2200" b="1" dirty="0">
                <a:latin typeface="Raleway"/>
                <a:ea typeface="Raleway"/>
                <a:cs typeface="Raleway"/>
              </a:rPr>
              <a:t>at least 7 days prior (Attorney General’s recommendation) </a:t>
            </a:r>
            <a:r>
              <a:rPr lang="en-US" sz="2200" dirty="0">
                <a:latin typeface="Raleway"/>
                <a:ea typeface="Raleway"/>
                <a:cs typeface="Raleway"/>
              </a:rPr>
              <a:t>to the meeting, unless an emergency or special meeting</a:t>
            </a:r>
          </a:p>
          <a:p>
            <a:pPr marL="0" indent="0">
              <a:buNone/>
            </a:pPr>
            <a:endParaRPr dirty="0"/>
          </a:p>
        </p:txBody>
      </p:sp>
    </p:spTree>
    <p:extLst>
      <p:ext uri="{BB962C8B-B14F-4D97-AF65-F5344CB8AC3E}">
        <p14:creationId xmlns:p14="http://schemas.microsoft.com/office/powerpoint/2010/main" val="8605152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e39969856_0_17: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Google Shape;102;g3e39969856_0_17:notes"/>
          <p:cNvSpPr txBox="1">
            <a:spLocks noGrp="1"/>
          </p:cNvSpPr>
          <p:nvPr>
            <p:ph type="body" idx="1"/>
          </p:nvPr>
        </p:nvSpPr>
        <p:spPr>
          <a:xfrm>
            <a:off x="698500" y="4403727"/>
            <a:ext cx="5588000" cy="4171950"/>
          </a:xfrm>
          <a:prstGeom prst="rect">
            <a:avLst/>
          </a:prstGeom>
        </p:spPr>
        <p:txBody>
          <a:bodyPr spcFirstLastPara="1" wrap="square" lIns="92858" tIns="92858" rIns="92858" bIns="92858" anchor="t" anchorCtr="0">
            <a:noAutofit/>
          </a:bodyPr>
          <a:lstStyle/>
          <a:p>
            <a:pPr marL="0" indent="0">
              <a:buNone/>
            </a:pPr>
            <a:r>
              <a:rPr lang="en-US" dirty="0" smtClean="0"/>
              <a:t>Awards</a:t>
            </a:r>
            <a:r>
              <a:rPr lang="en-US" baseline="0" dirty="0" smtClean="0"/>
              <a:t> Committee can </a:t>
            </a:r>
            <a:r>
              <a:rPr lang="en-US" baseline="0" dirty="0"/>
              <a:t>set limitations on public comment , such as time limitations, requiring groups to select representative, etc.</a:t>
            </a:r>
          </a:p>
        </p:txBody>
      </p:sp>
    </p:spTree>
    <p:extLst>
      <p:ext uri="{BB962C8B-B14F-4D97-AF65-F5344CB8AC3E}">
        <p14:creationId xmlns:p14="http://schemas.microsoft.com/office/powerpoint/2010/main" val="2057385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e39969856_0_17: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Google Shape;102;g3e39969856_0_17:notes"/>
          <p:cNvSpPr txBox="1">
            <a:spLocks noGrp="1"/>
          </p:cNvSpPr>
          <p:nvPr>
            <p:ph type="body" idx="1"/>
          </p:nvPr>
        </p:nvSpPr>
        <p:spPr>
          <a:xfrm>
            <a:off x="698500" y="4403726"/>
            <a:ext cx="5588000" cy="4171950"/>
          </a:xfrm>
          <a:prstGeom prst="rect">
            <a:avLst/>
          </a:prstGeom>
        </p:spPr>
        <p:txBody>
          <a:bodyPr spcFirstLastPara="1" wrap="square" lIns="92869" tIns="92869" rIns="92869" bIns="92869" anchor="t" anchorCtr="0">
            <a:noAutofit/>
          </a:bodyPr>
          <a:lstStyle/>
          <a:p>
            <a:pPr marL="0" indent="0">
              <a:buNone/>
            </a:pPr>
            <a:endParaRPr dirty="0"/>
          </a:p>
        </p:txBody>
      </p:sp>
    </p:spTree>
    <p:extLst>
      <p:ext uri="{BB962C8B-B14F-4D97-AF65-F5344CB8AC3E}">
        <p14:creationId xmlns:p14="http://schemas.microsoft.com/office/powerpoint/2010/main" val="42581920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e39969856_0_17: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Google Shape;102;g3e39969856_0_17:notes"/>
          <p:cNvSpPr txBox="1">
            <a:spLocks noGrp="1"/>
          </p:cNvSpPr>
          <p:nvPr>
            <p:ph type="body" idx="1"/>
          </p:nvPr>
        </p:nvSpPr>
        <p:spPr>
          <a:xfrm>
            <a:off x="698500" y="4403727"/>
            <a:ext cx="5588000" cy="4171950"/>
          </a:xfrm>
          <a:prstGeom prst="rect">
            <a:avLst/>
          </a:prstGeom>
        </p:spPr>
        <p:txBody>
          <a:bodyPr spcFirstLastPara="1" wrap="square" lIns="92858" tIns="92858" rIns="92858" bIns="92858" anchor="t" anchorCtr="0">
            <a:noAutofit/>
          </a:bodyPr>
          <a:lstStyle/>
          <a:p>
            <a:pPr marL="0" indent="0">
              <a:buNone/>
            </a:pPr>
            <a:r>
              <a:rPr lang="en-US" dirty="0" smtClean="0"/>
              <a:t>Awards Committee</a:t>
            </a:r>
            <a:r>
              <a:rPr lang="en-US" baseline="0" dirty="0" smtClean="0"/>
              <a:t> may hold virtual only meetings through 10/01/2020 per Governor DeSantis’s Executive Order.  Meetings occurring on or after 11/01/2020 will require a quorum of the Awards Committee to be physically present in a location that has reasonable access for the public.  Other Awards Committee members over a quorum number (2 of the 5) may attend virtually, so long as virtual access is also provided to the public and those attending the meeting in person at the location can hear the members attending virtually.</a:t>
            </a:r>
            <a:endParaRPr dirty="0"/>
          </a:p>
        </p:txBody>
      </p:sp>
    </p:spTree>
    <p:extLst>
      <p:ext uri="{BB962C8B-B14F-4D97-AF65-F5344CB8AC3E}">
        <p14:creationId xmlns:p14="http://schemas.microsoft.com/office/powerpoint/2010/main" val="8605152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e39969856_0_17: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Google Shape;102;g3e39969856_0_17:notes"/>
          <p:cNvSpPr txBox="1">
            <a:spLocks noGrp="1"/>
          </p:cNvSpPr>
          <p:nvPr>
            <p:ph type="body" idx="1"/>
          </p:nvPr>
        </p:nvSpPr>
        <p:spPr>
          <a:xfrm>
            <a:off x="698500" y="4403727"/>
            <a:ext cx="5588000" cy="4171950"/>
          </a:xfrm>
          <a:prstGeom prst="rect">
            <a:avLst/>
          </a:prstGeom>
        </p:spPr>
        <p:txBody>
          <a:bodyPr spcFirstLastPara="1" wrap="square" lIns="92858" tIns="92858" rIns="92858" bIns="92858" anchor="t" anchorCtr="0">
            <a:noAutofit/>
          </a:bodyPr>
          <a:lstStyle/>
          <a:p>
            <a:pPr marL="0" indent="0">
              <a:buNone/>
            </a:pPr>
            <a:endParaRPr dirty="0"/>
          </a:p>
        </p:txBody>
      </p:sp>
    </p:spTree>
    <p:extLst>
      <p:ext uri="{BB962C8B-B14F-4D97-AF65-F5344CB8AC3E}">
        <p14:creationId xmlns:p14="http://schemas.microsoft.com/office/powerpoint/2010/main" val="8605152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One</a:t>
            </a:r>
            <a:r>
              <a:rPr lang="en-US" b="1" baseline="0" dirty="0"/>
              <a:t> way communication </a:t>
            </a:r>
            <a:r>
              <a:rPr lang="en-US" b="0" baseline="0" dirty="0"/>
              <a:t>is ok, but it is a </a:t>
            </a:r>
            <a:r>
              <a:rPr lang="en-US" b="1" baseline="0" dirty="0"/>
              <a:t>huge Danger Area for Sunshine Law</a:t>
            </a:r>
            <a:r>
              <a:rPr lang="en-US" b="0" baseline="0" dirty="0"/>
              <a:t>.  So easy to inadvertently start discussing something </a:t>
            </a:r>
            <a:r>
              <a:rPr lang="en-US" b="0" baseline="0" dirty="0" smtClean="0"/>
              <a:t>that could come before the Awards Committee.</a:t>
            </a:r>
          </a:p>
          <a:p>
            <a:pPr marL="0" indent="0">
              <a:buNone/>
            </a:pPr>
            <a:endParaRPr lang="en-US" b="0" baseline="0" dirty="0"/>
          </a:p>
          <a:p>
            <a:pPr marL="0" indent="0">
              <a:buNone/>
            </a:pPr>
            <a:r>
              <a:rPr lang="en-US" b="1" dirty="0"/>
              <a:t>Related Danger Area: be careful of Reply</a:t>
            </a:r>
            <a:r>
              <a:rPr lang="en-US" b="1" baseline="0" dirty="0"/>
              <a:t> </a:t>
            </a:r>
            <a:r>
              <a:rPr lang="en-US" b="1" baseline="0" dirty="0" smtClean="0"/>
              <a:t>to </a:t>
            </a:r>
            <a:r>
              <a:rPr lang="en-US" b="1" baseline="0" dirty="0"/>
              <a:t>All </a:t>
            </a:r>
            <a:endParaRPr lang="en-US" dirty="0"/>
          </a:p>
          <a:p>
            <a:endParaRPr lang="en-US" dirty="0"/>
          </a:p>
        </p:txBody>
      </p:sp>
    </p:spTree>
    <p:extLst>
      <p:ext uri="{BB962C8B-B14F-4D97-AF65-F5344CB8AC3E}">
        <p14:creationId xmlns:p14="http://schemas.microsoft.com/office/powerpoint/2010/main" val="19627565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e3fd0cfc8_1_0: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Google Shape;108;g3e3fd0cfc8_1_0:notes"/>
          <p:cNvSpPr txBox="1">
            <a:spLocks noGrp="1"/>
          </p:cNvSpPr>
          <p:nvPr>
            <p:ph type="body" idx="1"/>
          </p:nvPr>
        </p:nvSpPr>
        <p:spPr>
          <a:xfrm>
            <a:off x="698500" y="4403727"/>
            <a:ext cx="5588000" cy="4171950"/>
          </a:xfrm>
          <a:prstGeom prst="rect">
            <a:avLst/>
          </a:prstGeom>
        </p:spPr>
        <p:txBody>
          <a:bodyPr spcFirstLastPara="1" wrap="square" lIns="92862" tIns="92862" rIns="92862" bIns="92862" anchor="t" anchorCtr="0">
            <a:noAutofit/>
          </a:bodyPr>
          <a:lstStyle/>
          <a:p>
            <a:pPr marL="0" indent="0">
              <a:buNone/>
            </a:pPr>
            <a:r>
              <a:rPr lang="en-US" dirty="0" smtClean="0"/>
              <a:t>Chat yes or no.</a:t>
            </a:r>
            <a:r>
              <a:rPr lang="en-US" baseline="0" dirty="0" smtClean="0"/>
              <a:t>  Answer:  Cannot vote by secret ballot because Sunshine Law guarantees public has a right to hear all of the steps and discussions in decision making process.  This is common question and a Sunshine Law no </a:t>
            </a:r>
            <a:endParaRPr dirty="0"/>
          </a:p>
        </p:txBody>
      </p:sp>
    </p:spTree>
    <p:extLst>
      <p:ext uri="{BB962C8B-B14F-4D97-AF65-F5344CB8AC3E}">
        <p14:creationId xmlns:p14="http://schemas.microsoft.com/office/powerpoint/2010/main" val="6727980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e3fd0cfc8_1_0: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Google Shape;108;g3e3fd0cfc8_1_0:notes"/>
          <p:cNvSpPr txBox="1">
            <a:spLocks noGrp="1"/>
          </p:cNvSpPr>
          <p:nvPr>
            <p:ph type="body" idx="1"/>
          </p:nvPr>
        </p:nvSpPr>
        <p:spPr>
          <a:xfrm>
            <a:off x="698500" y="4403727"/>
            <a:ext cx="5588000" cy="4171950"/>
          </a:xfrm>
          <a:prstGeom prst="rect">
            <a:avLst/>
          </a:prstGeom>
        </p:spPr>
        <p:txBody>
          <a:bodyPr spcFirstLastPara="1" wrap="square" lIns="92862" tIns="92862" rIns="92862" bIns="92862" anchor="t" anchorCtr="0">
            <a:noAutofit/>
          </a:bodyPr>
          <a:lstStyle/>
          <a:p>
            <a:pPr marL="0" indent="0">
              <a:buNone/>
            </a:pPr>
            <a:r>
              <a:rPr lang="en-US" baseline="0" dirty="0" smtClean="0"/>
              <a:t>We did not cover this scenario during training because it was partially covered by the introduction scenario in Slide # 12 and we needed to ensure we covered all the remaining material. </a:t>
            </a:r>
          </a:p>
          <a:p>
            <a:pPr marL="0" indent="0">
              <a:buNone/>
            </a:pPr>
            <a:endParaRPr lang="en-US" baseline="0" dirty="0" smtClean="0"/>
          </a:p>
          <a:p>
            <a:pPr marL="0" indent="0">
              <a:buNone/>
            </a:pPr>
            <a:r>
              <a:rPr lang="en-US" baseline="0" dirty="0" smtClean="0"/>
              <a:t>Answer:  the Awards Committee members can say hello and talk about the soccer game—they don’t have to avoid each other.  They cannot discuss the bids they are scoring or any matter that may come before the Awards Committee.</a:t>
            </a:r>
            <a:endParaRPr lang="en-US" baseline="0" dirty="0" smtClean="0"/>
          </a:p>
        </p:txBody>
      </p:sp>
    </p:spTree>
    <p:extLst>
      <p:ext uri="{BB962C8B-B14F-4D97-AF65-F5344CB8AC3E}">
        <p14:creationId xmlns:p14="http://schemas.microsoft.com/office/powerpoint/2010/main" val="6727980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e39969856_0_17: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Google Shape;102;g3e39969856_0_17:notes"/>
          <p:cNvSpPr txBox="1">
            <a:spLocks noGrp="1"/>
          </p:cNvSpPr>
          <p:nvPr>
            <p:ph type="body" idx="1"/>
          </p:nvPr>
        </p:nvSpPr>
        <p:spPr>
          <a:xfrm>
            <a:off x="698500" y="4403727"/>
            <a:ext cx="5588000" cy="4171950"/>
          </a:xfrm>
          <a:prstGeom prst="rect">
            <a:avLst/>
          </a:prstGeom>
        </p:spPr>
        <p:txBody>
          <a:bodyPr spcFirstLastPara="1" wrap="square" lIns="92858" tIns="92858" rIns="92858" bIns="92858" anchor="t" anchorCtr="0">
            <a:noAutofit/>
          </a:bodyPr>
          <a:lstStyle/>
          <a:p>
            <a:pPr marL="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t>This</a:t>
            </a:r>
            <a:r>
              <a:rPr lang="en-US" baseline="0" dirty="0" smtClean="0"/>
              <a:t> is another common ethics danger area. </a:t>
            </a:r>
            <a:r>
              <a:rPr lang="en-US" dirty="0" smtClean="0"/>
              <a:t>The</a:t>
            </a:r>
            <a:r>
              <a:rPr lang="en-US" baseline="0" dirty="0" smtClean="0"/>
              <a:t> gifts restrictions apply to JEA </a:t>
            </a:r>
            <a:r>
              <a:rPr lang="en-US" dirty="0" smtClean="0"/>
              <a:t>employees and Awards</a:t>
            </a:r>
            <a:r>
              <a:rPr lang="en-US" baseline="0" dirty="0" smtClean="0"/>
              <a:t> Committee members in the same manner.</a:t>
            </a:r>
          </a:p>
          <a:p>
            <a:pPr marL="0" indent="0">
              <a:buNone/>
            </a:pPr>
            <a:endParaRPr dirty="0"/>
          </a:p>
        </p:txBody>
      </p:sp>
    </p:spTree>
    <p:extLst>
      <p:ext uri="{BB962C8B-B14F-4D97-AF65-F5344CB8AC3E}">
        <p14:creationId xmlns:p14="http://schemas.microsoft.com/office/powerpoint/2010/main" val="20052466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e3fd0cfc8_1_0: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Google Shape;108;g3e3fd0cfc8_1_0:notes"/>
          <p:cNvSpPr txBox="1">
            <a:spLocks noGrp="1"/>
          </p:cNvSpPr>
          <p:nvPr>
            <p:ph type="body" idx="1"/>
          </p:nvPr>
        </p:nvSpPr>
        <p:spPr>
          <a:xfrm>
            <a:off x="698500" y="4403727"/>
            <a:ext cx="5588000" cy="4171950"/>
          </a:xfrm>
          <a:prstGeom prst="rect">
            <a:avLst/>
          </a:prstGeom>
        </p:spPr>
        <p:txBody>
          <a:bodyPr spcFirstLastPara="1" wrap="square" lIns="92862" tIns="92862" rIns="92862" bIns="92862" anchor="t" anchorCtr="0">
            <a:noAutofit/>
          </a:bodyPr>
          <a:lstStyle/>
          <a:p>
            <a:pPr marL="0" indent="0">
              <a:buNone/>
            </a:pPr>
            <a:r>
              <a:rPr lang="en-US" dirty="0" smtClean="0"/>
              <a:t>Chat</a:t>
            </a:r>
            <a:r>
              <a:rPr lang="en-US" baseline="0" dirty="0" smtClean="0"/>
              <a:t> yes or no.</a:t>
            </a:r>
          </a:p>
          <a:p>
            <a:pPr marL="0" indent="0">
              <a:buNone/>
            </a:pPr>
            <a:r>
              <a:rPr lang="en-US" baseline="0" dirty="0" smtClean="0"/>
              <a:t>Answer: No, your friend cannot pay for your dinner at Ruth’s Chris because he is a vendor/potential vendor of JEA and this could cause a violation of the gift rules that prohibit acceptance of gifts from lobbyists and vendors of JEA.  Additionally, it will result in appearance of conflict of interest.  </a:t>
            </a:r>
          </a:p>
          <a:p>
            <a:pPr marL="0" indent="0">
              <a:buNone/>
            </a:pPr>
            <a:r>
              <a:rPr lang="en-US" baseline="0" dirty="0" smtClean="0"/>
              <a:t>There is a commonly overlooked danger area that arises when government employees have long-standing relationships with friends/others that arose from connections unrelated to government work, but the friends/others are also lobbyists or vendors of the employee’s government agency.  There is a tendency to only view the friends/others in a personal relationship capacity and not to view them/connect them in their relationship to the government employee’s agency.</a:t>
            </a:r>
            <a:endParaRPr dirty="0"/>
          </a:p>
        </p:txBody>
      </p:sp>
    </p:spTree>
    <p:extLst>
      <p:ext uri="{BB962C8B-B14F-4D97-AF65-F5344CB8AC3E}">
        <p14:creationId xmlns:p14="http://schemas.microsoft.com/office/powerpoint/2010/main" val="6727980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e39969856_0_17: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Google Shape;102;g3e39969856_0_17:notes"/>
          <p:cNvSpPr txBox="1">
            <a:spLocks noGrp="1"/>
          </p:cNvSpPr>
          <p:nvPr>
            <p:ph type="body" idx="1"/>
          </p:nvPr>
        </p:nvSpPr>
        <p:spPr>
          <a:xfrm>
            <a:off x="698500" y="4403726"/>
            <a:ext cx="5588000" cy="4171950"/>
          </a:xfrm>
          <a:prstGeom prst="rect">
            <a:avLst/>
          </a:prstGeom>
        </p:spPr>
        <p:txBody>
          <a:bodyPr spcFirstLastPara="1" wrap="square" lIns="92869" tIns="92869" rIns="92869" bIns="92869" anchor="t" anchorCtr="0">
            <a:noAutofit/>
          </a:bodyPr>
          <a:lstStyle/>
          <a:p>
            <a:pPr marL="0" indent="0">
              <a:buNone/>
            </a:pPr>
            <a:r>
              <a:rPr lang="en-US" dirty="0" smtClean="0"/>
              <a:t>We saw</a:t>
            </a:r>
            <a:r>
              <a:rPr lang="en-US" baseline="0" dirty="0" smtClean="0"/>
              <a:t> this play out in the 2018 Florida gubernatorial election where Andrew Gillum accepted tickets to Hamilton and other gifts given by his college friend who was also a lobbyist of Gillum’s governmental agency.</a:t>
            </a:r>
          </a:p>
          <a:p>
            <a:pPr marL="0" indent="0">
              <a:buNone/>
            </a:pPr>
            <a:endParaRPr lang="en-US" dirty="0" smtClean="0"/>
          </a:p>
          <a:p>
            <a:pPr marL="0" indent="0">
              <a:buNone/>
            </a:pPr>
            <a:r>
              <a:rPr lang="en-US" dirty="0" smtClean="0"/>
              <a:t>*** </a:t>
            </a:r>
            <a:r>
              <a:rPr lang="en-US" dirty="0"/>
              <a:t>And be careful who is actually giving the gift….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t>Ask </a:t>
            </a:r>
            <a:r>
              <a:rPr lang="en-US" dirty="0"/>
              <a:t>yourself, ask the giver, Where did that gift really come from?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We aren’t used to it, it isn’t natural to question gifts, but in this case it is much safer to ask first!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1506564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e39969856_0_17: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Google Shape;102;g3e39969856_0_17:notes"/>
          <p:cNvSpPr txBox="1">
            <a:spLocks noGrp="1"/>
          </p:cNvSpPr>
          <p:nvPr>
            <p:ph type="body" idx="1"/>
          </p:nvPr>
        </p:nvSpPr>
        <p:spPr>
          <a:xfrm>
            <a:off x="698500" y="4403726"/>
            <a:ext cx="5588000" cy="4171950"/>
          </a:xfrm>
          <a:prstGeom prst="rect">
            <a:avLst/>
          </a:prstGeom>
        </p:spPr>
        <p:txBody>
          <a:bodyPr spcFirstLastPara="1" wrap="square" lIns="92869" tIns="92869" rIns="92869" bIns="92869" anchor="t" anchorCtr="0">
            <a:noAutofit/>
          </a:bodyPr>
          <a:lstStyle/>
          <a:p>
            <a:pPr marL="0" indent="0">
              <a:buNone/>
            </a:pPr>
            <a:r>
              <a:rPr lang="en-US" dirty="0" smtClean="0"/>
              <a:t>Have </a:t>
            </a:r>
            <a:r>
              <a:rPr lang="en-US" dirty="0"/>
              <a:t>90 days</a:t>
            </a:r>
            <a:r>
              <a:rPr lang="en-US" baseline="0" dirty="0"/>
              <a:t> from date of receipt </a:t>
            </a:r>
            <a:r>
              <a:rPr lang="en-US" baseline="0" dirty="0" smtClean="0"/>
              <a:t>of gift to </a:t>
            </a:r>
            <a:r>
              <a:rPr lang="en-US" baseline="0" dirty="0"/>
              <a:t>pay it down under $100.</a:t>
            </a:r>
            <a:endParaRPr lang="en-US" dirty="0"/>
          </a:p>
          <a:p>
            <a:pPr marL="0" indent="0">
              <a:buNone/>
            </a:pPr>
            <a:endParaRPr lang="en-US" dirty="0"/>
          </a:p>
        </p:txBody>
      </p:sp>
    </p:spTree>
    <p:extLst>
      <p:ext uri="{BB962C8B-B14F-4D97-AF65-F5344CB8AC3E}">
        <p14:creationId xmlns:p14="http://schemas.microsoft.com/office/powerpoint/2010/main" val="41506564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e39969856_0_17: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Google Shape;102;g3e39969856_0_17:notes"/>
          <p:cNvSpPr txBox="1">
            <a:spLocks noGrp="1"/>
          </p:cNvSpPr>
          <p:nvPr>
            <p:ph type="body" idx="1"/>
          </p:nvPr>
        </p:nvSpPr>
        <p:spPr>
          <a:xfrm>
            <a:off x="698500" y="4403727"/>
            <a:ext cx="5588000" cy="4171950"/>
          </a:xfrm>
          <a:prstGeom prst="rect">
            <a:avLst/>
          </a:prstGeom>
        </p:spPr>
        <p:txBody>
          <a:bodyPr spcFirstLastPara="1" wrap="square" lIns="92858" tIns="92858" rIns="92858" bIns="92858" anchor="t" anchorCtr="0">
            <a:noAutofit/>
          </a:bodyPr>
          <a:lstStyle/>
          <a:p>
            <a:pPr marL="0" indent="0" defTabSz="914289">
              <a:lnSpc>
                <a:spcPct val="150000"/>
              </a:lnSpc>
              <a:buNone/>
              <a:defRPr/>
            </a:pPr>
            <a:r>
              <a:rPr lang="en-US" dirty="0" smtClean="0"/>
              <a:t>There</a:t>
            </a:r>
            <a:r>
              <a:rPr lang="en-US" baseline="0" dirty="0" smtClean="0"/>
              <a:t> is a difference between gifts given to an individual JEA employee/Awards Committee member and one given for the benefit of JEA as an agency.  Ex:  If a business offers to donate lunch to the JEA line workers after a natural disaster, this is a gift to JEA as the agency.  Jacksonville Ordinance Code requires gifts to JEA to be reported to the JEA Ethics Officer, Walette Stanford, and published on the website for transparency purposes.</a:t>
            </a:r>
            <a:endParaRPr dirty="0"/>
          </a:p>
        </p:txBody>
      </p:sp>
    </p:spTree>
    <p:extLst>
      <p:ext uri="{BB962C8B-B14F-4D97-AF65-F5344CB8AC3E}">
        <p14:creationId xmlns:p14="http://schemas.microsoft.com/office/powerpoint/2010/main" val="1886671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e39969856_0_17: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Google Shape;102;g3e39969856_0_17:notes"/>
          <p:cNvSpPr txBox="1">
            <a:spLocks noGrp="1"/>
          </p:cNvSpPr>
          <p:nvPr>
            <p:ph type="body" idx="1"/>
          </p:nvPr>
        </p:nvSpPr>
        <p:spPr>
          <a:xfrm>
            <a:off x="698500" y="4403727"/>
            <a:ext cx="5588000" cy="4171950"/>
          </a:xfrm>
          <a:prstGeom prst="rect">
            <a:avLst/>
          </a:prstGeom>
        </p:spPr>
        <p:txBody>
          <a:bodyPr spcFirstLastPara="1" wrap="square" lIns="92849" tIns="92849" rIns="92849" bIns="92849" anchor="t" anchorCtr="0">
            <a:noAutofit/>
          </a:bodyPr>
          <a:lstStyle/>
          <a:p>
            <a:pPr marL="0" indent="0">
              <a:buNone/>
            </a:pPr>
            <a:r>
              <a:rPr lang="en-US" dirty="0">
                <a:sym typeface="Wingdings" panose="05000000000000000000" pitchFamily="2" charset="2"/>
              </a:rPr>
              <a:t>As we move</a:t>
            </a:r>
            <a:r>
              <a:rPr lang="en-US" baseline="0" dirty="0">
                <a:sym typeface="Wingdings" panose="05000000000000000000" pitchFamily="2" charset="2"/>
              </a:rPr>
              <a:t> </a:t>
            </a:r>
            <a:r>
              <a:rPr lang="en-US" dirty="0">
                <a:sym typeface="Wingdings" panose="05000000000000000000" pitchFamily="2" charset="2"/>
              </a:rPr>
              <a:t>to the </a:t>
            </a:r>
            <a:r>
              <a:rPr lang="en-US" dirty="0" smtClean="0">
                <a:sym typeface="Wingdings" panose="05000000000000000000" pitchFamily="2" charset="2"/>
              </a:rPr>
              <a:t>ethics </a:t>
            </a:r>
            <a:r>
              <a:rPr lang="en-US" dirty="0">
                <a:sym typeface="Wingdings" panose="05000000000000000000" pitchFamily="2" charset="2"/>
              </a:rPr>
              <a:t>part of</a:t>
            </a:r>
            <a:r>
              <a:rPr lang="en-US" baseline="0" dirty="0">
                <a:sym typeface="Wingdings" panose="05000000000000000000" pitchFamily="2" charset="2"/>
              </a:rPr>
              <a:t> the training, we need you to put on your taxpayer hat to consider how you feel about the government employee’s </a:t>
            </a:r>
            <a:r>
              <a:rPr lang="en-US" baseline="0" dirty="0" smtClean="0">
                <a:sym typeface="Wingdings" panose="05000000000000000000" pitchFamily="2" charset="2"/>
              </a:rPr>
              <a:t>behavior—is it ok or do you have concerns about it?  </a:t>
            </a:r>
            <a:r>
              <a:rPr lang="en-US" baseline="0" dirty="0">
                <a:sym typeface="Wingdings" panose="05000000000000000000" pitchFamily="2" charset="2"/>
              </a:rPr>
              <a:t>H</a:t>
            </a:r>
            <a:r>
              <a:rPr lang="en-US" dirty="0"/>
              <a:t>ow do you feel as a taxpayer if you read in the paper: </a:t>
            </a:r>
          </a:p>
          <a:p>
            <a:pPr marL="0" indent="0">
              <a:buNone/>
            </a:pPr>
            <a:endParaRPr lang="en-US" dirty="0"/>
          </a:p>
          <a:p>
            <a:pPr marL="0" indent="0">
              <a:buNone/>
            </a:pPr>
            <a:r>
              <a:rPr lang="en-US" dirty="0"/>
              <a:t>A City</a:t>
            </a:r>
            <a:r>
              <a:rPr lang="en-US" baseline="0" dirty="0"/>
              <a:t> </a:t>
            </a:r>
            <a:r>
              <a:rPr lang="en-US" dirty="0"/>
              <a:t>employee charged citizens $5 for an extra copy of a permit, which</a:t>
            </a:r>
            <a:r>
              <a:rPr lang="en-US" baseline="0" dirty="0"/>
              <a:t> </a:t>
            </a:r>
            <a:r>
              <a:rPr lang="en-US" baseline="0" dirty="0" smtClean="0"/>
              <a:t>the employee </a:t>
            </a:r>
            <a:r>
              <a:rPr lang="en-US" baseline="0" dirty="0"/>
              <a:t>kept for themselves and totaled approximately 10% of their </a:t>
            </a:r>
            <a:r>
              <a:rPr lang="en-US" baseline="0" dirty="0" smtClean="0"/>
              <a:t>City </a:t>
            </a:r>
            <a:r>
              <a:rPr lang="en-US" baseline="0" dirty="0"/>
              <a:t>salary. </a:t>
            </a:r>
            <a:r>
              <a:rPr lang="en-US" dirty="0"/>
              <a:t>In the chat, 1, 2, or 3…..  </a:t>
            </a:r>
            <a:r>
              <a:rPr lang="en-US" dirty="0" smtClean="0"/>
              <a:t>Are</a:t>
            </a:r>
            <a:r>
              <a:rPr lang="en-US" baseline="0" dirty="0" smtClean="0"/>
              <a:t> </a:t>
            </a:r>
            <a:r>
              <a:rPr lang="en-US" baseline="0" dirty="0"/>
              <a:t>you surprised that a Duval County judge did that in the 1960s? </a:t>
            </a:r>
            <a:endParaRPr lang="en-US" dirty="0"/>
          </a:p>
          <a:p>
            <a:pPr marL="0" indent="0">
              <a:buNone/>
            </a:pPr>
            <a:endParaRPr lang="en-US" dirty="0"/>
          </a:p>
          <a:p>
            <a:pPr marL="0" indent="0">
              <a:buNone/>
            </a:pPr>
            <a:r>
              <a:rPr lang="en-US" dirty="0"/>
              <a:t>Next, how would you feel if a department head orders City employees, on City time, with City equipment, to clean debris from her yard following a devastating hurricane. In the chat, 1, 2, or 3.</a:t>
            </a:r>
          </a:p>
          <a:p>
            <a:pPr marL="0" indent="0">
              <a:buNone/>
            </a:pPr>
            <a:endParaRPr lang="en-US" dirty="0"/>
          </a:p>
          <a:p>
            <a:pPr marL="0" indent="0">
              <a:buNone/>
            </a:pP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e39969856_0_17: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Google Shape;102;g3e39969856_0_17:notes"/>
          <p:cNvSpPr txBox="1">
            <a:spLocks noGrp="1"/>
          </p:cNvSpPr>
          <p:nvPr>
            <p:ph type="body" idx="1"/>
          </p:nvPr>
        </p:nvSpPr>
        <p:spPr>
          <a:xfrm>
            <a:off x="698500" y="4403727"/>
            <a:ext cx="5588000" cy="4171950"/>
          </a:xfrm>
          <a:prstGeom prst="rect">
            <a:avLst/>
          </a:prstGeom>
        </p:spPr>
        <p:txBody>
          <a:bodyPr spcFirstLastPara="1" wrap="square" lIns="92858" tIns="92858" rIns="92858" bIns="92858" anchor="t" anchorCtr="0">
            <a:noAutofit/>
          </a:bodyPr>
          <a:lstStyle/>
          <a:p>
            <a:pPr marL="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baseline="0" dirty="0" smtClean="0"/>
              <a:t>CHAT </a:t>
            </a:r>
            <a:r>
              <a:rPr lang="en-US" baseline="0" dirty="0" smtClean="0"/>
              <a:t>R</a:t>
            </a:r>
            <a:r>
              <a:rPr lang="en-US" dirty="0" smtClean="0"/>
              <a:t>eport top </a:t>
            </a:r>
            <a:r>
              <a:rPr lang="en-US" dirty="0" smtClean="0"/>
              <a:t>question/answer.  See next slide for top answers.</a:t>
            </a:r>
            <a:endParaRPr lang="en-US" baseline="0" dirty="0"/>
          </a:p>
          <a:p>
            <a:pPr marL="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aseline="0" dirty="0"/>
          </a:p>
          <a:p>
            <a:pPr marL="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16516190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e39969856_0_17: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Google Shape;102;g3e39969856_0_17:notes"/>
          <p:cNvSpPr txBox="1">
            <a:spLocks noGrp="1"/>
          </p:cNvSpPr>
          <p:nvPr>
            <p:ph type="body" idx="1"/>
          </p:nvPr>
        </p:nvSpPr>
        <p:spPr>
          <a:xfrm>
            <a:off x="698500" y="4403727"/>
            <a:ext cx="5588000" cy="4171950"/>
          </a:xfrm>
          <a:prstGeom prst="rect">
            <a:avLst/>
          </a:prstGeom>
        </p:spPr>
        <p:txBody>
          <a:bodyPr spcFirstLastPara="1" wrap="square" lIns="92858" tIns="92858" rIns="92858" bIns="92858" anchor="t" anchorCtr="0">
            <a:noAutofit/>
          </a:bodyPr>
          <a:lstStyle/>
          <a:p>
            <a:pPr marL="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aseline="0" dirty="0" smtClean="0"/>
              <a:t>Top Answers.  </a:t>
            </a:r>
            <a:r>
              <a:rPr lang="en-US" dirty="0" smtClean="0"/>
              <a:t>Other questions to</a:t>
            </a:r>
            <a:r>
              <a:rPr lang="en-US" baseline="0" dirty="0" smtClean="0"/>
              <a:t> be ask</a:t>
            </a:r>
            <a:r>
              <a:rPr lang="en-US" dirty="0" smtClean="0"/>
              <a:t> include:</a:t>
            </a:r>
            <a:endParaRPr lang="en-US" dirty="0"/>
          </a:p>
          <a:p>
            <a:pPr marL="0" indent="0">
              <a:buNone/>
            </a:pPr>
            <a:endParaRPr lang="en-US" dirty="0"/>
          </a:p>
          <a:p>
            <a:pPr marL="0" indent="0">
              <a:buNone/>
            </a:pPr>
            <a:r>
              <a:rPr lang="en-US" dirty="0"/>
              <a:t>Will it look bad in the paper?</a:t>
            </a:r>
          </a:p>
          <a:p>
            <a:pPr marL="0" indent="0">
              <a:buNone/>
            </a:pPr>
            <a:r>
              <a:rPr lang="en-US" dirty="0"/>
              <a:t>Can I reimburse the cost and how can I reimburse the cost?</a:t>
            </a:r>
          </a:p>
          <a:p>
            <a:pPr marL="0" indent="0">
              <a:buNone/>
            </a:pPr>
            <a:r>
              <a:rPr lang="en-US" dirty="0"/>
              <a:t>Do members of general public get same offer?</a:t>
            </a:r>
          </a:p>
          <a:p>
            <a:pPr marL="0" indent="0">
              <a:buNone/>
            </a:pPr>
            <a:r>
              <a:rPr lang="en-US" dirty="0" smtClean="0"/>
              <a:t>Where </a:t>
            </a:r>
            <a:r>
              <a:rPr lang="en-US" dirty="0"/>
              <a:t>did that gift really come from?</a:t>
            </a:r>
          </a:p>
          <a:p>
            <a:pPr marL="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25731203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e3fd0cfc8_1_0: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Google Shape;108;g3e3fd0cfc8_1_0:notes"/>
          <p:cNvSpPr txBox="1">
            <a:spLocks noGrp="1"/>
          </p:cNvSpPr>
          <p:nvPr>
            <p:ph type="body" idx="1"/>
          </p:nvPr>
        </p:nvSpPr>
        <p:spPr>
          <a:xfrm>
            <a:off x="698500" y="4403727"/>
            <a:ext cx="5588000" cy="4171950"/>
          </a:xfrm>
          <a:prstGeom prst="rect">
            <a:avLst/>
          </a:prstGeom>
        </p:spPr>
        <p:txBody>
          <a:bodyPr spcFirstLastPara="1" wrap="square" lIns="92862" tIns="92862" rIns="92862" bIns="92862" anchor="t" anchorCtr="0">
            <a:noAutofit/>
          </a:bodyPr>
          <a:lstStyle/>
          <a:p>
            <a:pPr marL="0" indent="0">
              <a:buNone/>
            </a:pPr>
            <a:r>
              <a:rPr lang="en-US" dirty="0" smtClean="0"/>
              <a:t>Chat yes or no.  Answer:</a:t>
            </a:r>
            <a:r>
              <a:rPr lang="en-US" baseline="0" dirty="0" smtClean="0"/>
              <a:t>  You need to contact the Ethics Office and General Counsel’s Office to request permission for the vendor to pay for your conference attendance.  You cannot accept the gift directly/individually yourself because it may violate the gift laws.  There is an authorized legal process for vendors to donate conference/travel expenses to JEA as the agency and the process has to be followed.</a:t>
            </a:r>
            <a:endParaRPr dirty="0"/>
          </a:p>
        </p:txBody>
      </p:sp>
    </p:spTree>
    <p:extLst>
      <p:ext uri="{BB962C8B-B14F-4D97-AF65-F5344CB8AC3E}">
        <p14:creationId xmlns:p14="http://schemas.microsoft.com/office/powerpoint/2010/main" val="6727980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e39969856_0_17: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Google Shape;102;g3e39969856_0_17:notes"/>
          <p:cNvSpPr txBox="1">
            <a:spLocks noGrp="1"/>
          </p:cNvSpPr>
          <p:nvPr>
            <p:ph type="body" idx="1"/>
          </p:nvPr>
        </p:nvSpPr>
        <p:spPr>
          <a:xfrm>
            <a:off x="698500" y="4403727"/>
            <a:ext cx="5588000" cy="4171950"/>
          </a:xfrm>
          <a:prstGeom prst="rect">
            <a:avLst/>
          </a:prstGeom>
        </p:spPr>
        <p:txBody>
          <a:bodyPr spcFirstLastPara="1" wrap="square" lIns="92858" tIns="92858" rIns="92858" bIns="92858" anchor="t" anchorCtr="0">
            <a:noAutofit/>
          </a:bodyPr>
          <a:lstStyle/>
          <a:p>
            <a:pPr marL="0" indent="0">
              <a:buNone/>
            </a:pPr>
            <a:r>
              <a:rPr lang="en-US" dirty="0" smtClean="0"/>
              <a:t>Ex:  employee in another agency asked 1 day before a conference if</a:t>
            </a:r>
            <a:r>
              <a:rPr lang="en-US" baseline="0" dirty="0" smtClean="0"/>
              <a:t> a third party could pay for her conference expenses.  The third party had already paid the conference fee &amp; hotel costs directly for the employee.  It was determined that the third party was a vendor of the employee’s agency and it was a potentially illegal gift under the ethics laws.  Must seek and obtain approval in advance from Ethics Office and OGC to protect yourself.</a:t>
            </a:r>
            <a:endParaRPr dirty="0"/>
          </a:p>
        </p:txBody>
      </p:sp>
    </p:spTree>
    <p:extLst>
      <p:ext uri="{BB962C8B-B14F-4D97-AF65-F5344CB8AC3E}">
        <p14:creationId xmlns:p14="http://schemas.microsoft.com/office/powerpoint/2010/main" val="37991672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e39969856_0_17: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Google Shape;102;g3e39969856_0_17:notes"/>
          <p:cNvSpPr txBox="1">
            <a:spLocks noGrp="1"/>
          </p:cNvSpPr>
          <p:nvPr>
            <p:ph type="body" idx="1"/>
          </p:nvPr>
        </p:nvSpPr>
        <p:spPr>
          <a:xfrm>
            <a:off x="698500" y="4403727"/>
            <a:ext cx="5588000" cy="4171950"/>
          </a:xfrm>
          <a:prstGeom prst="rect">
            <a:avLst/>
          </a:prstGeom>
        </p:spPr>
        <p:txBody>
          <a:bodyPr spcFirstLastPara="1" wrap="square" lIns="92858" tIns="92858" rIns="92858" bIns="92858" anchor="t" anchorCtr="0">
            <a:noAutofit/>
          </a:bodyPr>
          <a:lstStyle/>
          <a:p>
            <a:pPr marL="0" indent="0">
              <a:buNone/>
            </a:pPr>
            <a:endParaRPr dirty="0"/>
          </a:p>
        </p:txBody>
      </p:sp>
    </p:spTree>
    <p:extLst>
      <p:ext uri="{BB962C8B-B14F-4D97-AF65-F5344CB8AC3E}">
        <p14:creationId xmlns:p14="http://schemas.microsoft.com/office/powerpoint/2010/main" val="20052466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e39969856_0_17: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Google Shape;102;g3e39969856_0_17:notes"/>
          <p:cNvSpPr txBox="1">
            <a:spLocks noGrp="1"/>
          </p:cNvSpPr>
          <p:nvPr>
            <p:ph type="body" idx="1"/>
          </p:nvPr>
        </p:nvSpPr>
        <p:spPr>
          <a:xfrm>
            <a:off x="698500" y="4403726"/>
            <a:ext cx="5588000" cy="4171950"/>
          </a:xfrm>
          <a:prstGeom prst="rect">
            <a:avLst/>
          </a:prstGeom>
        </p:spPr>
        <p:txBody>
          <a:bodyPr spcFirstLastPara="1" wrap="square" lIns="92869" tIns="92869" rIns="92869" bIns="92869" anchor="t" anchorCtr="0">
            <a:noAutofit/>
          </a:bodyPr>
          <a:lstStyle/>
          <a:p>
            <a:pPr marL="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Solicitation</a:t>
            </a:r>
            <a:r>
              <a:rPr lang="en-US" baseline="0" dirty="0"/>
              <a:t> </a:t>
            </a:r>
            <a:r>
              <a:rPr lang="en-US" baseline="0" dirty="0" smtClean="0"/>
              <a:t>of gifts may </a:t>
            </a:r>
            <a:r>
              <a:rPr lang="en-US" baseline="0" dirty="0"/>
              <a:t>also be misuse of </a:t>
            </a:r>
            <a:r>
              <a:rPr lang="en-US" baseline="0" dirty="0" smtClean="0"/>
              <a:t>position danger area.</a:t>
            </a:r>
            <a:endParaRPr lang="en-US" baseline="0" dirty="0"/>
          </a:p>
          <a:p>
            <a:pPr marL="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indent="0">
              <a:buNone/>
            </a:pPr>
            <a:r>
              <a:rPr lang="en-US" dirty="0"/>
              <a:t>Ex:  asking for tickets to premiere sporting event </a:t>
            </a:r>
            <a:r>
              <a:rPr lang="en-US" dirty="0" smtClean="0"/>
              <a:t>for relative or asking </a:t>
            </a:r>
            <a:r>
              <a:rPr lang="en-US" dirty="0"/>
              <a:t>for legal advice on issue unrelated</a:t>
            </a:r>
            <a:r>
              <a:rPr lang="en-US" baseline="0" dirty="0"/>
              <a:t> to </a:t>
            </a:r>
            <a:r>
              <a:rPr lang="en-US" baseline="0" dirty="0" smtClean="0"/>
              <a:t>Awards Committee </a:t>
            </a:r>
            <a:r>
              <a:rPr lang="en-US" baseline="0" dirty="0"/>
              <a:t>from attorney who appears before </a:t>
            </a:r>
            <a:r>
              <a:rPr lang="en-US" baseline="0" dirty="0" smtClean="0"/>
              <a:t>Committee</a:t>
            </a:r>
            <a:endParaRPr lang="en-US" baseline="0" dirty="0"/>
          </a:p>
        </p:txBody>
      </p:sp>
    </p:spTree>
    <p:extLst>
      <p:ext uri="{BB962C8B-B14F-4D97-AF65-F5344CB8AC3E}">
        <p14:creationId xmlns:p14="http://schemas.microsoft.com/office/powerpoint/2010/main" val="33488973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e39969856_0_17: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Google Shape;102;g3e39969856_0_17:notes"/>
          <p:cNvSpPr txBox="1">
            <a:spLocks noGrp="1"/>
          </p:cNvSpPr>
          <p:nvPr>
            <p:ph type="body" idx="1"/>
          </p:nvPr>
        </p:nvSpPr>
        <p:spPr>
          <a:xfrm>
            <a:off x="698500" y="4403727"/>
            <a:ext cx="5588000" cy="4171950"/>
          </a:xfrm>
          <a:prstGeom prst="rect">
            <a:avLst/>
          </a:prstGeom>
        </p:spPr>
        <p:txBody>
          <a:bodyPr spcFirstLastPara="1" wrap="square" lIns="92849" tIns="92849" rIns="92849" bIns="92849" anchor="t" anchorCtr="0">
            <a:noAutofit/>
          </a:bodyPr>
          <a:lstStyle/>
          <a:p>
            <a:pPr marL="0" indent="0">
              <a:buNone/>
            </a:pPr>
            <a:endParaRPr dirty="0"/>
          </a:p>
        </p:txBody>
      </p:sp>
    </p:spTree>
    <p:extLst>
      <p:ext uri="{BB962C8B-B14F-4D97-AF65-F5344CB8AC3E}">
        <p14:creationId xmlns:p14="http://schemas.microsoft.com/office/powerpoint/2010/main" val="20896870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e39969856_0_17: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Google Shape;102;g3e39969856_0_17:notes"/>
          <p:cNvSpPr txBox="1">
            <a:spLocks noGrp="1"/>
          </p:cNvSpPr>
          <p:nvPr>
            <p:ph type="body" idx="1"/>
          </p:nvPr>
        </p:nvSpPr>
        <p:spPr>
          <a:xfrm>
            <a:off x="698500" y="4403727"/>
            <a:ext cx="5588000" cy="4171950"/>
          </a:xfrm>
          <a:prstGeom prst="rect">
            <a:avLst/>
          </a:prstGeom>
        </p:spPr>
        <p:txBody>
          <a:bodyPr spcFirstLastPara="1" wrap="square" lIns="92849" tIns="92849" rIns="92849" bIns="92849" anchor="t" anchorCtr="0">
            <a:noAutofit/>
          </a:bodyPr>
          <a:lstStyle/>
          <a:p>
            <a:pPr marL="0" indent="0" defTabSz="909903">
              <a:buNone/>
            </a:pPr>
            <a:r>
              <a:rPr lang="en-US" dirty="0"/>
              <a:t>Ex:</a:t>
            </a:r>
            <a:r>
              <a:rPr lang="en-US" baseline="0" dirty="0"/>
              <a:t>  </a:t>
            </a:r>
            <a:r>
              <a:rPr lang="en-US" baseline="0" dirty="0" smtClean="0"/>
              <a:t>complaint regarding employee posting confidential </a:t>
            </a:r>
            <a:r>
              <a:rPr lang="en-US" baseline="0" dirty="0"/>
              <a:t>information about constituent </a:t>
            </a:r>
            <a:r>
              <a:rPr lang="en-US" baseline="0" dirty="0" smtClean="0"/>
              <a:t>on social media because the employee was mad that the constituent was dating the employee’s ex-boyfriend</a:t>
            </a:r>
            <a:endParaRPr lang="en-US" baseline="0" dirty="0"/>
          </a:p>
          <a:p>
            <a:pPr marL="0" indent="0" defTabSz="909903">
              <a:buNone/>
            </a:pPr>
            <a:endParaRPr lang="en-US" baseline="0" dirty="0"/>
          </a:p>
          <a:p>
            <a:pPr marL="0" indent="0">
              <a:buNone/>
            </a:pPr>
            <a:endParaRPr dirty="0"/>
          </a:p>
        </p:txBody>
      </p:sp>
    </p:spTree>
    <p:extLst>
      <p:ext uri="{BB962C8B-B14F-4D97-AF65-F5344CB8AC3E}">
        <p14:creationId xmlns:p14="http://schemas.microsoft.com/office/powerpoint/2010/main" val="18778910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e3fd0cfc8_1_0: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Google Shape;108;g3e3fd0cfc8_1_0:notes"/>
          <p:cNvSpPr txBox="1">
            <a:spLocks noGrp="1"/>
          </p:cNvSpPr>
          <p:nvPr>
            <p:ph type="body" idx="1"/>
          </p:nvPr>
        </p:nvSpPr>
        <p:spPr>
          <a:xfrm>
            <a:off x="698500" y="4403726"/>
            <a:ext cx="5588000" cy="4171950"/>
          </a:xfrm>
          <a:prstGeom prst="rect">
            <a:avLst/>
          </a:prstGeom>
        </p:spPr>
        <p:txBody>
          <a:bodyPr spcFirstLastPara="1" wrap="square" lIns="92869" tIns="92869" rIns="92869" bIns="92869" anchor="t" anchorCtr="0">
            <a:noAutofit/>
          </a:bodyPr>
          <a:lstStyle/>
          <a:p>
            <a:pPr marL="0" indent="0">
              <a:buNone/>
            </a:pPr>
            <a:r>
              <a:rPr lang="en-US" b="1" dirty="0" smtClean="0"/>
              <a:t>Chat Can</a:t>
            </a:r>
            <a:r>
              <a:rPr lang="en-US" b="1" baseline="0" dirty="0" smtClean="0"/>
              <a:t> you tell your sister the lowest bid amount or give her the bid specs?  </a:t>
            </a:r>
            <a:r>
              <a:rPr lang="en-US" b="0" baseline="0" dirty="0" smtClean="0"/>
              <a:t>Answer:  No.  It could be a violation of state and local ethics laws that prohibit the disclosure of confidential information and may also be a misuse of position.</a:t>
            </a:r>
            <a:endParaRPr b="1" dirty="0"/>
          </a:p>
        </p:txBody>
      </p:sp>
    </p:spTree>
    <p:extLst>
      <p:ext uri="{BB962C8B-B14F-4D97-AF65-F5344CB8AC3E}">
        <p14:creationId xmlns:p14="http://schemas.microsoft.com/office/powerpoint/2010/main" val="36034166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e39969856_0_17: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Google Shape;102;g3e39969856_0_17:notes"/>
          <p:cNvSpPr txBox="1">
            <a:spLocks noGrp="1"/>
          </p:cNvSpPr>
          <p:nvPr>
            <p:ph type="body" idx="1"/>
          </p:nvPr>
        </p:nvSpPr>
        <p:spPr>
          <a:xfrm>
            <a:off x="698500" y="4403727"/>
            <a:ext cx="5588000" cy="4171950"/>
          </a:xfrm>
          <a:prstGeom prst="rect">
            <a:avLst/>
          </a:prstGeom>
        </p:spPr>
        <p:txBody>
          <a:bodyPr spcFirstLastPara="1" wrap="square" lIns="92858" tIns="92858" rIns="92858" bIns="92858" anchor="t" anchorCtr="0">
            <a:noAutofit/>
          </a:bodyPr>
          <a:lstStyle/>
          <a:p>
            <a:pPr marL="0" indent="0">
              <a:buNone/>
            </a:pPr>
            <a:endParaRPr dirty="0"/>
          </a:p>
        </p:txBody>
      </p:sp>
    </p:spTree>
    <p:extLst>
      <p:ext uri="{BB962C8B-B14F-4D97-AF65-F5344CB8AC3E}">
        <p14:creationId xmlns:p14="http://schemas.microsoft.com/office/powerpoint/2010/main" val="3142722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e39969856_0_17: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Google Shape;102;g3e39969856_0_17:notes"/>
          <p:cNvSpPr txBox="1">
            <a:spLocks noGrp="1"/>
          </p:cNvSpPr>
          <p:nvPr>
            <p:ph type="body" idx="1"/>
          </p:nvPr>
        </p:nvSpPr>
        <p:spPr>
          <a:xfrm>
            <a:off x="698500" y="4403727"/>
            <a:ext cx="5588000" cy="4171950"/>
          </a:xfrm>
          <a:prstGeom prst="rect">
            <a:avLst/>
          </a:prstGeom>
        </p:spPr>
        <p:txBody>
          <a:bodyPr spcFirstLastPara="1" wrap="square" lIns="92849" tIns="92849" rIns="92849" bIns="92849" anchor="t" anchorCtr="0">
            <a:noAutofit/>
          </a:bodyPr>
          <a:lstStyle/>
          <a:p>
            <a:pPr marL="0" indent="0">
              <a:buNone/>
            </a:pPr>
            <a:r>
              <a:rPr lang="en-US" dirty="0"/>
              <a:t>These scenarios </a:t>
            </a:r>
            <a:r>
              <a:rPr lang="en-US" dirty="0" smtClean="0"/>
              <a:t>may sound </a:t>
            </a:r>
            <a:r>
              <a:rPr lang="en-US" dirty="0"/>
              <a:t>crazy, but they happened here</a:t>
            </a:r>
            <a:r>
              <a:rPr lang="en-US" baseline="0" dirty="0"/>
              <a:t> in Duval County and in another Florida county.  </a:t>
            </a:r>
            <a:r>
              <a:rPr lang="en-US" baseline="0" dirty="0" smtClean="0"/>
              <a:t>These situations are not limited to just these two . . . other </a:t>
            </a:r>
            <a:r>
              <a:rPr lang="en-US" baseline="0" dirty="0"/>
              <a:t>situations have occurred throughout Florid and our country.  These situations have a common element . . . They involve people and thus human nature</a:t>
            </a:r>
            <a:r>
              <a:rPr lang="en-US" baseline="0" dirty="0" smtClean="0"/>
              <a:t>.  If you think </a:t>
            </a:r>
            <a:r>
              <a:rPr lang="en-US" baseline="0" dirty="0" smtClean="0"/>
              <a:t>you </a:t>
            </a:r>
            <a:r>
              <a:rPr lang="en-US" baseline="0" dirty="0" smtClean="0"/>
              <a:t>would never do that or who would do that, consider why we have warning labels on products . . . </a:t>
            </a:r>
            <a:endParaRPr lang="en-US" baseline="0" dirty="0"/>
          </a:p>
          <a:p>
            <a:pPr marL="0" indent="0">
              <a:buNone/>
            </a:pPr>
            <a:endParaRPr lang="en-US" baseline="0" dirty="0"/>
          </a:p>
          <a:p>
            <a:pPr marL="0" indent="0">
              <a:buNone/>
            </a:pPr>
            <a:r>
              <a:rPr lang="en-US" baseline="0" dirty="0"/>
              <a:t>So, how can our society protect against human nature that might lead us astray?  Partially through ethics rules designed </a:t>
            </a:r>
            <a:r>
              <a:rPr lang="en-US" dirty="0"/>
              <a:t>to protect taxpayers,</a:t>
            </a:r>
            <a:r>
              <a:rPr lang="en-US" baseline="0" dirty="0"/>
              <a:t> citizens and ourselves as </a:t>
            </a:r>
            <a:r>
              <a:rPr lang="en-US" baseline="0" dirty="0" smtClean="0"/>
              <a:t>government employees </a:t>
            </a:r>
            <a:r>
              <a:rPr lang="en-US" baseline="0" dirty="0"/>
              <a:t>from putting our self interest above our government position.  Look at quote in slide . </a:t>
            </a:r>
            <a:r>
              <a:rPr lang="en-US" baseline="0" dirty="0" smtClean="0"/>
              <a:t>See whose </a:t>
            </a:r>
            <a:r>
              <a:rPr lang="en-US" baseline="0" dirty="0"/>
              <a:t>interest the judge </a:t>
            </a:r>
            <a:r>
              <a:rPr lang="en-US" baseline="0" dirty="0" smtClean="0"/>
              <a:t>is putting </a:t>
            </a:r>
            <a:r>
              <a:rPr lang="en-US" baseline="0" dirty="0"/>
              <a:t>first.  </a:t>
            </a:r>
            <a:endParaRPr dirty="0"/>
          </a:p>
        </p:txBody>
      </p:sp>
    </p:spTree>
    <p:extLst>
      <p:ext uri="{BB962C8B-B14F-4D97-AF65-F5344CB8AC3E}">
        <p14:creationId xmlns:p14="http://schemas.microsoft.com/office/powerpoint/2010/main" val="9568698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e3fd0cfc8_1_0: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Google Shape;108;g3e3fd0cfc8_1_0:notes"/>
          <p:cNvSpPr txBox="1">
            <a:spLocks noGrp="1"/>
          </p:cNvSpPr>
          <p:nvPr>
            <p:ph type="body" idx="1"/>
          </p:nvPr>
        </p:nvSpPr>
        <p:spPr>
          <a:xfrm>
            <a:off x="698500" y="4403727"/>
            <a:ext cx="5588000" cy="4171950"/>
          </a:xfrm>
          <a:prstGeom prst="rect">
            <a:avLst/>
          </a:prstGeom>
        </p:spPr>
        <p:txBody>
          <a:bodyPr spcFirstLastPara="1" wrap="square" lIns="92862" tIns="92862" rIns="92862" bIns="92862" anchor="t" anchorCtr="0">
            <a:noAutofit/>
          </a:bodyPr>
          <a:lstStyle/>
          <a:p>
            <a:pPr marL="0" indent="0">
              <a:buNone/>
            </a:pPr>
            <a:r>
              <a:rPr lang="en-US" b="1" dirty="0" smtClean="0"/>
              <a:t>Chat yes or no</a:t>
            </a:r>
            <a:r>
              <a:rPr lang="en-US" b="0" dirty="0" smtClean="0"/>
              <a:t>.  Answer:</a:t>
            </a:r>
            <a:r>
              <a:rPr lang="en-US" b="0" baseline="0" dirty="0" smtClean="0"/>
              <a:t>  it is not okay to tell the officer you are on JEA business and in a hurry because it could be construed by the officer that you are trying to get out of the traffic stop/ticket because of your JEA connection.</a:t>
            </a:r>
            <a:endParaRPr b="1" dirty="0"/>
          </a:p>
        </p:txBody>
      </p:sp>
    </p:spTree>
    <p:extLst>
      <p:ext uri="{BB962C8B-B14F-4D97-AF65-F5344CB8AC3E}">
        <p14:creationId xmlns:p14="http://schemas.microsoft.com/office/powerpoint/2010/main" val="6727980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e39969856_0_17: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Google Shape;102;g3e39969856_0_17:notes"/>
          <p:cNvSpPr txBox="1">
            <a:spLocks noGrp="1"/>
          </p:cNvSpPr>
          <p:nvPr>
            <p:ph type="body" idx="1"/>
          </p:nvPr>
        </p:nvSpPr>
        <p:spPr>
          <a:xfrm>
            <a:off x="698500" y="4403727"/>
            <a:ext cx="5588000" cy="4171950"/>
          </a:xfrm>
          <a:prstGeom prst="rect">
            <a:avLst/>
          </a:prstGeom>
        </p:spPr>
        <p:txBody>
          <a:bodyPr spcFirstLastPara="1" wrap="square" lIns="92858" tIns="92858" rIns="92858" bIns="92858" anchor="t" anchorCtr="0">
            <a:noAutofit/>
          </a:bodyPr>
          <a:lstStyle/>
          <a:p>
            <a:pPr marL="0" indent="0" defTabSz="914289">
              <a:buNone/>
              <a:defRPr/>
            </a:pPr>
            <a:r>
              <a:rPr lang="en-US" dirty="0"/>
              <a:t>Ex:</a:t>
            </a:r>
            <a:r>
              <a:rPr lang="en-US" baseline="0" dirty="0"/>
              <a:t>  </a:t>
            </a:r>
            <a:r>
              <a:rPr lang="en-US" dirty="0" smtClean="0"/>
              <a:t>Atlantic </a:t>
            </a:r>
            <a:r>
              <a:rPr lang="en-US" dirty="0"/>
              <a:t>Beach Commissioner traffic stop </a:t>
            </a:r>
            <a:r>
              <a:rPr lang="en-US" dirty="0" smtClean="0"/>
              <a:t>case. </a:t>
            </a:r>
            <a:r>
              <a:rPr lang="en-US" altLang="en-US" dirty="0" smtClean="0">
                <a:latin typeface="Arial" pitchFamily="34" charset="0"/>
                <a:cs typeface="Arial" pitchFamily="34" charset="0"/>
              </a:rPr>
              <a:t>Florida </a:t>
            </a:r>
            <a:r>
              <a:rPr lang="en-US" altLang="en-US" dirty="0">
                <a:latin typeface="Arial" pitchFamily="34" charset="0"/>
                <a:cs typeface="Arial" pitchFamily="34" charset="0"/>
              </a:rPr>
              <a:t>Ethics Commission found probable cause Atlantic Beach City Commissioner attempted to use his position as a public official to try to get preferential treatment during traffic stops when pulled over by Atlantic Beach </a:t>
            </a:r>
            <a:r>
              <a:rPr lang="en-US" altLang="en-US" dirty="0" smtClean="0">
                <a:latin typeface="Arial" pitchFamily="34" charset="0"/>
                <a:cs typeface="Arial" pitchFamily="34" charset="0"/>
              </a:rPr>
              <a:t>police.  At</a:t>
            </a:r>
            <a:r>
              <a:rPr lang="en-US" altLang="en-US" baseline="0" dirty="0" smtClean="0">
                <a:latin typeface="Arial" pitchFamily="34" charset="0"/>
                <a:cs typeface="Arial" pitchFamily="34" charset="0"/>
              </a:rPr>
              <a:t> beginning of each traffic stop, the Commissioner would ask the officer “do you know who I am?”</a:t>
            </a:r>
            <a:endParaRPr lang="en-US" dirty="0"/>
          </a:p>
          <a:p>
            <a:pPr marL="0" indent="0">
              <a:buNone/>
            </a:pPr>
            <a:endParaRPr lang="en-US" dirty="0"/>
          </a:p>
          <a:p>
            <a:pPr marL="0" indent="0">
              <a:buNone/>
            </a:pPr>
            <a:endParaRPr dirty="0"/>
          </a:p>
        </p:txBody>
      </p:sp>
    </p:spTree>
    <p:extLst>
      <p:ext uri="{BB962C8B-B14F-4D97-AF65-F5344CB8AC3E}">
        <p14:creationId xmlns:p14="http://schemas.microsoft.com/office/powerpoint/2010/main" val="20573859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e39969856_0_17: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Google Shape;102;g3e39969856_0_17:notes"/>
          <p:cNvSpPr txBox="1">
            <a:spLocks noGrp="1"/>
          </p:cNvSpPr>
          <p:nvPr>
            <p:ph type="body" idx="1"/>
          </p:nvPr>
        </p:nvSpPr>
        <p:spPr>
          <a:xfrm>
            <a:off x="698500" y="4403726"/>
            <a:ext cx="5588000" cy="4171950"/>
          </a:xfrm>
          <a:prstGeom prst="rect">
            <a:avLst/>
          </a:prstGeom>
        </p:spPr>
        <p:txBody>
          <a:bodyPr spcFirstLastPara="1" wrap="square" lIns="92869" tIns="92869" rIns="92869" bIns="92869" anchor="t" anchorCtr="0">
            <a:noAutofit/>
          </a:bodyPr>
          <a:lstStyle/>
          <a:p>
            <a:pPr marL="0" indent="0">
              <a:buNone/>
            </a:pPr>
            <a:endParaRPr dirty="0"/>
          </a:p>
        </p:txBody>
      </p:sp>
    </p:spTree>
    <p:extLst>
      <p:ext uri="{BB962C8B-B14F-4D97-AF65-F5344CB8AC3E}">
        <p14:creationId xmlns:p14="http://schemas.microsoft.com/office/powerpoint/2010/main" val="1927845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e3fd0cfc8_1_0: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Google Shape;108;g3e3fd0cfc8_1_0:notes"/>
          <p:cNvSpPr txBox="1">
            <a:spLocks noGrp="1"/>
          </p:cNvSpPr>
          <p:nvPr>
            <p:ph type="body" idx="1"/>
          </p:nvPr>
        </p:nvSpPr>
        <p:spPr>
          <a:xfrm>
            <a:off x="698500" y="4403727"/>
            <a:ext cx="5588000" cy="4171950"/>
          </a:xfrm>
          <a:prstGeom prst="rect">
            <a:avLst/>
          </a:prstGeom>
        </p:spPr>
        <p:txBody>
          <a:bodyPr spcFirstLastPara="1" wrap="square" lIns="92862" tIns="92862" rIns="92862" bIns="92862" anchor="t" anchorCtr="0">
            <a:noAutofit/>
          </a:bodyPr>
          <a:lstStyle/>
          <a:p>
            <a:pPr marL="0" indent="0">
              <a:buNone/>
            </a:pPr>
            <a:r>
              <a:rPr lang="en-US" b="1" dirty="0" smtClean="0"/>
              <a:t>Chat yes or no.  </a:t>
            </a:r>
            <a:r>
              <a:rPr lang="en-US" b="0" dirty="0" smtClean="0"/>
              <a:t>Answer:</a:t>
            </a:r>
            <a:r>
              <a:rPr lang="en-US" b="0" baseline="0" dirty="0" smtClean="0"/>
              <a:t> You cannot call the head of Parks &amp; Rec at the City to request this favor for your non-profit.  There is a City process that requires a permit application to be filed for events and use of bleachers/stage.   Your non-profit cannot get special treatment and circumvent this process and avoid paying permit fees because you are the chair and work at JEA.  This is a misuse of position to put the personal interests of your non-profit above the governmental process.</a:t>
            </a:r>
            <a:endParaRPr b="1" dirty="0"/>
          </a:p>
        </p:txBody>
      </p:sp>
    </p:spTree>
    <p:extLst>
      <p:ext uri="{BB962C8B-B14F-4D97-AF65-F5344CB8AC3E}">
        <p14:creationId xmlns:p14="http://schemas.microsoft.com/office/powerpoint/2010/main" val="6727980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e39969856_0_17: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Google Shape;102;g3e39969856_0_17:notes"/>
          <p:cNvSpPr txBox="1">
            <a:spLocks noGrp="1"/>
          </p:cNvSpPr>
          <p:nvPr>
            <p:ph type="body" idx="1"/>
          </p:nvPr>
        </p:nvSpPr>
        <p:spPr>
          <a:xfrm>
            <a:off x="698500" y="4403727"/>
            <a:ext cx="5588000" cy="4171950"/>
          </a:xfrm>
          <a:prstGeom prst="rect">
            <a:avLst/>
          </a:prstGeom>
        </p:spPr>
        <p:txBody>
          <a:bodyPr spcFirstLastPara="1" wrap="square" lIns="92858" tIns="92858" rIns="92858" bIns="92858" anchor="t" anchorCtr="0">
            <a:noAutofit/>
          </a:bodyPr>
          <a:lstStyle/>
          <a:p>
            <a:pPr marL="0" indent="0">
              <a:buNone/>
            </a:pPr>
            <a:endParaRPr dirty="0"/>
          </a:p>
        </p:txBody>
      </p:sp>
    </p:spTree>
    <p:extLst>
      <p:ext uri="{BB962C8B-B14F-4D97-AF65-F5344CB8AC3E}">
        <p14:creationId xmlns:p14="http://schemas.microsoft.com/office/powerpoint/2010/main" val="5009600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30" indent="0">
              <a:buNone/>
            </a:pPr>
            <a:r>
              <a:rPr lang="en-US" baseline="0" dirty="0"/>
              <a:t>CONFLICTS HAPPEN, especially in JAX, but that’s OK. It is how you deal with them that matters!</a:t>
            </a:r>
          </a:p>
          <a:p>
            <a:pPr marL="158730" indent="0">
              <a:buNone/>
            </a:pPr>
            <a:endParaRPr lang="en-US" baseline="0" dirty="0"/>
          </a:p>
          <a:p>
            <a:pPr marL="158730" indent="0">
              <a:buNone/>
            </a:pPr>
            <a:endParaRPr lang="en-US" baseline="0" dirty="0"/>
          </a:p>
          <a:p>
            <a:pPr marL="158730" indent="0">
              <a:buNone/>
            </a:pPr>
            <a:r>
              <a:rPr lang="en-US" baseline="0" dirty="0"/>
              <a:t>Graphic, small historical town labeled “Cowford” is seen under a Florida Highway sign with a X marking Jacksonville. This is to illustrate the small-town nature of Jacksonville that contributes to the certainty of overlap between personal and public life for local elected officials.</a:t>
            </a:r>
          </a:p>
          <a:p>
            <a:pPr marL="158730" indent="0">
              <a:buNone/>
            </a:pPr>
            <a:endParaRPr lang="en-US" baseline="0" dirty="0"/>
          </a:p>
          <a:p>
            <a:pPr marL="158730" indent="0">
              <a:buNone/>
            </a:pPr>
            <a:r>
              <a:rPr lang="en-US" baseline="0" dirty="0"/>
              <a:t>This is especially true in Jacksonville—big city (land mass wise) that feels like a small town.  There are small degrees of separation and everyone seems to know everyone or someone connected to everyone.  Example:  misplaced wedding ring &amp; UNF officer student of </a:t>
            </a:r>
            <a:r>
              <a:rPr lang="en-US" baseline="0" dirty="0" smtClean="0"/>
              <a:t>my mother-in-law</a:t>
            </a:r>
            <a:endParaRPr lang="en-US" baseline="0" dirty="0"/>
          </a:p>
          <a:p>
            <a:pPr marL="158730" indent="0">
              <a:buNone/>
            </a:pPr>
            <a:endParaRPr lang="en-US" baseline="0" dirty="0"/>
          </a:p>
          <a:p>
            <a:pPr marL="158730" indent="0">
              <a:buNone/>
            </a:pPr>
            <a:r>
              <a:rPr lang="en-US" baseline="0" dirty="0"/>
              <a:t>This means that you will likely have conflicts.  It is not a bad thing and does not mean that it is catastrophic.  Need to address them to protect yourself.</a:t>
            </a:r>
            <a:endParaRPr lang="en-US" dirty="0"/>
          </a:p>
        </p:txBody>
      </p:sp>
    </p:spTree>
    <p:extLst>
      <p:ext uri="{BB962C8B-B14F-4D97-AF65-F5344CB8AC3E}">
        <p14:creationId xmlns:p14="http://schemas.microsoft.com/office/powerpoint/2010/main" val="26681057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4000"/>
              </a:lnSpc>
              <a:buNone/>
            </a:pPr>
            <a:r>
              <a:rPr lang="en" sz="1100" dirty="0" smtClean="0">
                <a:solidFill>
                  <a:srgbClr val="000000"/>
                </a:solidFill>
                <a:latin typeface="Raleway" panose="020B0604020202020204" charset="0"/>
              </a:rPr>
              <a:t>How </a:t>
            </a:r>
            <a:r>
              <a:rPr lang="en" sz="1100" dirty="0">
                <a:solidFill>
                  <a:srgbClr val="000000"/>
                </a:solidFill>
                <a:latin typeface="Raleway" panose="020B0604020202020204" charset="0"/>
              </a:rPr>
              <a:t>are voting conflicts and conflicts of interest different? </a:t>
            </a:r>
          </a:p>
          <a:p>
            <a:pPr marL="171450" indent="-171450">
              <a:lnSpc>
                <a:spcPct val="114000"/>
              </a:lnSpc>
              <a:buFont typeface="Wingdings" pitchFamily="2" charset="2"/>
              <a:buChar char="q"/>
            </a:pPr>
            <a:r>
              <a:rPr lang="en" sz="1100" dirty="0">
                <a:solidFill>
                  <a:srgbClr val="FF0000"/>
                </a:solidFill>
                <a:latin typeface="Raleway" panose="020B0604020202020204" charset="0"/>
              </a:rPr>
              <a:t>Conflicts of Interest occur when you have a personal interest that is at odds with your public position. Generally</a:t>
            </a:r>
            <a:r>
              <a:rPr lang="en" sz="1100" baseline="0" dirty="0">
                <a:solidFill>
                  <a:srgbClr val="FF0000"/>
                </a:solidFill>
                <a:latin typeface="Raleway" panose="020B0604020202020204" charset="0"/>
              </a:rPr>
              <a:t> arise from connection of doing business </a:t>
            </a:r>
            <a:r>
              <a:rPr lang="en-US" sz="1100" baseline="0" dirty="0">
                <a:solidFill>
                  <a:srgbClr val="FF0000"/>
                </a:solidFill>
                <a:latin typeface="Raleway" panose="020B0604020202020204" charset="0"/>
              </a:rPr>
              <a:t>wi</a:t>
            </a:r>
            <a:r>
              <a:rPr lang="en" sz="1100" baseline="0" dirty="0">
                <a:solidFill>
                  <a:srgbClr val="FF0000"/>
                </a:solidFill>
                <a:latin typeface="Raleway" panose="020B0604020202020204" charset="0"/>
              </a:rPr>
              <a:t>th </a:t>
            </a:r>
            <a:r>
              <a:rPr lang="en" sz="1100" baseline="0" dirty="0" smtClean="0">
                <a:solidFill>
                  <a:srgbClr val="FF0000"/>
                </a:solidFill>
                <a:latin typeface="Raleway" panose="020B0604020202020204" charset="0"/>
              </a:rPr>
              <a:t>JEA </a:t>
            </a:r>
            <a:r>
              <a:rPr lang="en" sz="1100" baseline="0" dirty="0">
                <a:solidFill>
                  <a:srgbClr val="FF0000"/>
                </a:solidFill>
                <a:latin typeface="Raleway" panose="020B0604020202020204" charset="0"/>
              </a:rPr>
              <a:t>or anothe</a:t>
            </a:r>
            <a:r>
              <a:rPr lang="en-US" sz="1100" baseline="0" dirty="0">
                <a:solidFill>
                  <a:srgbClr val="FF0000"/>
                </a:solidFill>
                <a:latin typeface="Raleway" panose="020B0604020202020204" charset="0"/>
              </a:rPr>
              <a:t>r</a:t>
            </a:r>
            <a:r>
              <a:rPr lang="en" sz="1100" baseline="0" dirty="0">
                <a:solidFill>
                  <a:srgbClr val="FF0000"/>
                </a:solidFill>
                <a:latin typeface="Raleway" panose="020B0604020202020204" charset="0"/>
              </a:rPr>
              <a:t> </a:t>
            </a:r>
            <a:r>
              <a:rPr lang="en" sz="1100" baseline="0" dirty="0" smtClean="0">
                <a:solidFill>
                  <a:srgbClr val="FF0000"/>
                </a:solidFill>
                <a:latin typeface="Raleway" panose="020B0604020202020204" charset="0"/>
              </a:rPr>
              <a:t>part/agency </a:t>
            </a:r>
            <a:r>
              <a:rPr lang="en" sz="1100" baseline="0" dirty="0">
                <a:solidFill>
                  <a:srgbClr val="FF0000"/>
                </a:solidFill>
                <a:latin typeface="Raleway" panose="020B0604020202020204" charset="0"/>
              </a:rPr>
              <a:t>of </a:t>
            </a:r>
            <a:r>
              <a:rPr lang="en-US" sz="1100" baseline="0" dirty="0">
                <a:solidFill>
                  <a:srgbClr val="FF0000"/>
                </a:solidFill>
                <a:latin typeface="Raleway" panose="020B0604020202020204" charset="0"/>
              </a:rPr>
              <a:t>th</a:t>
            </a:r>
            <a:r>
              <a:rPr lang="en" sz="1100" baseline="0" dirty="0">
                <a:solidFill>
                  <a:srgbClr val="FF0000"/>
                </a:solidFill>
                <a:latin typeface="Raleway" panose="020B0604020202020204" charset="0"/>
              </a:rPr>
              <a:t>e </a:t>
            </a:r>
            <a:r>
              <a:rPr lang="en" sz="1100" baseline="0" dirty="0" smtClean="0">
                <a:solidFill>
                  <a:srgbClr val="FF0000"/>
                </a:solidFill>
                <a:latin typeface="Raleway" panose="020B0604020202020204" charset="0"/>
              </a:rPr>
              <a:t>consolidated City of Jacksonville.</a:t>
            </a:r>
            <a:endParaRPr lang="en" sz="1100" dirty="0">
              <a:solidFill>
                <a:srgbClr val="FF0000"/>
              </a:solidFill>
              <a:latin typeface="Raleway" panose="020B0604020202020204" charset="0"/>
            </a:endParaRPr>
          </a:p>
          <a:p>
            <a:pPr marL="628650" lvl="1" indent="-171450">
              <a:lnSpc>
                <a:spcPct val="114000"/>
              </a:lnSpc>
              <a:buFont typeface="Wingdings" pitchFamily="2" charset="2"/>
              <a:buChar char="q"/>
            </a:pPr>
            <a:r>
              <a:rPr lang="en" sz="1100" dirty="0">
                <a:solidFill>
                  <a:srgbClr val="FF0000"/>
                </a:solidFill>
                <a:latin typeface="Raleway" panose="020B0604020202020204" charset="0"/>
              </a:rPr>
              <a:t> The remedy is to quit either </a:t>
            </a:r>
            <a:r>
              <a:rPr lang="en" sz="1100" dirty="0" smtClean="0">
                <a:solidFill>
                  <a:srgbClr val="FF0000"/>
                </a:solidFill>
                <a:latin typeface="Raleway" panose="020B0604020202020204" charset="0"/>
              </a:rPr>
              <a:t>JEA employment</a:t>
            </a:r>
            <a:r>
              <a:rPr lang="en" sz="1100" baseline="0" dirty="0" smtClean="0">
                <a:solidFill>
                  <a:srgbClr val="FF0000"/>
                </a:solidFill>
                <a:latin typeface="Raleway" panose="020B0604020202020204" charset="0"/>
              </a:rPr>
              <a:t> </a:t>
            </a:r>
            <a:r>
              <a:rPr lang="en" sz="1100" dirty="0" smtClean="0">
                <a:solidFill>
                  <a:srgbClr val="FF0000"/>
                </a:solidFill>
                <a:latin typeface="Raleway" panose="020B0604020202020204" charset="0"/>
              </a:rPr>
              <a:t>or </a:t>
            </a:r>
            <a:r>
              <a:rPr lang="en" sz="1100" dirty="0">
                <a:solidFill>
                  <a:srgbClr val="FF0000"/>
                </a:solidFill>
                <a:latin typeface="Raleway" panose="020B0604020202020204" charset="0"/>
              </a:rPr>
              <a:t>the personal interest. </a:t>
            </a:r>
          </a:p>
          <a:p>
            <a:pPr marL="171450" indent="-171450">
              <a:lnSpc>
                <a:spcPct val="114000"/>
              </a:lnSpc>
              <a:buFont typeface="Wingdings" pitchFamily="2" charset="2"/>
              <a:buChar char="q"/>
            </a:pPr>
            <a:r>
              <a:rPr lang="en" sz="1100" dirty="0">
                <a:solidFill>
                  <a:srgbClr val="FF0000"/>
                </a:solidFill>
                <a:latin typeface="Raleway" panose="020B0604020202020204" charset="0"/>
              </a:rPr>
              <a:t>A Voting Conflict occurs when </a:t>
            </a:r>
            <a:r>
              <a:rPr lang="en" sz="1100" dirty="0" smtClean="0">
                <a:solidFill>
                  <a:srgbClr val="FF0000"/>
                </a:solidFill>
                <a:latin typeface="Raleway" panose="020B0604020202020204" charset="0"/>
              </a:rPr>
              <a:t>you are actin</a:t>
            </a:r>
            <a:r>
              <a:rPr lang="en" sz="1100" baseline="0" dirty="0" smtClean="0">
                <a:solidFill>
                  <a:srgbClr val="FF0000"/>
                </a:solidFill>
                <a:latin typeface="Raleway" panose="020B0604020202020204" charset="0"/>
              </a:rPr>
              <a:t>g in a voting capacity and </a:t>
            </a:r>
            <a:r>
              <a:rPr lang="en-US" sz="1100" dirty="0" smtClean="0">
                <a:solidFill>
                  <a:srgbClr val="FF0000"/>
                </a:solidFill>
                <a:latin typeface="Raleway" panose="020B0604020202020204" charset="0"/>
              </a:rPr>
              <a:t>you</a:t>
            </a:r>
            <a:r>
              <a:rPr lang="en-US" sz="1100" dirty="0">
                <a:solidFill>
                  <a:srgbClr val="FF0000"/>
                </a:solidFill>
                <a:latin typeface="Raleway" panose="020B0604020202020204" charset="0"/>
              </a:rPr>
              <a:t>, your relatives, employer, clients, or business associates have a financial interest in a matter your </a:t>
            </a:r>
            <a:r>
              <a:rPr lang="en-US" sz="1100" dirty="0" smtClean="0">
                <a:solidFill>
                  <a:srgbClr val="FF0000"/>
                </a:solidFill>
                <a:latin typeface="Raleway" panose="020B0604020202020204" charset="0"/>
              </a:rPr>
              <a:t>committee </a:t>
            </a:r>
            <a:r>
              <a:rPr lang="en-US" sz="1100" dirty="0">
                <a:solidFill>
                  <a:srgbClr val="FF0000"/>
                </a:solidFill>
                <a:latin typeface="Raleway" panose="020B0604020202020204" charset="0"/>
              </a:rPr>
              <a:t>will vote upon. Much broader than prohibitive</a:t>
            </a:r>
            <a:r>
              <a:rPr lang="en-US" sz="1100" baseline="0" dirty="0">
                <a:solidFill>
                  <a:srgbClr val="FF0000"/>
                </a:solidFill>
                <a:latin typeface="Raleway" panose="020B0604020202020204" charset="0"/>
              </a:rPr>
              <a:t> conflicts of interest</a:t>
            </a:r>
            <a:endParaRPr lang="en-US" sz="1100" dirty="0">
              <a:solidFill>
                <a:srgbClr val="FF0000"/>
              </a:solidFill>
              <a:latin typeface="Raleway" panose="020B0604020202020204" charset="0"/>
            </a:endParaRPr>
          </a:p>
          <a:p>
            <a:pPr marL="628650" lvl="1" indent="-171450">
              <a:lnSpc>
                <a:spcPct val="114000"/>
              </a:lnSpc>
              <a:buFont typeface="Wingdings" pitchFamily="2" charset="2"/>
              <a:buChar char="q"/>
            </a:pPr>
            <a:r>
              <a:rPr lang="en-US" sz="1100" dirty="0">
                <a:solidFill>
                  <a:srgbClr val="FF0000"/>
                </a:solidFill>
                <a:latin typeface="Raleway" panose="020B0604020202020204" charset="0"/>
              </a:rPr>
              <a:t>The remedy is to declare a voting conflict and abstain from </a:t>
            </a:r>
            <a:r>
              <a:rPr lang="en-US" sz="1100" dirty="0" smtClean="0">
                <a:solidFill>
                  <a:srgbClr val="FF0000"/>
                </a:solidFill>
                <a:latin typeface="Raleway" panose="020B0604020202020204" charset="0"/>
              </a:rPr>
              <a:t>voting. </a:t>
            </a:r>
            <a:endParaRPr lang="en" sz="1100" dirty="0">
              <a:solidFill>
                <a:srgbClr val="FF0000"/>
              </a:solidFill>
              <a:latin typeface="Raleway" panose="020B0604020202020204" charset="0"/>
            </a:endParaRPr>
          </a:p>
          <a:p>
            <a:pPr marL="158730" indent="0">
              <a:buNone/>
            </a:pPr>
            <a:endParaRPr lang="en-US" dirty="0"/>
          </a:p>
        </p:txBody>
      </p:sp>
    </p:spTree>
    <p:extLst>
      <p:ext uri="{BB962C8B-B14F-4D97-AF65-F5344CB8AC3E}">
        <p14:creationId xmlns:p14="http://schemas.microsoft.com/office/powerpoint/2010/main" val="26681057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e39969856_0_17: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Google Shape;102;g3e39969856_0_17:notes"/>
          <p:cNvSpPr txBox="1">
            <a:spLocks noGrp="1"/>
          </p:cNvSpPr>
          <p:nvPr>
            <p:ph type="body" idx="1"/>
          </p:nvPr>
        </p:nvSpPr>
        <p:spPr>
          <a:xfrm>
            <a:off x="698500" y="4403726"/>
            <a:ext cx="5588000" cy="4171950"/>
          </a:xfrm>
          <a:prstGeom prst="rect">
            <a:avLst/>
          </a:prstGeom>
        </p:spPr>
        <p:txBody>
          <a:bodyPr spcFirstLastPara="1" wrap="square" lIns="92869" tIns="92869" rIns="92869" bIns="92869" anchor="t" anchorCtr="0">
            <a:noAutofit/>
          </a:bodyPr>
          <a:lstStyle/>
          <a:p>
            <a:pPr marL="0" indent="0">
              <a:buNone/>
            </a:pPr>
            <a:r>
              <a:rPr lang="en-US" dirty="0" smtClean="0"/>
              <a:t>Note</a:t>
            </a:r>
            <a:r>
              <a:rPr lang="en-US" baseline="0" dirty="0" smtClean="0"/>
              <a:t> that prohibitive conflicts of interest are not limited to only </a:t>
            </a:r>
            <a:r>
              <a:rPr lang="en-US" dirty="0" smtClean="0"/>
              <a:t>doing </a:t>
            </a:r>
            <a:r>
              <a:rPr lang="en-US" dirty="0"/>
              <a:t>business</a:t>
            </a:r>
            <a:r>
              <a:rPr lang="en-US" baseline="0" dirty="0"/>
              <a:t> with </a:t>
            </a:r>
            <a:r>
              <a:rPr lang="en-US" baseline="0" dirty="0" smtClean="0"/>
              <a:t>JEA.  This is big misperception.  It can be any part of the consolidated City of Jacksonville, including any City department, other independent authorities (JAA, JPA, JTA, etc.) or the elected constitutional officers (Sheriff, Supervisor of Elections, Tax Collector, etc.)</a:t>
            </a:r>
            <a:endParaRPr lang="en-US" baseline="0" dirty="0"/>
          </a:p>
          <a:p>
            <a:pPr marL="0" indent="0">
              <a:buNone/>
            </a:pPr>
            <a:endParaRPr lang="en-US" baseline="0" dirty="0" smtClean="0"/>
          </a:p>
          <a:p>
            <a:pPr marL="0" indent="0">
              <a:buNone/>
            </a:pPr>
            <a:r>
              <a:rPr lang="en-US" baseline="0" dirty="0" smtClean="0"/>
              <a:t> </a:t>
            </a:r>
            <a:endParaRPr dirty="0"/>
          </a:p>
        </p:txBody>
      </p:sp>
    </p:spTree>
    <p:extLst>
      <p:ext uri="{BB962C8B-B14F-4D97-AF65-F5344CB8AC3E}">
        <p14:creationId xmlns:p14="http://schemas.microsoft.com/office/powerpoint/2010/main" val="36214340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e3fd0cfc8_1_0: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Google Shape;108;g3e3fd0cfc8_1_0:notes"/>
          <p:cNvSpPr txBox="1">
            <a:spLocks noGrp="1"/>
          </p:cNvSpPr>
          <p:nvPr>
            <p:ph type="body" idx="1"/>
          </p:nvPr>
        </p:nvSpPr>
        <p:spPr>
          <a:xfrm>
            <a:off x="698500" y="4403727"/>
            <a:ext cx="5588000" cy="4171950"/>
          </a:xfrm>
          <a:prstGeom prst="rect">
            <a:avLst/>
          </a:prstGeom>
        </p:spPr>
        <p:txBody>
          <a:bodyPr spcFirstLastPara="1" wrap="square" lIns="92849" tIns="92849" rIns="92849" bIns="92849" anchor="t" anchorCtr="0">
            <a:noAutofit/>
          </a:bodyPr>
          <a:lstStyle/>
          <a:p>
            <a:pPr marL="0" indent="0">
              <a:buNone/>
            </a:pPr>
            <a:r>
              <a:rPr lang="en-US" dirty="0" smtClean="0"/>
              <a:t>Chat </a:t>
            </a:r>
            <a:r>
              <a:rPr lang="en-US" dirty="0"/>
              <a:t>yes or </a:t>
            </a:r>
            <a:r>
              <a:rPr lang="en-US" dirty="0" smtClean="0"/>
              <a:t>no.  Answer:  Maybe</a:t>
            </a:r>
            <a:r>
              <a:rPr lang="en-US" baseline="0" dirty="0" smtClean="0"/>
              <a:t> not, but </a:t>
            </a:r>
            <a:r>
              <a:rPr lang="en-US" dirty="0" smtClean="0"/>
              <a:t>it depends on the facts/circumstances.  Need to have Ethics Office and General</a:t>
            </a:r>
            <a:r>
              <a:rPr lang="en-US" baseline="0" dirty="0" smtClean="0"/>
              <a:t> Counsel’s Office </a:t>
            </a:r>
            <a:r>
              <a:rPr lang="en-US" dirty="0" smtClean="0"/>
              <a:t>look at it.  Your family</a:t>
            </a:r>
            <a:r>
              <a:rPr lang="en-US" baseline="0" dirty="0" smtClean="0"/>
              <a:t> selling to JEA directly may be a prohibitive conflict of interest under state ethics laws.  However, there may also be an exemption that might apply.  </a:t>
            </a:r>
          </a:p>
          <a:p>
            <a:pPr marL="0" indent="0">
              <a:buNone/>
            </a:pPr>
            <a:r>
              <a:rPr lang="en-US" baseline="0" dirty="0" smtClean="0"/>
              <a:t>Ex:  JSO officer that owns a law enforcement equipment company and he manufactured a high visible badge holder for off-duty, plain clothes officers to wear.  He wanted to sell the badge holder to JSO and his company was the only company in Jacksonville/Duval County that sold the badge holders.  It is a prohibitive conflict of interest for the JSO employee to sell directly to JSO, but the Ethics Office helped the employee obtain an opinion from the State Ethics Commission that allowed him to sell the badge holders to JSO because his company was the sole source of supply for the badge holders (an exemption under the state conflicts laws).</a:t>
            </a:r>
            <a:endParaRPr lang="en-US" dirty="0"/>
          </a:p>
        </p:txBody>
      </p:sp>
    </p:spTree>
    <p:extLst>
      <p:ext uri="{BB962C8B-B14F-4D97-AF65-F5344CB8AC3E}">
        <p14:creationId xmlns:p14="http://schemas.microsoft.com/office/powerpoint/2010/main" val="19026078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e3fd0cfc8_1_0: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Google Shape;108;g3e3fd0cfc8_1_0:notes"/>
          <p:cNvSpPr txBox="1">
            <a:spLocks noGrp="1"/>
          </p:cNvSpPr>
          <p:nvPr>
            <p:ph type="body" idx="1"/>
          </p:nvPr>
        </p:nvSpPr>
        <p:spPr>
          <a:xfrm>
            <a:off x="698500" y="4403727"/>
            <a:ext cx="5588000" cy="4171950"/>
          </a:xfrm>
          <a:prstGeom prst="rect">
            <a:avLst/>
          </a:prstGeom>
        </p:spPr>
        <p:txBody>
          <a:bodyPr spcFirstLastPara="1" wrap="square" lIns="92849" tIns="92849" rIns="92849" bIns="92849" anchor="t" anchorCtr="0">
            <a:noAutofit/>
          </a:bodyPr>
          <a:lstStyle/>
          <a:p>
            <a:pPr marL="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t>Chat yes or no.  Answer:  It depends on the facts/circumstances.  Need to have Ethics Office and General</a:t>
            </a:r>
            <a:r>
              <a:rPr lang="en-US" baseline="0" dirty="0" smtClean="0"/>
              <a:t> Counsel’s Office </a:t>
            </a:r>
            <a:r>
              <a:rPr lang="en-US" dirty="0" smtClean="0"/>
              <a:t>look at it.  Your business</a:t>
            </a:r>
            <a:r>
              <a:rPr lang="en-US" baseline="0" dirty="0" smtClean="0"/>
              <a:t> selling your consulting services to a City department may be a prohibitive conflict of interest under state ethics laws.  However, there may also be an exemption that might apply.  </a:t>
            </a:r>
          </a:p>
          <a:p>
            <a:pPr marL="0" indent="0">
              <a:buNone/>
            </a:pPr>
            <a:endParaRPr dirty="0"/>
          </a:p>
        </p:txBody>
      </p:sp>
    </p:spTree>
    <p:extLst>
      <p:ext uri="{BB962C8B-B14F-4D97-AF65-F5344CB8AC3E}">
        <p14:creationId xmlns:p14="http://schemas.microsoft.com/office/powerpoint/2010/main" val="1902607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e44ecac5e_1_0: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Google Shape;231;g3e44ecac5e_1_0:notes"/>
          <p:cNvSpPr txBox="1">
            <a:spLocks noGrp="1"/>
          </p:cNvSpPr>
          <p:nvPr>
            <p:ph type="body" idx="1"/>
          </p:nvPr>
        </p:nvSpPr>
        <p:spPr>
          <a:xfrm>
            <a:off x="698500" y="4403726"/>
            <a:ext cx="5588000" cy="4171950"/>
          </a:xfrm>
          <a:prstGeom prst="rect">
            <a:avLst/>
          </a:prstGeom>
        </p:spPr>
        <p:txBody>
          <a:bodyPr spcFirstLastPara="1" wrap="square" lIns="92869" tIns="92869" rIns="92869" bIns="92869" anchor="t" anchorCtr="0">
            <a:noAutofit/>
          </a:bodyPr>
          <a:lstStyle/>
          <a:p>
            <a:pPr marL="0" indent="0">
              <a:buNone/>
            </a:pPr>
            <a:r>
              <a:rPr lang="en-US" dirty="0"/>
              <a:t>Before</a:t>
            </a:r>
            <a:r>
              <a:rPr lang="en-US" baseline="0" dirty="0"/>
              <a:t> reviewing the ethics areas you are most likely to encounter in </a:t>
            </a:r>
            <a:r>
              <a:rPr lang="en-US" baseline="0" dirty="0" smtClean="0"/>
              <a:t>your JEA employment or as a member of the Awards Committee, </a:t>
            </a:r>
            <a:r>
              <a:rPr lang="en-US" baseline="0" dirty="0"/>
              <a:t>it is important to understand the purpose and origins of government ethics laws.  </a:t>
            </a:r>
          </a:p>
          <a:p>
            <a:pPr marL="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ltLang="en-US" baseline="0" dirty="0">
              <a:solidFill>
                <a:srgbClr val="000000"/>
              </a:solidFill>
            </a:endParaRPr>
          </a:p>
          <a:p>
            <a:pPr marL="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ltLang="en-US" baseline="0" dirty="0">
              <a:solidFill>
                <a:schemeClr val="bg2"/>
              </a:solidFill>
            </a:endParaRPr>
          </a:p>
          <a:p>
            <a:pPr marL="0" indent="0">
              <a:buNone/>
            </a:pPr>
            <a:endParaRPr dirty="0"/>
          </a:p>
        </p:txBody>
      </p:sp>
    </p:spTree>
    <p:extLst>
      <p:ext uri="{BB962C8B-B14F-4D97-AF65-F5344CB8AC3E}">
        <p14:creationId xmlns:p14="http://schemas.microsoft.com/office/powerpoint/2010/main" val="26432790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e39969856_0_17: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Google Shape;102;g3e39969856_0_17:notes"/>
          <p:cNvSpPr txBox="1">
            <a:spLocks noGrp="1"/>
          </p:cNvSpPr>
          <p:nvPr>
            <p:ph type="body" idx="1"/>
          </p:nvPr>
        </p:nvSpPr>
        <p:spPr>
          <a:xfrm>
            <a:off x="698500" y="4403726"/>
            <a:ext cx="5588000" cy="4171950"/>
          </a:xfrm>
          <a:prstGeom prst="rect">
            <a:avLst/>
          </a:prstGeom>
        </p:spPr>
        <p:txBody>
          <a:bodyPr spcFirstLastPara="1" wrap="square" lIns="92869" tIns="92869" rIns="92869" bIns="92869" anchor="t" anchorCtr="0">
            <a:noAutofit/>
          </a:bodyPr>
          <a:lstStyle/>
          <a:p>
            <a:pPr marL="0" indent="0">
              <a:buNone/>
            </a:pPr>
            <a:r>
              <a:rPr lang="en-US" dirty="0"/>
              <a:t>Has</a:t>
            </a:r>
            <a:r>
              <a:rPr lang="en-US" baseline="0" dirty="0"/>
              <a:t> to be economic in nature:  special gain or loss (not just knowing </a:t>
            </a:r>
            <a:r>
              <a:rPr lang="en-US" baseline="0" dirty="0" smtClean="0"/>
              <a:t>someone) </a:t>
            </a:r>
            <a:endParaRPr lang="en-US" baseline="0" dirty="0"/>
          </a:p>
          <a:p>
            <a:pPr marL="0" indent="0">
              <a:buNone/>
            </a:pPr>
            <a:endParaRPr lang="en-US" baseline="0" dirty="0"/>
          </a:p>
          <a:p>
            <a:pPr marL="0" indent="0">
              <a:buNone/>
            </a:pPr>
            <a:r>
              <a:rPr lang="en-US" b="1" baseline="0" dirty="0" smtClean="0"/>
              <a:t>Note that voting conflicts often </a:t>
            </a:r>
            <a:r>
              <a:rPr lang="en-US" b="1" baseline="0" dirty="0"/>
              <a:t>arise from something unrelated </a:t>
            </a:r>
            <a:r>
              <a:rPr lang="en-US" b="1" baseline="0" dirty="0" smtClean="0"/>
              <a:t>to the business of committee or body of which you are a voting member.</a:t>
            </a:r>
            <a:r>
              <a:rPr lang="en-US" b="0" baseline="0" dirty="0" smtClean="0"/>
              <a:t>  </a:t>
            </a:r>
            <a:r>
              <a:rPr lang="en-US" b="0" baseline="0" dirty="0"/>
              <a:t>Ex:  </a:t>
            </a:r>
            <a:r>
              <a:rPr lang="en-US" b="0" baseline="0" dirty="0" smtClean="0"/>
              <a:t>If a member of the Planning Commission is an attorney and the member’s legal partner </a:t>
            </a:r>
            <a:r>
              <a:rPr lang="en-US" b="0" baseline="0" dirty="0"/>
              <a:t>represents </a:t>
            </a:r>
            <a:r>
              <a:rPr lang="en-US" b="0" baseline="0" dirty="0" smtClean="0"/>
              <a:t>an applicant </a:t>
            </a:r>
            <a:r>
              <a:rPr lang="en-US" b="0" baseline="0" dirty="0"/>
              <a:t>in </a:t>
            </a:r>
            <a:r>
              <a:rPr lang="en-US" b="0" baseline="0" dirty="0" smtClean="0"/>
              <a:t>an unrelated </a:t>
            </a:r>
            <a:r>
              <a:rPr lang="en-US" b="0" baseline="0" dirty="0"/>
              <a:t>family law </a:t>
            </a:r>
            <a:r>
              <a:rPr lang="en-US" b="0" baseline="0" dirty="0" smtClean="0"/>
              <a:t>issue, that is a voting conflict.</a:t>
            </a:r>
            <a:endParaRPr lang="en-US" b="0" baseline="0" dirty="0"/>
          </a:p>
          <a:p>
            <a:pPr marL="0" lvl="0" indent="0" algn="ctr">
              <a:buNone/>
            </a:pPr>
            <a:endParaRPr b="1" dirty="0"/>
          </a:p>
        </p:txBody>
      </p:sp>
    </p:spTree>
    <p:extLst>
      <p:ext uri="{BB962C8B-B14F-4D97-AF65-F5344CB8AC3E}">
        <p14:creationId xmlns:p14="http://schemas.microsoft.com/office/powerpoint/2010/main" val="18449483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e3fd0cfc8_1_0: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Google Shape;108;g3e3fd0cfc8_1_0:notes"/>
          <p:cNvSpPr txBox="1">
            <a:spLocks noGrp="1"/>
          </p:cNvSpPr>
          <p:nvPr>
            <p:ph type="body" idx="1"/>
          </p:nvPr>
        </p:nvSpPr>
        <p:spPr>
          <a:xfrm>
            <a:off x="698500" y="4403727"/>
            <a:ext cx="5588000" cy="4171950"/>
          </a:xfrm>
          <a:prstGeom prst="rect">
            <a:avLst/>
          </a:prstGeom>
        </p:spPr>
        <p:txBody>
          <a:bodyPr spcFirstLastPara="1" wrap="square" lIns="92858" tIns="92858" rIns="92858" bIns="92858" anchor="t" anchorCtr="0">
            <a:noAutofit/>
          </a:bodyPr>
          <a:lstStyle/>
          <a:p>
            <a:pPr marL="0" indent="0">
              <a:buNone/>
            </a:pPr>
            <a:r>
              <a:rPr lang="en-US" dirty="0" smtClean="0"/>
              <a:t>Chat yes</a:t>
            </a:r>
            <a:r>
              <a:rPr lang="en-US" baseline="0" dirty="0" smtClean="0"/>
              <a:t> or no.  </a:t>
            </a:r>
            <a:r>
              <a:rPr lang="en-US" b="0" baseline="0" dirty="0" smtClean="0"/>
              <a:t>Answer:  No, you cannot vote on this bid award because it would financially benefit a client of yours and thus would be a voting conflict.  It may also be a prohibitive conflict of interest if the bidder is currently a vendor or doing business with JEA.</a:t>
            </a:r>
            <a:endParaRPr dirty="0"/>
          </a:p>
        </p:txBody>
      </p:sp>
    </p:spTree>
    <p:extLst>
      <p:ext uri="{BB962C8B-B14F-4D97-AF65-F5344CB8AC3E}">
        <p14:creationId xmlns:p14="http://schemas.microsoft.com/office/powerpoint/2010/main" val="19026078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858" indent="-342858"/>
            <a:endParaRPr lang="en-US" dirty="0">
              <a:latin typeface="Raleway"/>
              <a:ea typeface="Raleway"/>
              <a:cs typeface="Raleway"/>
              <a:sym typeface="Raleway"/>
            </a:endParaRPr>
          </a:p>
        </p:txBody>
      </p:sp>
    </p:spTree>
    <p:extLst>
      <p:ext uri="{BB962C8B-B14F-4D97-AF65-F5344CB8AC3E}">
        <p14:creationId xmlns:p14="http://schemas.microsoft.com/office/powerpoint/2010/main" val="26681057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e39969856_0_17: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Google Shape;102;g3e39969856_0_17:notes"/>
          <p:cNvSpPr txBox="1">
            <a:spLocks noGrp="1"/>
          </p:cNvSpPr>
          <p:nvPr>
            <p:ph type="body" idx="1"/>
          </p:nvPr>
        </p:nvSpPr>
        <p:spPr>
          <a:xfrm>
            <a:off x="698500" y="4403727"/>
            <a:ext cx="5588000" cy="4171950"/>
          </a:xfrm>
          <a:prstGeom prst="rect">
            <a:avLst/>
          </a:prstGeom>
        </p:spPr>
        <p:txBody>
          <a:bodyPr spcFirstLastPara="1" wrap="square" lIns="92858" tIns="92858" rIns="92858" bIns="92858" anchor="t" anchorCtr="0">
            <a:noAutofit/>
          </a:bodyPr>
          <a:lstStyle/>
          <a:p>
            <a:pPr marL="0" indent="0">
              <a:buNone/>
            </a:pPr>
            <a:endParaRPr dirty="0"/>
          </a:p>
        </p:txBody>
      </p:sp>
    </p:spTree>
    <p:extLst>
      <p:ext uri="{BB962C8B-B14F-4D97-AF65-F5344CB8AC3E}">
        <p14:creationId xmlns:p14="http://schemas.microsoft.com/office/powerpoint/2010/main" val="27033383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e3fd0cfc8_1_0: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Google Shape;108;g3e3fd0cfc8_1_0:notes"/>
          <p:cNvSpPr txBox="1">
            <a:spLocks noGrp="1"/>
          </p:cNvSpPr>
          <p:nvPr>
            <p:ph type="body" idx="1"/>
          </p:nvPr>
        </p:nvSpPr>
        <p:spPr>
          <a:xfrm>
            <a:off x="698500" y="4403727"/>
            <a:ext cx="5588000" cy="4171950"/>
          </a:xfrm>
          <a:prstGeom prst="rect">
            <a:avLst/>
          </a:prstGeom>
        </p:spPr>
        <p:txBody>
          <a:bodyPr spcFirstLastPara="1" wrap="square" lIns="92849" tIns="92849" rIns="92849" bIns="92849" anchor="t" anchorCtr="0">
            <a:noAutofit/>
          </a:bodyPr>
          <a:lstStyle/>
          <a:p>
            <a:pPr marL="0" indent="0">
              <a:buNone/>
            </a:pPr>
            <a:r>
              <a:rPr lang="en-US" dirty="0" smtClean="0"/>
              <a:t>Chat yes or no.</a:t>
            </a:r>
            <a:r>
              <a:rPr lang="en-US" baseline="0" dirty="0" smtClean="0"/>
              <a:t>  Answer:  make sure you send the request to the JEA Public Records department for processing.</a:t>
            </a:r>
            <a:endParaRPr dirty="0"/>
          </a:p>
        </p:txBody>
      </p:sp>
    </p:spTree>
    <p:extLst>
      <p:ext uri="{BB962C8B-B14F-4D97-AF65-F5344CB8AC3E}">
        <p14:creationId xmlns:p14="http://schemas.microsoft.com/office/powerpoint/2010/main" val="24548951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e39969856_0_17: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Google Shape;102;g3e39969856_0_17:notes"/>
          <p:cNvSpPr txBox="1">
            <a:spLocks noGrp="1"/>
          </p:cNvSpPr>
          <p:nvPr>
            <p:ph type="body" idx="1"/>
          </p:nvPr>
        </p:nvSpPr>
        <p:spPr>
          <a:xfrm>
            <a:off x="698500" y="4403726"/>
            <a:ext cx="5588000" cy="4171950"/>
          </a:xfrm>
          <a:prstGeom prst="rect">
            <a:avLst/>
          </a:prstGeom>
        </p:spPr>
        <p:txBody>
          <a:bodyPr spcFirstLastPara="1" wrap="square" lIns="92869" tIns="92869" rIns="92869" bIns="92869" anchor="t" anchorCtr="0">
            <a:noAutofit/>
          </a:bodyPr>
          <a:lstStyle/>
          <a:p>
            <a:pPr marL="0" indent="0">
              <a:buNone/>
            </a:pPr>
            <a:r>
              <a:rPr lang="en-US" dirty="0"/>
              <a:t>That means EVERY document connected to </a:t>
            </a:r>
            <a:r>
              <a:rPr lang="en-US" dirty="0" smtClean="0"/>
              <a:t>JEA </a:t>
            </a:r>
            <a:r>
              <a:rPr lang="en-US" dirty="0"/>
              <a:t>business</a:t>
            </a:r>
            <a:endParaRPr dirty="0"/>
          </a:p>
        </p:txBody>
      </p:sp>
    </p:spTree>
    <p:extLst>
      <p:ext uri="{BB962C8B-B14F-4D97-AF65-F5344CB8AC3E}">
        <p14:creationId xmlns:p14="http://schemas.microsoft.com/office/powerpoint/2010/main" val="141394715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e39969856_0_17: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Google Shape;102;g3e39969856_0_17:notes"/>
          <p:cNvSpPr txBox="1">
            <a:spLocks noGrp="1"/>
          </p:cNvSpPr>
          <p:nvPr>
            <p:ph type="body" idx="1"/>
          </p:nvPr>
        </p:nvSpPr>
        <p:spPr>
          <a:xfrm>
            <a:off x="698500" y="4403727"/>
            <a:ext cx="5588000" cy="4171950"/>
          </a:xfrm>
          <a:prstGeom prst="rect">
            <a:avLst/>
          </a:prstGeom>
        </p:spPr>
        <p:txBody>
          <a:bodyPr spcFirstLastPara="1" wrap="square" lIns="92849" tIns="92849" rIns="92849" bIns="92849" anchor="t" anchorCtr="0">
            <a:noAutofit/>
          </a:bodyPr>
          <a:lstStyle/>
          <a:p>
            <a:pPr marL="0" indent="0" defTabSz="914200">
              <a:buNone/>
              <a:defRPr/>
            </a:pPr>
            <a:r>
              <a:rPr lang="en-US" dirty="0"/>
              <a:t>It</a:t>
            </a:r>
            <a:r>
              <a:rPr lang="en-US" baseline="0" dirty="0"/>
              <a:t> is the content of the </a:t>
            </a:r>
            <a:r>
              <a:rPr lang="en-US" baseline="0" dirty="0" smtClean="0"/>
              <a:t>document &amp; what </a:t>
            </a:r>
            <a:r>
              <a:rPr lang="en-US" baseline="0" dirty="0"/>
              <a:t>is in the document and whether it relates to </a:t>
            </a:r>
            <a:r>
              <a:rPr lang="en-US" baseline="0" dirty="0" smtClean="0"/>
              <a:t>JEA business </a:t>
            </a:r>
            <a:r>
              <a:rPr lang="en-US" baseline="0" dirty="0"/>
              <a:t>that determines if </a:t>
            </a:r>
            <a:r>
              <a:rPr lang="en-US" baseline="0" dirty="0" smtClean="0"/>
              <a:t>it is a public </a:t>
            </a:r>
            <a:r>
              <a:rPr lang="en-US" baseline="0" dirty="0"/>
              <a:t>record.  It is not the location of the document that determines public record. </a:t>
            </a:r>
          </a:p>
          <a:p>
            <a:pPr marL="0" indent="0" defTabSz="914200">
              <a:buNone/>
              <a:defRPr/>
            </a:pPr>
            <a:endParaRPr lang="en-US" dirty="0" smtClean="0"/>
          </a:p>
          <a:p>
            <a:pPr marL="0" indent="0">
              <a:buNone/>
            </a:pPr>
            <a:endParaRPr dirty="0"/>
          </a:p>
        </p:txBody>
      </p:sp>
    </p:spTree>
    <p:extLst>
      <p:ext uri="{BB962C8B-B14F-4D97-AF65-F5344CB8AC3E}">
        <p14:creationId xmlns:p14="http://schemas.microsoft.com/office/powerpoint/2010/main" val="14979489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e3fd0cfc8_1_0: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Google Shape;108;g3e3fd0cfc8_1_0:notes"/>
          <p:cNvSpPr txBox="1">
            <a:spLocks noGrp="1"/>
          </p:cNvSpPr>
          <p:nvPr>
            <p:ph type="body" idx="1"/>
          </p:nvPr>
        </p:nvSpPr>
        <p:spPr>
          <a:xfrm>
            <a:off x="698500" y="4403727"/>
            <a:ext cx="5588000" cy="4171950"/>
          </a:xfrm>
          <a:prstGeom prst="rect">
            <a:avLst/>
          </a:prstGeom>
        </p:spPr>
        <p:txBody>
          <a:bodyPr spcFirstLastPara="1" wrap="square" lIns="92862" tIns="92862" rIns="92862" bIns="92862" anchor="t" anchorCtr="0">
            <a:noAutofit/>
          </a:bodyPr>
          <a:lstStyle/>
          <a:p>
            <a:pPr marL="0" indent="0">
              <a:buNone/>
            </a:pPr>
            <a:r>
              <a:rPr lang="en-US" b="1" dirty="0" smtClean="0"/>
              <a:t>Chat ye</a:t>
            </a:r>
            <a:r>
              <a:rPr lang="en-US" b="1" baseline="0" dirty="0" smtClean="0"/>
              <a:t>s or no.  </a:t>
            </a:r>
            <a:r>
              <a:rPr lang="en-US" b="0" baseline="0" dirty="0" smtClean="0"/>
              <a:t>Answer:  It is a public record, even if it’s not sent to your JEA e-mail, because it relates to JEA business.</a:t>
            </a:r>
            <a:endParaRPr lang="en-US" dirty="0"/>
          </a:p>
          <a:p>
            <a:pPr marL="0" indent="0">
              <a:buNone/>
            </a:pPr>
            <a:endParaRPr lang="en-US" dirty="0"/>
          </a:p>
          <a:p>
            <a:pPr marL="0" indent="0">
              <a:buNone/>
            </a:pPr>
            <a:r>
              <a:rPr lang="en-US" dirty="0" smtClean="0"/>
              <a:t>Note:  </a:t>
            </a:r>
            <a:r>
              <a:rPr lang="en-US" baseline="0" dirty="0" smtClean="0"/>
              <a:t>Sometimes </a:t>
            </a:r>
            <a:r>
              <a:rPr lang="en-US" baseline="0" dirty="0"/>
              <a:t>personal e-mail can be hacked and can lose e-mails</a:t>
            </a:r>
            <a:r>
              <a:rPr lang="en-US" baseline="0" dirty="0" smtClean="0"/>
              <a:t>.  Be sure to forward any JEA related e-mails/documents to your JEA e-mail address or back them up if the e-mails/documents are located in your personal e-mail or on personal devices.</a:t>
            </a:r>
            <a:endParaRPr dirty="0"/>
          </a:p>
        </p:txBody>
      </p:sp>
    </p:spTree>
    <p:extLst>
      <p:ext uri="{BB962C8B-B14F-4D97-AF65-F5344CB8AC3E}">
        <p14:creationId xmlns:p14="http://schemas.microsoft.com/office/powerpoint/2010/main" val="6066145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e3fd0cfc8_1_0: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Google Shape;108;g3e3fd0cfc8_1_0:notes"/>
          <p:cNvSpPr txBox="1">
            <a:spLocks noGrp="1"/>
          </p:cNvSpPr>
          <p:nvPr>
            <p:ph type="body" idx="1"/>
          </p:nvPr>
        </p:nvSpPr>
        <p:spPr>
          <a:xfrm>
            <a:off x="698500" y="4403727"/>
            <a:ext cx="5588000" cy="4171950"/>
          </a:xfrm>
          <a:prstGeom prst="rect">
            <a:avLst/>
          </a:prstGeom>
        </p:spPr>
        <p:txBody>
          <a:bodyPr spcFirstLastPara="1" wrap="square" lIns="92862" tIns="92862" rIns="92862" bIns="92862" anchor="t" anchorCtr="0">
            <a:noAutofit/>
          </a:bodyPr>
          <a:lstStyle/>
          <a:p>
            <a:pPr marL="0" indent="0">
              <a:buNone/>
            </a:pPr>
            <a:r>
              <a:rPr lang="en-US" b="1" dirty="0" smtClean="0"/>
              <a:t>Chat yes or no.  </a:t>
            </a:r>
            <a:r>
              <a:rPr lang="en-US" b="0" dirty="0" smtClean="0"/>
              <a:t>Answer:</a:t>
            </a:r>
            <a:r>
              <a:rPr lang="en-US" b="0" baseline="0" dirty="0" smtClean="0"/>
              <a:t>  personal handwritten notes related to your JEA business may be public records, particularly if they are later shared with anyone else.  This is gray danger area in the Public Records laws.  Be sure to protect yourself by saving any handwritten notes.</a:t>
            </a:r>
            <a:endParaRPr dirty="0"/>
          </a:p>
        </p:txBody>
      </p:sp>
    </p:spTree>
    <p:extLst>
      <p:ext uri="{BB962C8B-B14F-4D97-AF65-F5344CB8AC3E}">
        <p14:creationId xmlns:p14="http://schemas.microsoft.com/office/powerpoint/2010/main" val="38214821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e39969856_0_17: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Google Shape;102;g3e39969856_0_17:notes"/>
          <p:cNvSpPr txBox="1">
            <a:spLocks noGrp="1"/>
          </p:cNvSpPr>
          <p:nvPr>
            <p:ph type="body" idx="1"/>
          </p:nvPr>
        </p:nvSpPr>
        <p:spPr>
          <a:xfrm>
            <a:off x="698500" y="4403727"/>
            <a:ext cx="5588000" cy="4171950"/>
          </a:xfrm>
          <a:prstGeom prst="rect">
            <a:avLst/>
          </a:prstGeom>
        </p:spPr>
        <p:txBody>
          <a:bodyPr spcFirstLastPara="1" wrap="square" lIns="92858" tIns="92858" rIns="92858" bIns="92858" anchor="t" anchorCtr="0">
            <a:noAutofit/>
          </a:bodyPr>
          <a:lstStyle/>
          <a:p>
            <a:pPr marL="0" indent="0">
              <a:buNone/>
            </a:pPr>
            <a:endParaRPr dirty="0"/>
          </a:p>
        </p:txBody>
      </p:sp>
    </p:spTree>
    <p:extLst>
      <p:ext uri="{BB962C8B-B14F-4D97-AF65-F5344CB8AC3E}">
        <p14:creationId xmlns:p14="http://schemas.microsoft.com/office/powerpoint/2010/main" val="3138865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e39969856_0_17: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Google Shape;102;g3e39969856_0_17:notes"/>
          <p:cNvSpPr txBox="1">
            <a:spLocks noGrp="1"/>
          </p:cNvSpPr>
          <p:nvPr>
            <p:ph type="body" idx="1"/>
          </p:nvPr>
        </p:nvSpPr>
        <p:spPr>
          <a:xfrm>
            <a:off x="698500" y="4403727"/>
            <a:ext cx="5588000" cy="4171950"/>
          </a:xfrm>
          <a:prstGeom prst="rect">
            <a:avLst/>
          </a:prstGeom>
        </p:spPr>
        <p:txBody>
          <a:bodyPr spcFirstLastPara="1" wrap="square" lIns="92849" tIns="92849" rIns="92849" bIns="92849" anchor="t" anchorCtr="0">
            <a:noAutofit/>
          </a:bodyPr>
          <a:lstStyle/>
          <a:p>
            <a:pPr marL="0" marR="0" indent="0" algn="l" defTabSz="878647"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t>We know you </a:t>
            </a:r>
            <a:r>
              <a:rPr lang="en-US" dirty="0"/>
              <a:t>are all generally good people from </a:t>
            </a:r>
            <a:r>
              <a:rPr lang="en-US" dirty="0" smtClean="0"/>
              <a:t>a</a:t>
            </a:r>
            <a:r>
              <a:rPr lang="en-US" baseline="0" dirty="0" smtClean="0"/>
              <a:t> </a:t>
            </a:r>
            <a:r>
              <a:rPr lang="en-US" dirty="0" smtClean="0"/>
              <a:t>personal </a:t>
            </a:r>
            <a:r>
              <a:rPr lang="en-US" dirty="0"/>
              <a:t>ethics standpoint</a:t>
            </a:r>
            <a:r>
              <a:rPr lang="en-US" baseline="0" dirty="0"/>
              <a:t> </a:t>
            </a:r>
            <a:r>
              <a:rPr lang="en-US" dirty="0"/>
              <a:t>by serving </a:t>
            </a:r>
            <a:r>
              <a:rPr lang="en-US" dirty="0" smtClean="0"/>
              <a:t>as a JEA employee </a:t>
            </a:r>
            <a:r>
              <a:rPr lang="en-US" dirty="0"/>
              <a:t>and giving back to the </a:t>
            </a:r>
            <a:r>
              <a:rPr lang="en-US" dirty="0" smtClean="0"/>
              <a:t>community, AND </a:t>
            </a:r>
            <a:r>
              <a:rPr lang="en-US" dirty="0"/>
              <a:t>you all want to do the right thing,</a:t>
            </a:r>
            <a:r>
              <a:rPr lang="en-US" baseline="0" dirty="0"/>
              <a:t> </a:t>
            </a:r>
            <a:r>
              <a:rPr lang="en-US" baseline="0" dirty="0" smtClean="0"/>
              <a:t>but we </a:t>
            </a:r>
            <a:r>
              <a:rPr lang="en-US" baseline="0" dirty="0"/>
              <a:t>need to educate you about government ethics so you can succeed as a </a:t>
            </a:r>
            <a:r>
              <a:rPr lang="en-US" baseline="0" dirty="0" smtClean="0"/>
              <a:t>JEA employee and </a:t>
            </a:r>
            <a:r>
              <a:rPr lang="en-US" baseline="0" dirty="0"/>
              <a:t>protect yourself because </a:t>
            </a:r>
            <a:r>
              <a:rPr lang="en-US" dirty="0"/>
              <a:t>the right thing in government isn’t always the</a:t>
            </a:r>
            <a:r>
              <a:rPr lang="en-US" baseline="0" dirty="0"/>
              <a:t> same as personal ethics. Sometimes, </a:t>
            </a:r>
            <a:r>
              <a:rPr lang="en-US" baseline="0" dirty="0" smtClean="0"/>
              <a:t>it </a:t>
            </a:r>
            <a:r>
              <a:rPr lang="en-US" baseline="0" dirty="0"/>
              <a:t>is apples &amp; oranges.  </a:t>
            </a:r>
            <a:r>
              <a:rPr lang="en-US" b="0" baseline="0" dirty="0" smtClean="0"/>
              <a:t>Relying </a:t>
            </a:r>
            <a:r>
              <a:rPr lang="en-US" b="0" baseline="0" dirty="0"/>
              <a:t>on personal ethics can </a:t>
            </a:r>
            <a:r>
              <a:rPr lang="en-US" b="0" baseline="0" dirty="0" smtClean="0"/>
              <a:t>sometimes lead </a:t>
            </a:r>
            <a:r>
              <a:rPr lang="en-US" b="0" baseline="0" dirty="0"/>
              <a:t>to wrong decision for government ethics issue.</a:t>
            </a:r>
            <a:endParaRPr lang="en-US" b="0" dirty="0"/>
          </a:p>
          <a:p>
            <a:pPr marL="0" indent="0">
              <a:buNone/>
            </a:pPr>
            <a:endParaRPr lang="en-US" baseline="0" dirty="0"/>
          </a:p>
          <a:p>
            <a:pPr marL="0" indent="0">
              <a:buNone/>
            </a:pPr>
            <a:endParaRPr lang="en-US" baseline="0" dirty="0"/>
          </a:p>
          <a:p>
            <a:pPr marL="511871" indent="-511871">
              <a:buFontTx/>
              <a:buAutoNum type="arabicPeriod"/>
              <a:defRPr/>
            </a:pPr>
            <a:r>
              <a:rPr lang="en-US" dirty="0">
                <a:solidFill>
                  <a:srgbClr val="C00000"/>
                </a:solidFill>
              </a:rPr>
              <a:t>Personal</a:t>
            </a:r>
            <a:r>
              <a:rPr lang="en-US" dirty="0"/>
              <a:t> ethics</a:t>
            </a:r>
            <a:r>
              <a:rPr lang="en-US" baseline="0" dirty="0"/>
              <a:t> is the Golden Rule (“treat others as you want to be treated”)--</a:t>
            </a:r>
            <a:r>
              <a:rPr lang="en-US" dirty="0"/>
              <a:t>what we learned in school, family, church—how to get along with others</a:t>
            </a:r>
            <a:r>
              <a:rPr lang="en-US" baseline="0" dirty="0"/>
              <a:t> and</a:t>
            </a:r>
            <a:r>
              <a:rPr lang="en-US" dirty="0"/>
              <a:t> basic values</a:t>
            </a:r>
          </a:p>
          <a:p>
            <a:pPr marL="511871" indent="-511871">
              <a:buFontTx/>
              <a:buAutoNum type="arabicPeriod"/>
              <a:defRPr/>
            </a:pPr>
            <a:r>
              <a:rPr lang="en-US" dirty="0">
                <a:solidFill>
                  <a:srgbClr val="C00000"/>
                </a:solidFill>
              </a:rPr>
              <a:t>Government</a:t>
            </a:r>
            <a:r>
              <a:rPr lang="en-US" dirty="0"/>
              <a:t> ethics on the other hand are the ethics of the institution,</a:t>
            </a:r>
            <a:r>
              <a:rPr lang="en-US" baseline="0" dirty="0"/>
              <a:t> they are </a:t>
            </a:r>
            <a:r>
              <a:rPr lang="en-US" dirty="0"/>
              <a:t>what promotes a fair government.  Prevent government</a:t>
            </a:r>
            <a:r>
              <a:rPr lang="en-US" baseline="0" dirty="0"/>
              <a:t> officials from personally benefitting from government position &amp; hold government officials accountable to people</a:t>
            </a:r>
            <a:endParaRPr lang="en-US" dirty="0"/>
          </a:p>
          <a:p>
            <a:pPr marL="0" indent="0" defTabSz="878647">
              <a:buNone/>
              <a:defRPr/>
            </a:pPr>
            <a:endParaRPr lang="en-US" dirty="0"/>
          </a:p>
          <a:p>
            <a:pPr marL="0" indent="0" defTabSz="878647">
              <a:buNone/>
              <a:defRPr/>
            </a:pPr>
            <a:endParaRPr lang="en-US" dirty="0"/>
          </a:p>
          <a:p>
            <a:pPr marL="0" indent="0">
              <a:buNone/>
              <a:defRPr/>
            </a:pPr>
            <a:endParaRPr lang="en-US" altLang="en-US" baseline="0" dirty="0">
              <a:solidFill>
                <a:schemeClr val="bg2"/>
              </a:solidFill>
            </a:endParaRPr>
          </a:p>
          <a:p>
            <a:pPr marL="145332" indent="0" defTabSz="909903">
              <a:lnSpc>
                <a:spcPct val="115000"/>
              </a:lnSpc>
              <a:buClr>
                <a:srgbClr val="595959"/>
              </a:buClr>
              <a:buSzPts val="1300"/>
              <a:buNone/>
              <a:defRPr/>
            </a:pPr>
            <a:endParaRPr lang="en-US" altLang="en-US" sz="1800" b="1" dirty="0">
              <a:solidFill>
                <a:srgbClr val="1A1A1A"/>
              </a:solidFill>
              <a:latin typeface="Lato"/>
              <a:sym typeface="Lato"/>
            </a:endParaRPr>
          </a:p>
          <a:p>
            <a:pPr marL="170607" indent="-170607"/>
            <a:endParaRPr lang="en-US" dirty="0"/>
          </a:p>
          <a:p>
            <a:pPr marL="169783" indent="-169783"/>
            <a:endParaRPr lang="en-US" dirty="0"/>
          </a:p>
        </p:txBody>
      </p:sp>
    </p:spTree>
    <p:extLst>
      <p:ext uri="{BB962C8B-B14F-4D97-AF65-F5344CB8AC3E}">
        <p14:creationId xmlns:p14="http://schemas.microsoft.com/office/powerpoint/2010/main" val="6893301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e39969856_0_17: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Google Shape;102;g3e39969856_0_17:notes"/>
          <p:cNvSpPr txBox="1">
            <a:spLocks noGrp="1"/>
          </p:cNvSpPr>
          <p:nvPr>
            <p:ph type="body" idx="1"/>
          </p:nvPr>
        </p:nvSpPr>
        <p:spPr>
          <a:xfrm>
            <a:off x="698500" y="4403727"/>
            <a:ext cx="5588000" cy="4171950"/>
          </a:xfrm>
          <a:prstGeom prst="rect">
            <a:avLst/>
          </a:prstGeom>
        </p:spPr>
        <p:txBody>
          <a:bodyPr spcFirstLastPara="1" wrap="square" lIns="92858" tIns="92858" rIns="92858" bIns="92858" anchor="t" anchorCtr="0">
            <a:noAutofit/>
          </a:bodyPr>
          <a:lstStyle/>
          <a:p>
            <a:pPr marL="0" indent="0">
              <a:buNone/>
            </a:pPr>
            <a:endParaRPr dirty="0"/>
          </a:p>
        </p:txBody>
      </p:sp>
    </p:spTree>
    <p:extLst>
      <p:ext uri="{BB962C8B-B14F-4D97-AF65-F5344CB8AC3E}">
        <p14:creationId xmlns:p14="http://schemas.microsoft.com/office/powerpoint/2010/main" val="29196418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e39969856_0_17: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Google Shape;102;g3e39969856_0_17:notes"/>
          <p:cNvSpPr txBox="1">
            <a:spLocks noGrp="1"/>
          </p:cNvSpPr>
          <p:nvPr>
            <p:ph type="body" idx="1"/>
          </p:nvPr>
        </p:nvSpPr>
        <p:spPr>
          <a:xfrm>
            <a:off x="698500" y="4403727"/>
            <a:ext cx="5588000" cy="4171950"/>
          </a:xfrm>
          <a:prstGeom prst="rect">
            <a:avLst/>
          </a:prstGeom>
        </p:spPr>
        <p:txBody>
          <a:bodyPr spcFirstLastPara="1" wrap="square" lIns="92858" tIns="92858" rIns="92858" bIns="92858" anchor="t" anchorCtr="0">
            <a:noAutofit/>
          </a:bodyPr>
          <a:lstStyle/>
          <a:p>
            <a:pPr marL="0" indent="0">
              <a:buNone/>
            </a:pPr>
            <a:endParaRPr dirty="0"/>
          </a:p>
        </p:txBody>
      </p:sp>
    </p:spTree>
    <p:extLst>
      <p:ext uri="{BB962C8B-B14F-4D97-AF65-F5344CB8AC3E}">
        <p14:creationId xmlns:p14="http://schemas.microsoft.com/office/powerpoint/2010/main" val="114959876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e39969856_0_17: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Google Shape;102;g3e39969856_0_17:notes"/>
          <p:cNvSpPr txBox="1">
            <a:spLocks noGrp="1"/>
          </p:cNvSpPr>
          <p:nvPr>
            <p:ph type="body" idx="1"/>
          </p:nvPr>
        </p:nvSpPr>
        <p:spPr>
          <a:xfrm>
            <a:off x="698500" y="4403727"/>
            <a:ext cx="5588000" cy="4171950"/>
          </a:xfrm>
          <a:prstGeom prst="rect">
            <a:avLst/>
          </a:prstGeom>
        </p:spPr>
        <p:txBody>
          <a:bodyPr spcFirstLastPara="1" wrap="square" lIns="92858" tIns="92858" rIns="92858" bIns="92858" anchor="t" anchorCtr="0">
            <a:noAutofit/>
          </a:bodyPr>
          <a:lstStyle/>
          <a:p>
            <a:pPr marL="0" indent="0">
              <a:buNone/>
            </a:pPr>
            <a:endParaRPr dirty="0"/>
          </a:p>
        </p:txBody>
      </p:sp>
    </p:spTree>
    <p:extLst>
      <p:ext uri="{BB962C8B-B14F-4D97-AF65-F5344CB8AC3E}">
        <p14:creationId xmlns:p14="http://schemas.microsoft.com/office/powerpoint/2010/main" val="27757871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e39969856_0_17: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Google Shape;102;g3e39969856_0_17:notes"/>
          <p:cNvSpPr txBox="1">
            <a:spLocks noGrp="1"/>
          </p:cNvSpPr>
          <p:nvPr>
            <p:ph type="body" idx="1"/>
          </p:nvPr>
        </p:nvSpPr>
        <p:spPr>
          <a:xfrm>
            <a:off x="698500" y="4403727"/>
            <a:ext cx="5588000" cy="4171950"/>
          </a:xfrm>
          <a:prstGeom prst="rect">
            <a:avLst/>
          </a:prstGeom>
        </p:spPr>
        <p:txBody>
          <a:bodyPr spcFirstLastPara="1" wrap="square" lIns="92858" tIns="92858" rIns="92858" bIns="92858" anchor="t" anchorCtr="0">
            <a:noAutofit/>
          </a:bodyPr>
          <a:lstStyle/>
          <a:p>
            <a:pPr marL="0" indent="0">
              <a:buNone/>
            </a:pPr>
            <a:endParaRPr dirty="0"/>
          </a:p>
        </p:txBody>
      </p:sp>
    </p:spTree>
    <p:extLst>
      <p:ext uri="{BB962C8B-B14F-4D97-AF65-F5344CB8AC3E}">
        <p14:creationId xmlns:p14="http://schemas.microsoft.com/office/powerpoint/2010/main" val="3142722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e39969856_0_17: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Google Shape;102;g3e39969856_0_17:notes"/>
          <p:cNvSpPr txBox="1">
            <a:spLocks noGrp="1"/>
          </p:cNvSpPr>
          <p:nvPr>
            <p:ph type="body" idx="1"/>
          </p:nvPr>
        </p:nvSpPr>
        <p:spPr>
          <a:xfrm>
            <a:off x="698500" y="4403727"/>
            <a:ext cx="5588000" cy="4171950"/>
          </a:xfrm>
          <a:prstGeom prst="rect">
            <a:avLst/>
          </a:prstGeom>
        </p:spPr>
        <p:txBody>
          <a:bodyPr spcFirstLastPara="1" wrap="square" lIns="92858" tIns="92858" rIns="92858" bIns="92858" anchor="t" anchorCtr="0">
            <a:noAutofit/>
          </a:bodyPr>
          <a:lstStyle/>
          <a:p>
            <a:pPr marL="0" marR="0" indent="0" algn="l" defTabSz="909991" rtl="0" eaLnBrk="1" fontAlgn="auto" latinLnBrk="0" hangingPunct="1">
              <a:lnSpc>
                <a:spcPct val="100000"/>
              </a:lnSpc>
              <a:spcBef>
                <a:spcPts val="0"/>
              </a:spcBef>
              <a:spcAft>
                <a:spcPts val="0"/>
              </a:spcAft>
              <a:buClr>
                <a:srgbClr val="000000"/>
              </a:buClr>
              <a:buSzPts val="1100"/>
              <a:buFont typeface="Arial"/>
              <a:buNone/>
              <a:tabLst/>
              <a:defRPr/>
            </a:pPr>
            <a:r>
              <a:rPr lang="en-US" baseline="0" dirty="0"/>
              <a:t>G</a:t>
            </a:r>
            <a:r>
              <a:rPr lang="en-US" b="0" baseline="0" dirty="0"/>
              <a:t>overnment ethics can be counter-intuitive to personal ethics and how we interact as human beings, such as the Sunshine Law.  May do something for a good or right reason from a personal ethics standpoint, but it very well may violate governmental ethics rules </a:t>
            </a:r>
            <a:r>
              <a:rPr lang="en-US" baseline="0" dirty="0"/>
              <a:t>, </a:t>
            </a:r>
            <a:r>
              <a:rPr lang="en-US" baseline="0" dirty="0" smtClean="0"/>
              <a:t>and sometimes </a:t>
            </a:r>
            <a:r>
              <a:rPr lang="en-US" baseline="0" dirty="0"/>
              <a:t>the answer it is not obvious at all</a:t>
            </a:r>
            <a:r>
              <a:rPr lang="en-US" b="1" baseline="0" dirty="0"/>
              <a:t>….</a:t>
            </a:r>
            <a:r>
              <a:rPr lang="en-US" b="0" baseline="0" dirty="0"/>
              <a:t> </a:t>
            </a:r>
            <a:endParaRPr lang="en-US" altLang="en-US" dirty="0"/>
          </a:p>
          <a:p>
            <a:pPr marL="0" indent="0">
              <a:buNone/>
            </a:pPr>
            <a:endParaRPr lang="en-US" altLang="en-US" dirty="0" smtClean="0"/>
          </a:p>
          <a:p>
            <a:pPr marL="0" indent="0">
              <a:buNone/>
            </a:pPr>
            <a:r>
              <a:rPr lang="en-US" altLang="en-US" dirty="0" smtClean="0"/>
              <a:t>Here </a:t>
            </a:r>
            <a:r>
              <a:rPr lang="en-US" altLang="en-US" dirty="0"/>
              <a:t>are a couple examples:</a:t>
            </a:r>
          </a:p>
          <a:p>
            <a:pPr marL="170623" indent="-170623"/>
            <a:r>
              <a:rPr lang="en-US" altLang="en-US" dirty="0" smtClean="0"/>
              <a:t>Helping </a:t>
            </a:r>
            <a:r>
              <a:rPr lang="en-US" altLang="en-US" dirty="0"/>
              <a:t>a relative find a job is personally a good ethical thing to do, but in government this could violate anti-nepotism </a:t>
            </a:r>
            <a:r>
              <a:rPr lang="en-US" altLang="en-US" dirty="0" smtClean="0"/>
              <a:t>and misuse of position laws</a:t>
            </a:r>
            <a:r>
              <a:rPr lang="en-US" altLang="en-US" dirty="0"/>
              <a:t>. </a:t>
            </a:r>
            <a:br>
              <a:rPr lang="en-US" altLang="en-US" dirty="0"/>
            </a:br>
            <a:endParaRPr lang="en-US" altLang="en-US" dirty="0"/>
          </a:p>
          <a:p>
            <a:pPr marL="170623" indent="-170623"/>
            <a:r>
              <a:rPr lang="en-US" altLang="en-US" dirty="0">
                <a:solidFill>
                  <a:srgbClr val="C00000"/>
                </a:solidFill>
              </a:rPr>
              <a:t>Sunshine</a:t>
            </a:r>
            <a:r>
              <a:rPr lang="en-US" altLang="en-US" baseline="0" dirty="0">
                <a:solidFill>
                  <a:srgbClr val="C00000"/>
                </a:solidFill>
              </a:rPr>
              <a:t> Law and discussing </a:t>
            </a:r>
            <a:r>
              <a:rPr lang="en-US" altLang="en-US" baseline="0" dirty="0" smtClean="0">
                <a:solidFill>
                  <a:srgbClr val="C00000"/>
                </a:solidFill>
              </a:rPr>
              <a:t>bids/committee business </a:t>
            </a:r>
            <a:r>
              <a:rPr lang="en-US" altLang="en-US" baseline="0" dirty="0">
                <a:solidFill>
                  <a:srgbClr val="C00000"/>
                </a:solidFill>
              </a:rPr>
              <a:t>with </a:t>
            </a:r>
            <a:r>
              <a:rPr lang="en-US" altLang="en-US" baseline="0" dirty="0" smtClean="0">
                <a:solidFill>
                  <a:srgbClr val="C00000"/>
                </a:solidFill>
              </a:rPr>
              <a:t>fellow Awards Committee members outside a noticed </a:t>
            </a:r>
            <a:r>
              <a:rPr lang="en-US" altLang="en-US" baseline="0" dirty="0">
                <a:solidFill>
                  <a:srgbClr val="C00000"/>
                </a:solidFill>
              </a:rPr>
              <a:t>meeting</a:t>
            </a:r>
          </a:p>
          <a:p>
            <a:pPr marL="170623" indent="-170623"/>
            <a:endParaRPr lang="en-US" altLang="en-US" baseline="0" dirty="0">
              <a:solidFill>
                <a:srgbClr val="C00000"/>
              </a:solidFill>
            </a:endParaRPr>
          </a:p>
          <a:p>
            <a:pPr marL="0" indent="0">
              <a:buNone/>
            </a:pPr>
            <a:r>
              <a:rPr lang="en-US" altLang="en-US" dirty="0">
                <a:solidFill>
                  <a:srgbClr val="C00000"/>
                </a:solidFill>
              </a:rPr>
              <a:t>Unfortunately, this means your instincts on what to do in a government situation may not be right!</a:t>
            </a:r>
          </a:p>
          <a:p>
            <a:pPr marL="170623" indent="-170623"/>
            <a:endParaRPr dirty="0"/>
          </a:p>
        </p:txBody>
      </p:sp>
    </p:spTree>
    <p:extLst>
      <p:ext uri="{BB962C8B-B14F-4D97-AF65-F5344CB8AC3E}">
        <p14:creationId xmlns:p14="http://schemas.microsoft.com/office/powerpoint/2010/main" val="1426247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e39969856_0_17: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Google Shape;102;g3e39969856_0_17:notes"/>
          <p:cNvSpPr txBox="1">
            <a:spLocks noGrp="1"/>
          </p:cNvSpPr>
          <p:nvPr>
            <p:ph type="body" idx="1"/>
          </p:nvPr>
        </p:nvSpPr>
        <p:spPr>
          <a:xfrm>
            <a:off x="698500" y="4403727"/>
            <a:ext cx="5588000" cy="4171950"/>
          </a:xfrm>
          <a:prstGeom prst="rect">
            <a:avLst/>
          </a:prstGeom>
        </p:spPr>
        <p:txBody>
          <a:bodyPr spcFirstLastPara="1" wrap="square" lIns="92858" tIns="92858" rIns="92858" bIns="92858" anchor="t" anchorCtr="0">
            <a:noAutofit/>
          </a:bodyPr>
          <a:lstStyle/>
          <a:p>
            <a:pPr marL="0" indent="0" defTabSz="910102">
              <a:buNone/>
              <a:defRPr/>
            </a:pPr>
            <a:endParaRPr lang="en-US" baseline="0" dirty="0" smtClean="0"/>
          </a:p>
        </p:txBody>
      </p:sp>
    </p:spTree>
    <p:extLst>
      <p:ext uri="{BB962C8B-B14F-4D97-AF65-F5344CB8AC3E}">
        <p14:creationId xmlns:p14="http://schemas.microsoft.com/office/powerpoint/2010/main" val="1407274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e39969856_0_17: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Google Shape;102;g3e39969856_0_17:notes"/>
          <p:cNvSpPr txBox="1">
            <a:spLocks noGrp="1"/>
          </p:cNvSpPr>
          <p:nvPr>
            <p:ph type="body" idx="1"/>
          </p:nvPr>
        </p:nvSpPr>
        <p:spPr>
          <a:xfrm>
            <a:off x="698500" y="4403727"/>
            <a:ext cx="5588000" cy="4171950"/>
          </a:xfrm>
          <a:prstGeom prst="rect">
            <a:avLst/>
          </a:prstGeom>
        </p:spPr>
        <p:txBody>
          <a:bodyPr spcFirstLastPara="1" wrap="square" lIns="92849" tIns="92849" rIns="92849" bIns="92849" anchor="t" anchorCtr="0">
            <a:noAutofit/>
          </a:bodyPr>
          <a:lstStyle/>
          <a:p>
            <a:pPr marL="0" indent="0" defTabSz="878647">
              <a:buNone/>
              <a:defRPr/>
            </a:pPr>
            <a:r>
              <a:rPr lang="en-US" baseline="0" dirty="0" smtClean="0"/>
              <a:t>We will begin most of the substantive ethics areas with an initial scenario to test your current knowledge of the specific ethics area.  We will then discuss the applicable law and then finish the topic with additional scenarios to engage you and gauge your learning.</a:t>
            </a:r>
          </a:p>
          <a:p>
            <a:pPr marL="0" indent="0" defTabSz="878647">
              <a:buNone/>
              <a:defRPr/>
            </a:pPr>
            <a:r>
              <a:rPr lang="en-US" baseline="0" dirty="0" smtClean="0"/>
              <a:t>To </a:t>
            </a:r>
            <a:r>
              <a:rPr lang="en-US" baseline="0" dirty="0"/>
              <a:t>help guide you in your answer for each </a:t>
            </a:r>
            <a:r>
              <a:rPr lang="en-US" baseline="0" dirty="0" smtClean="0"/>
              <a:t>scenario we are going to discuss, </a:t>
            </a:r>
            <a:r>
              <a:rPr lang="en-US" baseline="0" dirty="0"/>
              <a:t>here is a decision guide.</a:t>
            </a:r>
          </a:p>
          <a:p>
            <a:pPr marL="0" indent="0">
              <a:buNone/>
            </a:pPr>
            <a:endParaRPr lang="en-US" baseline="0" dirty="0"/>
          </a:p>
          <a:p>
            <a:pPr marL="0" indent="0">
              <a:buNone/>
            </a:pPr>
            <a:r>
              <a:rPr lang="en-US" baseline="0" dirty="0"/>
              <a:t>Before answering each scenario, think about this:</a:t>
            </a:r>
          </a:p>
          <a:p>
            <a:pPr marL="0" indent="0">
              <a:buNone/>
            </a:pPr>
            <a:r>
              <a:rPr lang="en-US" baseline="0" dirty="0"/>
              <a:t>Is it legal?</a:t>
            </a:r>
          </a:p>
          <a:p>
            <a:pPr marL="0" indent="0">
              <a:buNone/>
            </a:pPr>
            <a:r>
              <a:rPr lang="en-US" baseline="0" dirty="0"/>
              <a:t>Does it comply with </a:t>
            </a:r>
            <a:r>
              <a:rPr lang="en-US" baseline="0" dirty="0" smtClean="0"/>
              <a:t>JEA policy</a:t>
            </a:r>
            <a:r>
              <a:rPr lang="en-US" baseline="0" dirty="0"/>
              <a:t>?</a:t>
            </a:r>
          </a:p>
          <a:p>
            <a:pPr marL="0" indent="0">
              <a:buNone/>
            </a:pPr>
            <a:r>
              <a:rPr lang="en-US" baseline="0" dirty="0"/>
              <a:t>Will this get </a:t>
            </a:r>
            <a:r>
              <a:rPr lang="en-US" baseline="0" dirty="0" smtClean="0"/>
              <a:t>me </a:t>
            </a:r>
            <a:r>
              <a:rPr lang="en-US" baseline="0" dirty="0"/>
              <a:t>or </a:t>
            </a:r>
            <a:r>
              <a:rPr lang="en-US" baseline="0" dirty="0" smtClean="0"/>
              <a:t>JEA in </a:t>
            </a:r>
            <a:r>
              <a:rPr lang="en-US" baseline="0" dirty="0"/>
              <a:t>the paper?</a:t>
            </a:r>
          </a:p>
          <a:p>
            <a:pPr marL="0" indent="0">
              <a:buNone/>
            </a:pPr>
            <a:r>
              <a:rPr lang="en-US" baseline="0" dirty="0"/>
              <a:t>Does it seem ok to you?</a:t>
            </a:r>
          </a:p>
          <a:p>
            <a:pPr marL="0" indent="0">
              <a:buNone/>
            </a:pPr>
            <a:endParaRPr lang="en-US" baseline="0" dirty="0"/>
          </a:p>
          <a:p>
            <a:pPr marL="0" indent="0" defTabSz="878647">
              <a:buNone/>
              <a:defRPr/>
            </a:pPr>
            <a:r>
              <a:rPr lang="en-US" baseline="0" dirty="0"/>
              <a:t>And know that if you have any questions we are unable to address now, we would love for you to reach out to us anytime – we will leave our contact information on the final slide for a few moments so you can write our email and phone number down.</a:t>
            </a:r>
            <a:endParaRPr lang="en-US" dirty="0"/>
          </a:p>
          <a:p>
            <a:pPr marL="0" indent="0">
              <a:buNone/>
            </a:pPr>
            <a:endParaRPr lang="en-US" baseline="0" dirty="0"/>
          </a:p>
          <a:p>
            <a:pPr marL="0" indent="0">
              <a:buNone/>
            </a:pPr>
            <a:endParaRPr lang="en-US" baseline="0" dirty="0"/>
          </a:p>
          <a:p>
            <a:pPr marL="0" indent="0">
              <a:buNone/>
            </a:pPr>
            <a:endParaRPr dirty="0"/>
          </a:p>
        </p:txBody>
      </p:sp>
    </p:spTree>
    <p:extLst>
      <p:ext uri="{BB962C8B-B14F-4D97-AF65-F5344CB8AC3E}">
        <p14:creationId xmlns:p14="http://schemas.microsoft.com/office/powerpoint/2010/main" val="1939160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nvGrpSpPr>
          <p:cNvPr id="2"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dirty="0"/>
          </a:p>
        </p:txBody>
      </p:sp>
    </p:spTree>
    <p:extLst>
      <p:ext uri="{BB962C8B-B14F-4D97-AF65-F5344CB8AC3E}">
        <p14:creationId xmlns:p14="http://schemas.microsoft.com/office/powerpoint/2010/main" val="4320523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dirty="0"/>
          </a:p>
        </p:txBody>
      </p:sp>
    </p:spTree>
  </p:cSld>
  <p:clrMap bg1="lt1" tx1="dk1" bg2="dk2" tx2="lt2" accent1="accent1" accent2="accent2" accent3="accent3" accent4="accent4" accent5="accent5" accent6="accent6" hlink="hlink" folHlink="folHlink"/>
  <p:sldLayoutIdLst>
    <p:sldLayoutId id="2147483650" r:id="rId1"/>
    <p:sldLayoutId id="2147483652" r:id="rId2"/>
    <p:sldLayoutId id="2147483654" r:id="rId3"/>
    <p:sldLayoutId id="2147483655" r:id="rId4"/>
    <p:sldLayoutId id="2147483656" r:id="rId5"/>
    <p:sldLayoutId id="2147483662"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hyperlink" Target="mailto:stanwm@jea.com" TargetMode="External"/><Relationship Id="rId5" Type="http://schemas.openxmlformats.org/officeDocument/2006/relationships/hyperlink" Target="mailto:Ethicsofficer@jea.com" TargetMode="External"/><Relationship Id="rId4" Type="http://schemas.openxmlformats.org/officeDocument/2006/relationships/image" Target="../media/image32.jpg"/></Relationships>
</file>

<file path=ppt/slides/_rels/slide6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8.jpg"/><Relationship Id="rId11" Type="http://schemas.openxmlformats.org/officeDocument/2006/relationships/image" Target="../media/image13.jp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jpg"/><Relationship Id="rId9" Type="http://schemas.openxmlformats.org/officeDocument/2006/relationships/image" Target="../media/image11.png"/><Relationship Id="rId14" Type="http://schemas.openxmlformats.org/officeDocument/2006/relationships/image" Target="../media/image16.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232"/>
        <p:cNvGrpSpPr/>
        <p:nvPr/>
      </p:nvGrpSpPr>
      <p:grpSpPr>
        <a:xfrm>
          <a:off x="0" y="0"/>
          <a:ext cx="0" cy="0"/>
          <a:chOff x="0" y="0"/>
          <a:chExt cx="0" cy="0"/>
        </a:xfrm>
      </p:grpSpPr>
      <p:sp>
        <p:nvSpPr>
          <p:cNvPr id="233" name="Google Shape;233;p34"/>
          <p:cNvSpPr txBox="1">
            <a:spLocks noGrp="1"/>
          </p:cNvSpPr>
          <p:nvPr>
            <p:ph type="title"/>
          </p:nvPr>
        </p:nvSpPr>
        <p:spPr>
          <a:xfrm>
            <a:off x="0" y="548980"/>
            <a:ext cx="9144000" cy="2985000"/>
          </a:xfrm>
          <a:prstGeom prst="rect">
            <a:avLst/>
          </a:prstGeom>
        </p:spPr>
        <p:txBody>
          <a:bodyPr spcFirstLastPara="1" wrap="square" lIns="91425" tIns="91425" rIns="91425" bIns="91425" anchor="ctr" anchorCtr="0">
            <a:noAutofit/>
          </a:bodyPr>
          <a:lstStyle/>
          <a:p>
            <a:pPr lvl="0" algn="ctr"/>
            <a:r>
              <a:rPr lang="en-US" sz="4000" dirty="0"/>
              <a:t>Ethics Training</a:t>
            </a:r>
            <a:br>
              <a:rPr lang="en-US" sz="4000" dirty="0"/>
            </a:br>
            <a:r>
              <a:rPr lang="en-US" sz="4000" dirty="0"/>
              <a:t/>
            </a:r>
            <a:br>
              <a:rPr lang="en-US" sz="4000" dirty="0"/>
            </a:br>
            <a:r>
              <a:rPr lang="en-US" sz="2400" dirty="0" smtClean="0"/>
              <a:t>Presented </a:t>
            </a:r>
            <a:r>
              <a:rPr lang="en-US" sz="2400" dirty="0"/>
              <a:t>by </a:t>
            </a:r>
            <a:r>
              <a:rPr lang="en-US" sz="2400" dirty="0" smtClean="0"/>
              <a:t>Ethics Office </a:t>
            </a:r>
            <a:br>
              <a:rPr lang="en-US" sz="2400" dirty="0" smtClean="0"/>
            </a:br>
            <a:r>
              <a:rPr lang="en-US" sz="2400" dirty="0" smtClean="0"/>
              <a:t>and Office of General Counsel</a:t>
            </a:r>
            <a:endParaRPr lang="en-US" sz="2400" dirty="0"/>
          </a:p>
        </p:txBody>
      </p:sp>
      <p:sp>
        <p:nvSpPr>
          <p:cNvPr id="3" name="Google Shape;233;p34"/>
          <p:cNvSpPr txBox="1">
            <a:spLocks/>
          </p:cNvSpPr>
          <p:nvPr/>
        </p:nvSpPr>
        <p:spPr>
          <a:xfrm>
            <a:off x="0" y="3026978"/>
            <a:ext cx="9144000" cy="211652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1pPr>
            <a:lvl2pPr marR="0" lvl="1"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2pPr>
            <a:lvl3pPr marR="0" lvl="2"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3pPr>
            <a:lvl4pPr marR="0" lvl="3"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4pPr>
            <a:lvl5pPr marR="0" lvl="4"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5pPr>
            <a:lvl6pPr marR="0" lvl="5"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6pPr>
            <a:lvl7pPr marR="0" lvl="6"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7pPr>
            <a:lvl8pPr marR="0" lvl="7"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8pPr>
            <a:lvl9pPr marR="0" lvl="8"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9pPr>
          </a:lstStyle>
          <a:p>
            <a:pPr algn="ctr"/>
            <a:r>
              <a:rPr lang="en-US" sz="1400" dirty="0"/>
              <a:t/>
            </a:r>
            <a:br>
              <a:rPr lang="en-US" sz="1400" dirty="0"/>
            </a:br>
            <a:endParaRPr lang="en-US" sz="1400" dirty="0"/>
          </a:p>
          <a:p>
            <a:pPr algn="ctr"/>
            <a:endParaRPr lang="en-US" sz="1400" dirty="0"/>
          </a:p>
          <a:p>
            <a:pPr algn="ctr"/>
            <a:r>
              <a:rPr lang="en-US" sz="1400" dirty="0"/>
              <a:t>City of Jacksonville, Florida</a:t>
            </a:r>
          </a:p>
          <a:p>
            <a:pPr algn="ctr"/>
            <a:r>
              <a:rPr lang="en-US" sz="1400" dirty="0" smtClean="0"/>
              <a:t>Kirby Oberdorfer, Deputy Director</a:t>
            </a:r>
          </a:p>
          <a:p>
            <a:pPr algn="ctr"/>
            <a:r>
              <a:rPr lang="en-US" sz="1400" dirty="0" smtClean="0"/>
              <a:t>Lawsikia Hodges, Deputy General Counsel</a:t>
            </a:r>
            <a:r>
              <a:rPr lang="en-US" sz="1400" dirty="0"/>
              <a:t/>
            </a:r>
            <a:br>
              <a:rPr lang="en-US" sz="1400" dirty="0"/>
            </a:br>
            <a:endParaRPr lang="en-US" sz="1400" dirty="0"/>
          </a:p>
        </p:txBody>
      </p:sp>
      <p:sp>
        <p:nvSpPr>
          <p:cNvPr id="4" name="5-Point Star 3"/>
          <p:cNvSpPr/>
          <p:nvPr/>
        </p:nvSpPr>
        <p:spPr bwMode="auto">
          <a:xfrm>
            <a:off x="4277488" y="1568818"/>
            <a:ext cx="365125" cy="365125"/>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bwMode="auto">
          <a:xfrm>
            <a:off x="569088" y="1778368"/>
            <a:ext cx="35560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cxnSp>
        <p:nvCxnSpPr>
          <p:cNvPr id="6" name="Straight Connector 5"/>
          <p:cNvCxnSpPr/>
          <p:nvPr/>
        </p:nvCxnSpPr>
        <p:spPr bwMode="auto">
          <a:xfrm flipV="1">
            <a:off x="4836288" y="1778368"/>
            <a:ext cx="3556000" cy="3175"/>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2" name="Rectangle 1"/>
          <p:cNvSpPr/>
          <p:nvPr/>
        </p:nvSpPr>
        <p:spPr>
          <a:xfrm>
            <a:off x="569088" y="3941379"/>
            <a:ext cx="1322774"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18066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768" y="707811"/>
            <a:ext cx="3592200" cy="3653084"/>
          </a:xfrm>
          <a:prstGeom prst="rect">
            <a:avLst/>
          </a:prstGeom>
        </p:spPr>
      </p:pic>
      <p:sp>
        <p:nvSpPr>
          <p:cNvPr id="104" name="Google Shape;104;p15"/>
          <p:cNvSpPr txBox="1">
            <a:spLocks noGrp="1"/>
          </p:cNvSpPr>
          <p:nvPr>
            <p:ph type="title"/>
          </p:nvPr>
        </p:nvSpPr>
        <p:spPr>
          <a:xfrm>
            <a:off x="3831022" y="1705445"/>
            <a:ext cx="5123792" cy="2299005"/>
          </a:xfrm>
          <a:prstGeom prst="rect">
            <a:avLst/>
          </a:prstGeom>
          <a:solidFill>
            <a:schemeClr val="bg1">
              <a:alpha val="68000"/>
            </a:schemeClr>
          </a:solidFill>
        </p:spPr>
        <p:txBody>
          <a:bodyPr spcFirstLastPara="1" wrap="square" lIns="91425" tIns="91425" rIns="91425" bIns="91425" anchor="t" anchorCtr="0">
            <a:noAutofit/>
          </a:bodyPr>
          <a:lstStyle/>
          <a:p>
            <a:pPr marL="0" lvl="0" indent="0">
              <a:spcBef>
                <a:spcPts val="0"/>
              </a:spcBef>
              <a:spcAft>
                <a:spcPts val="0"/>
              </a:spcAft>
              <a:buNone/>
            </a:pPr>
            <a:r>
              <a:rPr lang="en" dirty="0" smtClean="0"/>
              <a:t>Danger </a:t>
            </a:r>
            <a:r>
              <a:rPr lang="en" dirty="0"/>
              <a:t>Area #1</a:t>
            </a:r>
            <a:br>
              <a:rPr lang="en" dirty="0"/>
            </a:br>
            <a:r>
              <a:rPr lang="en" sz="4800" dirty="0"/>
              <a:t>SUNSHINE </a:t>
            </a:r>
            <a:br>
              <a:rPr lang="en" sz="4800" dirty="0"/>
            </a:br>
            <a:r>
              <a:rPr lang="en" sz="4800" dirty="0"/>
              <a:t>MEETINGS</a:t>
            </a:r>
            <a:endParaRPr sz="4800" dirty="0"/>
          </a:p>
        </p:txBody>
      </p:sp>
    </p:spTree>
    <p:extLst>
      <p:ext uri="{BB962C8B-B14F-4D97-AF65-F5344CB8AC3E}">
        <p14:creationId xmlns:p14="http://schemas.microsoft.com/office/powerpoint/2010/main" val="639201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4" name="Picture 3"/>
          <p:cNvPicPr>
            <a:picLocks noChangeAspect="1"/>
          </p:cNvPicPr>
          <p:nvPr/>
        </p:nvPicPr>
        <p:blipFill>
          <a:blip r:embed="rId3"/>
          <a:srcRect/>
          <a:stretch/>
        </p:blipFill>
        <p:spPr>
          <a:xfrm>
            <a:off x="615386" y="882340"/>
            <a:ext cx="3592200" cy="3592200"/>
          </a:xfrm>
          <a:prstGeom prst="rect">
            <a:avLst/>
          </a:prstGeom>
        </p:spPr>
      </p:pic>
      <p:sp>
        <p:nvSpPr>
          <p:cNvPr id="104" name="Google Shape;104;p15"/>
          <p:cNvSpPr txBox="1">
            <a:spLocks noGrp="1"/>
          </p:cNvSpPr>
          <p:nvPr>
            <p:ph type="title"/>
          </p:nvPr>
        </p:nvSpPr>
        <p:spPr>
          <a:xfrm>
            <a:off x="3275215" y="825731"/>
            <a:ext cx="5679599" cy="3957960"/>
          </a:xfrm>
          <a:prstGeom prst="rect">
            <a:avLst/>
          </a:prstGeom>
          <a:solidFill>
            <a:schemeClr val="bg1">
              <a:alpha val="68000"/>
            </a:schemeClr>
          </a:solidFill>
        </p:spPr>
        <p:txBody>
          <a:bodyPr spcFirstLastPara="1" wrap="square" lIns="91425" tIns="91425" rIns="91425" bIns="91425" anchor="ctr" anchorCtr="0">
            <a:noAutofit/>
          </a:bodyPr>
          <a:lstStyle/>
          <a:p>
            <a:pPr algn="ctr"/>
            <a:r>
              <a:rPr lang="en" sz="3600" dirty="0"/>
              <a:t>Knowledge </a:t>
            </a:r>
            <a:r>
              <a:rPr lang="en" sz="3600" dirty="0" smtClean="0"/>
              <a:t>Check</a:t>
            </a:r>
            <a:r>
              <a:rPr lang="en" dirty="0"/>
              <a:t/>
            </a:r>
            <a:br>
              <a:rPr lang="en" dirty="0"/>
            </a:br>
            <a:r>
              <a:rPr lang="en" dirty="0"/>
              <a:t/>
            </a:r>
            <a:br>
              <a:rPr lang="en" dirty="0"/>
            </a:br>
            <a:r>
              <a:rPr lang="en" sz="2400" dirty="0" smtClean="0">
                <a:solidFill>
                  <a:srgbClr val="000000"/>
                </a:solidFill>
                <a:latin typeface="Raleway" panose="020B0604020202020204" charset="0"/>
              </a:rPr>
              <a:t>What </a:t>
            </a:r>
            <a:r>
              <a:rPr lang="en" sz="2400" dirty="0">
                <a:solidFill>
                  <a:srgbClr val="000000"/>
                </a:solidFill>
                <a:latin typeface="Raleway" panose="020B0604020202020204" charset="0"/>
              </a:rPr>
              <a:t>is the purpose of </a:t>
            </a:r>
            <a:r>
              <a:rPr lang="en-US" sz="2400" dirty="0" smtClean="0">
                <a:solidFill>
                  <a:srgbClr val="000000"/>
                </a:solidFill>
                <a:latin typeface="Raleway" panose="020B0604020202020204" charset="0"/>
              </a:rPr>
              <a:t/>
            </a:r>
            <a:br>
              <a:rPr lang="en-US" sz="2400" dirty="0" smtClean="0">
                <a:solidFill>
                  <a:srgbClr val="000000"/>
                </a:solidFill>
                <a:latin typeface="Raleway" panose="020B0604020202020204" charset="0"/>
              </a:rPr>
            </a:br>
            <a:r>
              <a:rPr lang="en-US" sz="2400" dirty="0">
                <a:solidFill>
                  <a:srgbClr val="000000"/>
                </a:solidFill>
                <a:latin typeface="Raleway" panose="020B0604020202020204" charset="0"/>
              </a:rPr>
              <a:t>t</a:t>
            </a:r>
            <a:r>
              <a:rPr lang="en-US" sz="2400" dirty="0" smtClean="0">
                <a:solidFill>
                  <a:srgbClr val="000000"/>
                </a:solidFill>
                <a:latin typeface="Raleway" panose="020B0604020202020204" charset="0"/>
              </a:rPr>
              <a:t>he</a:t>
            </a:r>
            <a:r>
              <a:rPr lang="en" sz="2400" dirty="0" smtClean="0">
                <a:solidFill>
                  <a:srgbClr val="000000"/>
                </a:solidFill>
                <a:latin typeface="Raleway" panose="020B0604020202020204" charset="0"/>
              </a:rPr>
              <a:t> </a:t>
            </a:r>
            <a:r>
              <a:rPr lang="en" sz="2400" dirty="0">
                <a:solidFill>
                  <a:srgbClr val="000000"/>
                </a:solidFill>
                <a:latin typeface="Raleway" panose="020B0604020202020204" charset="0"/>
              </a:rPr>
              <a:t>Sunshine </a:t>
            </a:r>
            <a:r>
              <a:rPr lang="en" sz="2400" dirty="0" smtClean="0">
                <a:solidFill>
                  <a:srgbClr val="000000"/>
                </a:solidFill>
                <a:latin typeface="Raleway" panose="020B0604020202020204" charset="0"/>
              </a:rPr>
              <a:t>laws</a:t>
            </a:r>
            <a:r>
              <a:rPr lang="en" sz="2400" dirty="0">
                <a:solidFill>
                  <a:srgbClr val="000000"/>
                </a:solidFill>
                <a:latin typeface="Raleway" panose="020B0604020202020204" charset="0"/>
              </a:rPr>
              <a:t>?</a:t>
            </a:r>
            <a:r>
              <a:rPr lang="en" sz="4800" dirty="0">
                <a:solidFill>
                  <a:srgbClr val="000000"/>
                </a:solidFill>
                <a:latin typeface="Raleway" panose="020B0604020202020204" charset="0"/>
              </a:rPr>
              <a:t/>
            </a:r>
            <a:br>
              <a:rPr lang="en" sz="4800" dirty="0">
                <a:solidFill>
                  <a:srgbClr val="000000"/>
                </a:solidFill>
                <a:latin typeface="Raleway" panose="020B0604020202020204" charset="0"/>
              </a:rPr>
            </a:br>
            <a:endParaRPr sz="4800" dirty="0"/>
          </a:p>
        </p:txBody>
      </p:sp>
    </p:spTree>
    <p:extLst>
      <p:ext uri="{BB962C8B-B14F-4D97-AF65-F5344CB8AC3E}">
        <p14:creationId xmlns:p14="http://schemas.microsoft.com/office/powerpoint/2010/main" val="2116879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6"/>
          <p:cNvSpPr txBox="1">
            <a:spLocks noGrp="1"/>
          </p:cNvSpPr>
          <p:nvPr>
            <p:ph type="body" idx="1"/>
          </p:nvPr>
        </p:nvSpPr>
        <p:spPr>
          <a:xfrm>
            <a:off x="796150" y="1066125"/>
            <a:ext cx="4126500" cy="3813372"/>
          </a:xfrm>
          <a:prstGeom prst="rect">
            <a:avLst/>
          </a:prstGeom>
        </p:spPr>
        <p:txBody>
          <a:bodyPr spcFirstLastPara="1" wrap="square" lIns="91425" tIns="91425" rIns="91425" bIns="91425" anchor="t" anchorCtr="0">
            <a:noAutofit/>
          </a:bodyPr>
          <a:lstStyle/>
          <a:p>
            <a:pPr marL="0" lvl="0" indent="0" algn="ctr">
              <a:lnSpc>
                <a:spcPct val="100000"/>
              </a:lnSpc>
              <a:buNone/>
            </a:pPr>
            <a:r>
              <a:rPr lang="en" sz="2800" b="1" dirty="0">
                <a:solidFill>
                  <a:srgbClr val="000000"/>
                </a:solidFill>
              </a:rPr>
              <a:t>Scenario</a:t>
            </a:r>
            <a:endParaRPr sz="2800" b="1" dirty="0">
              <a:solidFill>
                <a:srgbClr val="000000"/>
              </a:solidFill>
            </a:endParaRPr>
          </a:p>
          <a:p>
            <a:pPr marL="0" lvl="0" indent="0">
              <a:spcAft>
                <a:spcPts val="1200"/>
              </a:spcAft>
              <a:buNone/>
            </a:pPr>
            <a:r>
              <a:rPr lang="en" sz="2000" dirty="0">
                <a:solidFill>
                  <a:srgbClr val="000000"/>
                </a:solidFill>
                <a:latin typeface="Raleway" panose="020B0604020202020204" charset="0"/>
              </a:rPr>
              <a:t>JEA </a:t>
            </a:r>
            <a:r>
              <a:rPr lang="en" sz="2000" dirty="0" smtClean="0">
                <a:solidFill>
                  <a:srgbClr val="000000"/>
                </a:solidFill>
                <a:latin typeface="Raleway" panose="020B0604020202020204" charset="0"/>
              </a:rPr>
              <a:t>recently put out a </a:t>
            </a:r>
            <a:r>
              <a:rPr lang="en" sz="2000" dirty="0">
                <a:solidFill>
                  <a:srgbClr val="000000"/>
                </a:solidFill>
                <a:latin typeface="Raleway" panose="020B0604020202020204" charset="0"/>
              </a:rPr>
              <a:t>bid for interior design for the new HQ.  </a:t>
            </a:r>
            <a:r>
              <a:rPr lang="en" sz="2000" dirty="0" smtClean="0">
                <a:solidFill>
                  <a:srgbClr val="000000"/>
                </a:solidFill>
                <a:latin typeface="Raleway" panose="020B0604020202020204" charset="0"/>
              </a:rPr>
              <a:t>You are a member of the Awards Committee and the chair </a:t>
            </a:r>
            <a:r>
              <a:rPr lang="en" sz="2000" dirty="0">
                <a:solidFill>
                  <a:srgbClr val="000000"/>
                </a:solidFill>
                <a:latin typeface="Raleway" panose="020B0604020202020204" charset="0"/>
              </a:rPr>
              <a:t>invites you to lunch “to get your thoughts” </a:t>
            </a:r>
            <a:r>
              <a:rPr lang="en" sz="2000" dirty="0" smtClean="0">
                <a:solidFill>
                  <a:srgbClr val="000000"/>
                </a:solidFill>
                <a:latin typeface="Raleway" panose="020B0604020202020204" charset="0"/>
              </a:rPr>
              <a:t>on the bidders.</a:t>
            </a:r>
            <a:r>
              <a:rPr lang="en" sz="2000" dirty="0">
                <a:solidFill>
                  <a:srgbClr val="000000"/>
                </a:solidFill>
                <a:latin typeface="Raleway" panose="020B0604020202020204" charset="0"/>
              </a:rPr>
              <a:t/>
            </a:r>
            <a:br>
              <a:rPr lang="en" sz="2000" dirty="0">
                <a:solidFill>
                  <a:srgbClr val="000000"/>
                </a:solidFill>
                <a:latin typeface="Raleway" panose="020B0604020202020204" charset="0"/>
              </a:rPr>
            </a:br>
            <a:r>
              <a:rPr lang="en" sz="2000" dirty="0" smtClean="0">
                <a:solidFill>
                  <a:srgbClr val="000000"/>
                </a:solidFill>
                <a:latin typeface="Raleway" panose="020B0604020202020204" charset="0"/>
              </a:rPr>
              <a:t>Can </a:t>
            </a:r>
            <a:r>
              <a:rPr lang="en" sz="2000" dirty="0">
                <a:solidFill>
                  <a:srgbClr val="000000"/>
                </a:solidFill>
                <a:latin typeface="Raleway" panose="020B0604020202020204" charset="0"/>
              </a:rPr>
              <a:t>you go? </a:t>
            </a:r>
            <a:r>
              <a:rPr lang="en-US" sz="2000" dirty="0" smtClean="0">
                <a:solidFill>
                  <a:srgbClr val="000000"/>
                </a:solidFill>
                <a:latin typeface="Raleway" panose="020B0604020202020204" charset="0"/>
              </a:rPr>
              <a:t>What topics can you discuss</a:t>
            </a:r>
            <a:r>
              <a:rPr lang="en" sz="2000" dirty="0" smtClean="0">
                <a:solidFill>
                  <a:srgbClr val="000000"/>
                </a:solidFill>
                <a:latin typeface="Raleway" panose="020B0604020202020204" charset="0"/>
              </a:rPr>
              <a:t>?</a:t>
            </a:r>
            <a:r>
              <a:rPr lang="en" sz="4400" dirty="0">
                <a:solidFill>
                  <a:srgbClr val="000000"/>
                </a:solidFill>
                <a:latin typeface="Raleway" panose="020B0604020202020204" charset="0"/>
              </a:rPr>
              <a:t/>
            </a:r>
            <a:br>
              <a:rPr lang="en" sz="4400" dirty="0">
                <a:solidFill>
                  <a:srgbClr val="000000"/>
                </a:solidFill>
                <a:latin typeface="Raleway" panose="020B0604020202020204" charset="0"/>
              </a:rPr>
            </a:br>
            <a:endParaRPr lang="en-US" sz="2000" dirty="0">
              <a:solidFill>
                <a:schemeClr val="bg2"/>
              </a:solidFill>
              <a:latin typeface="Raleway" panose="020B0604020202020204" charset="0"/>
            </a:endParaRPr>
          </a:p>
          <a:p>
            <a:pPr marL="0" lvl="0" indent="0">
              <a:buNone/>
            </a:pPr>
            <a:endParaRPr lang="en-US" sz="2000" dirty="0">
              <a:solidFill>
                <a:schemeClr val="bg2"/>
              </a:solidFill>
              <a:latin typeface="Raleway" panose="020B060402020202020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8649" y="1696254"/>
            <a:ext cx="2157984" cy="2194560"/>
          </a:xfrm>
          <a:prstGeom prst="rect">
            <a:avLst/>
          </a:prstGeom>
        </p:spPr>
      </p:pic>
    </p:spTree>
    <p:extLst>
      <p:ext uri="{BB962C8B-B14F-4D97-AF65-F5344CB8AC3E}">
        <p14:creationId xmlns:p14="http://schemas.microsoft.com/office/powerpoint/2010/main" val="3208317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729450" y="570525"/>
            <a:ext cx="7688700" cy="535200"/>
          </a:xfrm>
          <a:prstGeom prst="rect">
            <a:avLst/>
          </a:prstGeom>
        </p:spPr>
        <p:txBody>
          <a:bodyPr spcFirstLastPara="1" wrap="square" lIns="91425" tIns="91425" rIns="91425" bIns="91425" anchor="t" anchorCtr="0">
            <a:noAutofit/>
          </a:bodyPr>
          <a:lstStyle/>
          <a:p>
            <a:pPr lvl="0"/>
            <a:r>
              <a:rPr lang="en" dirty="0"/>
              <a:t>Sunshine Law—General</a:t>
            </a:r>
            <a:endParaRPr dirty="0"/>
          </a:p>
        </p:txBody>
      </p:sp>
      <p:sp>
        <p:nvSpPr>
          <p:cNvPr id="105" name="Google Shape;105;p15"/>
          <p:cNvSpPr txBox="1">
            <a:spLocks noGrp="1"/>
          </p:cNvSpPr>
          <p:nvPr>
            <p:ph type="body" idx="1"/>
          </p:nvPr>
        </p:nvSpPr>
        <p:spPr>
          <a:xfrm>
            <a:off x="729450" y="1231641"/>
            <a:ext cx="7688700" cy="3911859"/>
          </a:xfrm>
          <a:prstGeom prst="rect">
            <a:avLst/>
          </a:prstGeom>
        </p:spPr>
        <p:txBody>
          <a:bodyPr spcFirstLastPara="1" wrap="square" lIns="91425" tIns="91425" rIns="91425" bIns="91425" anchor="t" anchorCtr="0">
            <a:noAutofit/>
          </a:bodyPr>
          <a:lstStyle/>
          <a:p>
            <a:pPr marL="0" indent="0">
              <a:spcAft>
                <a:spcPts val="600"/>
              </a:spcAft>
              <a:buNone/>
            </a:pPr>
            <a:r>
              <a:rPr lang="en-US" sz="2600" dirty="0">
                <a:solidFill>
                  <a:srgbClr val="000000"/>
                </a:solidFill>
                <a:latin typeface="Raleway"/>
                <a:ea typeface="Raleway"/>
                <a:cs typeface="Raleway"/>
                <a:sym typeface="Raleway"/>
              </a:rPr>
              <a:t>What is the Sunshine Law?  </a:t>
            </a:r>
          </a:p>
          <a:p>
            <a:pPr marL="342900" indent="-342900">
              <a:spcAft>
                <a:spcPts val="900"/>
              </a:spcAft>
            </a:pPr>
            <a:r>
              <a:rPr lang="en-US" sz="2300" dirty="0">
                <a:solidFill>
                  <a:srgbClr val="000000"/>
                </a:solidFill>
                <a:latin typeface="Raleway"/>
                <a:ea typeface="Raleway"/>
                <a:cs typeface="Raleway"/>
                <a:sym typeface="Raleway"/>
              </a:rPr>
              <a:t>Any communication</a:t>
            </a:r>
          </a:p>
          <a:p>
            <a:pPr marL="342900" indent="-342900">
              <a:spcAft>
                <a:spcPts val="900"/>
              </a:spcAft>
            </a:pPr>
            <a:r>
              <a:rPr lang="en-US" sz="2300" dirty="0">
                <a:solidFill>
                  <a:srgbClr val="000000"/>
                </a:solidFill>
                <a:latin typeface="Raleway"/>
                <a:ea typeface="Raleway"/>
                <a:cs typeface="Raleway"/>
                <a:sym typeface="Raleway"/>
              </a:rPr>
              <a:t>Between two or more members of the same </a:t>
            </a:r>
            <a:r>
              <a:rPr lang="en-US" sz="2300" dirty="0" smtClean="0">
                <a:solidFill>
                  <a:srgbClr val="000000"/>
                </a:solidFill>
                <a:latin typeface="Raleway"/>
                <a:ea typeface="Raleway"/>
                <a:cs typeface="Raleway"/>
                <a:sym typeface="Raleway"/>
              </a:rPr>
              <a:t>board/committee</a:t>
            </a:r>
            <a:endParaRPr lang="en-US" sz="2300" dirty="0">
              <a:solidFill>
                <a:srgbClr val="000000"/>
              </a:solidFill>
              <a:latin typeface="Raleway"/>
              <a:ea typeface="Raleway"/>
              <a:cs typeface="Raleway"/>
              <a:sym typeface="Raleway"/>
            </a:endParaRPr>
          </a:p>
          <a:p>
            <a:pPr marL="342900" indent="-342900">
              <a:spcAft>
                <a:spcPts val="900"/>
              </a:spcAft>
            </a:pPr>
            <a:r>
              <a:rPr lang="en-US" sz="2300" dirty="0">
                <a:solidFill>
                  <a:srgbClr val="000000"/>
                </a:solidFill>
                <a:latin typeface="Raleway"/>
                <a:ea typeface="Raleway"/>
                <a:cs typeface="Raleway"/>
                <a:sym typeface="Raleway"/>
              </a:rPr>
              <a:t>On a matter that could possibly come before your </a:t>
            </a:r>
            <a:r>
              <a:rPr lang="en-US" sz="2300" dirty="0" smtClean="0">
                <a:solidFill>
                  <a:srgbClr val="000000"/>
                </a:solidFill>
                <a:latin typeface="Raleway"/>
                <a:ea typeface="Raleway"/>
                <a:cs typeface="Raleway"/>
                <a:sym typeface="Raleway"/>
              </a:rPr>
              <a:t>board/committee </a:t>
            </a:r>
            <a:r>
              <a:rPr lang="en-US" sz="2300" dirty="0">
                <a:solidFill>
                  <a:srgbClr val="000000"/>
                </a:solidFill>
                <a:latin typeface="Raleway"/>
                <a:ea typeface="Raleway"/>
                <a:cs typeface="Raleway"/>
                <a:sym typeface="Raleway"/>
              </a:rPr>
              <a:t>in the future</a:t>
            </a:r>
          </a:p>
          <a:p>
            <a:pPr marL="342900" indent="-342900"/>
            <a:r>
              <a:rPr lang="en-US" sz="2300" dirty="0">
                <a:solidFill>
                  <a:srgbClr val="000000"/>
                </a:solidFill>
                <a:latin typeface="Raleway"/>
                <a:ea typeface="Raleway"/>
                <a:cs typeface="Raleway"/>
                <a:sym typeface="Raleway"/>
              </a:rPr>
              <a:t>Has to be in a “noticed meeting” </a:t>
            </a:r>
            <a:r>
              <a:rPr lang="en-US" sz="2300" b="1" dirty="0">
                <a:solidFill>
                  <a:srgbClr val="000000"/>
                </a:solidFill>
                <a:latin typeface="Raleway"/>
                <a:ea typeface="Raleway"/>
                <a:cs typeface="Raleway"/>
                <a:sym typeface="Raleway"/>
              </a:rPr>
              <a:t>able to be heard by the public</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6189" y="254867"/>
            <a:ext cx="1078903" cy="1097189"/>
          </a:xfrm>
          <a:prstGeom prst="rect">
            <a:avLst/>
          </a:prstGeom>
        </p:spPr>
      </p:pic>
      <p:sp>
        <p:nvSpPr>
          <p:cNvPr id="5" name="Rectangle 4"/>
          <p:cNvSpPr/>
          <p:nvPr/>
        </p:nvSpPr>
        <p:spPr>
          <a:xfrm>
            <a:off x="452804" y="4620280"/>
            <a:ext cx="8691196" cy="523220"/>
          </a:xfrm>
          <a:prstGeom prst="rect">
            <a:avLst/>
          </a:prstGeom>
        </p:spPr>
        <p:txBody>
          <a:bodyPr wrap="square">
            <a:spAutoFit/>
          </a:bodyPr>
          <a:lstStyle/>
          <a:p>
            <a:pPr algn="r"/>
            <a:r>
              <a:rPr lang="en" dirty="0">
                <a:latin typeface="Raleway" panose="020B0604020202020204" charset="0"/>
              </a:rPr>
              <a:t/>
            </a:r>
            <a:br>
              <a:rPr lang="en" dirty="0">
                <a:latin typeface="Raleway" panose="020B0604020202020204" charset="0"/>
              </a:rPr>
            </a:br>
            <a:r>
              <a:rPr lang="en" dirty="0">
                <a:latin typeface="Raleway" panose="020B0604020202020204" charset="0"/>
              </a:rPr>
              <a:t>Florida </a:t>
            </a:r>
            <a:r>
              <a:rPr lang="en" dirty="0" smtClean="0">
                <a:latin typeface="Raleway" panose="020B0604020202020204" charset="0"/>
              </a:rPr>
              <a:t>Statutes </a:t>
            </a:r>
            <a:r>
              <a:rPr lang="en" dirty="0">
                <a:latin typeface="Raleway" panose="020B0604020202020204" charset="0"/>
              </a:rPr>
              <a:t>Chapter 286</a:t>
            </a:r>
            <a:endParaRPr lang="en-US" dirty="0">
              <a:latin typeface="Raleway" panose="020B0604020202020204" charset="0"/>
            </a:endParaRPr>
          </a:p>
        </p:txBody>
      </p:sp>
    </p:spTree>
    <p:extLst>
      <p:ext uri="{BB962C8B-B14F-4D97-AF65-F5344CB8AC3E}">
        <p14:creationId xmlns:p14="http://schemas.microsoft.com/office/powerpoint/2010/main" val="174702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729450" y="570525"/>
            <a:ext cx="7688700" cy="535200"/>
          </a:xfrm>
          <a:prstGeom prst="rect">
            <a:avLst/>
          </a:prstGeom>
        </p:spPr>
        <p:txBody>
          <a:bodyPr spcFirstLastPara="1" wrap="square" lIns="91425" tIns="91425" rIns="91425" bIns="91425" anchor="t" anchorCtr="0">
            <a:noAutofit/>
          </a:bodyPr>
          <a:lstStyle/>
          <a:p>
            <a:pPr lvl="0"/>
            <a:r>
              <a:rPr lang="en" dirty="0"/>
              <a:t>Sunshine Law—Application</a:t>
            </a:r>
            <a:endParaRPr dirty="0"/>
          </a:p>
        </p:txBody>
      </p:sp>
      <p:sp>
        <p:nvSpPr>
          <p:cNvPr id="105" name="Google Shape;105;p15"/>
          <p:cNvSpPr txBox="1">
            <a:spLocks noGrp="1"/>
          </p:cNvSpPr>
          <p:nvPr>
            <p:ph type="body" idx="1"/>
          </p:nvPr>
        </p:nvSpPr>
        <p:spPr>
          <a:xfrm>
            <a:off x="729450" y="1330750"/>
            <a:ext cx="7688700" cy="3446182"/>
          </a:xfrm>
          <a:prstGeom prst="rect">
            <a:avLst/>
          </a:prstGeom>
        </p:spPr>
        <p:txBody>
          <a:bodyPr spcFirstLastPara="1" wrap="square" lIns="91425" tIns="91425" rIns="91425" bIns="91425" anchor="t" anchorCtr="0">
            <a:noAutofit/>
          </a:bodyPr>
          <a:lstStyle/>
          <a:p>
            <a:pPr marL="0" indent="0">
              <a:spcAft>
                <a:spcPts val="1200"/>
              </a:spcAft>
              <a:buNone/>
            </a:pPr>
            <a:r>
              <a:rPr lang="en-US" sz="2700" dirty="0">
                <a:solidFill>
                  <a:srgbClr val="000000"/>
                </a:solidFill>
                <a:latin typeface="Raleway"/>
                <a:ea typeface="Raleway"/>
                <a:cs typeface="Raleway"/>
                <a:sym typeface="Raleway"/>
              </a:rPr>
              <a:t>All Meetings are Covered by Sunshine Law</a:t>
            </a:r>
          </a:p>
          <a:p>
            <a:pPr marL="342900" indent="-342900">
              <a:spcAft>
                <a:spcPts val="1200"/>
              </a:spcAft>
            </a:pPr>
            <a:r>
              <a:rPr lang="en-US" sz="2400" dirty="0">
                <a:solidFill>
                  <a:srgbClr val="000000"/>
                </a:solidFill>
                <a:latin typeface="Raleway"/>
                <a:ea typeface="Raleway"/>
                <a:cs typeface="Raleway"/>
                <a:sym typeface="Raleway"/>
              </a:rPr>
              <a:t>Committees and Subcommittees </a:t>
            </a:r>
          </a:p>
          <a:p>
            <a:pPr marL="342900" indent="-342900">
              <a:spcAft>
                <a:spcPts val="1200"/>
              </a:spcAft>
            </a:pPr>
            <a:r>
              <a:rPr lang="en-US" sz="2400" dirty="0">
                <a:solidFill>
                  <a:srgbClr val="000000"/>
                </a:solidFill>
                <a:latin typeface="Raleway"/>
                <a:ea typeface="Raleway"/>
                <a:cs typeface="Raleway"/>
                <a:sym typeface="Raleway"/>
              </a:rPr>
              <a:t>Workshops</a:t>
            </a:r>
          </a:p>
          <a:p>
            <a:pPr marL="342900" indent="-342900"/>
            <a:r>
              <a:rPr lang="en-US" sz="2400" dirty="0">
                <a:solidFill>
                  <a:srgbClr val="000000"/>
                </a:solidFill>
                <a:latin typeface="Raleway"/>
                <a:ea typeface="Raleway"/>
                <a:cs typeface="Raleway"/>
                <a:sym typeface="Raleway"/>
              </a:rPr>
              <a:t>Two or more </a:t>
            </a:r>
            <a:r>
              <a:rPr lang="en-US" sz="2400" dirty="0" smtClean="0">
                <a:solidFill>
                  <a:srgbClr val="000000"/>
                </a:solidFill>
                <a:latin typeface="Raleway"/>
                <a:ea typeface="Raleway"/>
                <a:cs typeface="Raleway"/>
                <a:sym typeface="Raleway"/>
              </a:rPr>
              <a:t>Awards Committee members </a:t>
            </a:r>
            <a:r>
              <a:rPr lang="en-US" sz="2400" dirty="0">
                <a:solidFill>
                  <a:srgbClr val="000000"/>
                </a:solidFill>
                <a:latin typeface="Raleway"/>
                <a:ea typeface="Raleway"/>
                <a:cs typeface="Raleway"/>
                <a:sym typeface="Raleway"/>
              </a:rPr>
              <a:t>in a planning meeting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6189" y="254867"/>
            <a:ext cx="1078903" cy="1097189"/>
          </a:xfrm>
          <a:prstGeom prst="rect">
            <a:avLst/>
          </a:prstGeom>
        </p:spPr>
      </p:pic>
      <p:sp>
        <p:nvSpPr>
          <p:cNvPr id="5" name="Rectangle 4"/>
          <p:cNvSpPr/>
          <p:nvPr/>
        </p:nvSpPr>
        <p:spPr>
          <a:xfrm>
            <a:off x="311409" y="4467621"/>
            <a:ext cx="8523642" cy="523220"/>
          </a:xfrm>
          <a:prstGeom prst="rect">
            <a:avLst/>
          </a:prstGeom>
        </p:spPr>
        <p:txBody>
          <a:bodyPr wrap="square">
            <a:spAutoFit/>
          </a:bodyPr>
          <a:lstStyle/>
          <a:p>
            <a:pPr algn="r"/>
            <a:r>
              <a:rPr lang="en" dirty="0">
                <a:latin typeface="Raleway" panose="020B0604020202020204" charset="0"/>
              </a:rPr>
              <a:t/>
            </a:r>
            <a:br>
              <a:rPr lang="en" dirty="0">
                <a:latin typeface="Raleway" panose="020B0604020202020204" charset="0"/>
              </a:rPr>
            </a:br>
            <a:r>
              <a:rPr lang="en" dirty="0">
                <a:latin typeface="Raleway" panose="020B0604020202020204" charset="0"/>
              </a:rPr>
              <a:t>Florida </a:t>
            </a:r>
            <a:r>
              <a:rPr lang="en" dirty="0" smtClean="0">
                <a:latin typeface="Raleway" panose="020B0604020202020204" charset="0"/>
              </a:rPr>
              <a:t>Statutes Chapter </a:t>
            </a:r>
            <a:r>
              <a:rPr lang="en" dirty="0">
                <a:latin typeface="Raleway" panose="020B0604020202020204" charset="0"/>
              </a:rPr>
              <a:t>286</a:t>
            </a:r>
            <a:endParaRPr lang="en-US" dirty="0">
              <a:latin typeface="Raleway" panose="020B0604020202020204" charset="0"/>
            </a:endParaRPr>
          </a:p>
        </p:txBody>
      </p:sp>
    </p:spTree>
    <p:extLst>
      <p:ext uri="{BB962C8B-B14F-4D97-AF65-F5344CB8AC3E}">
        <p14:creationId xmlns:p14="http://schemas.microsoft.com/office/powerpoint/2010/main" val="3819103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567609" y="254867"/>
            <a:ext cx="7688700" cy="910317"/>
          </a:xfrm>
          <a:prstGeom prst="rect">
            <a:avLst/>
          </a:prstGeom>
        </p:spPr>
        <p:txBody>
          <a:bodyPr spcFirstLastPara="1" wrap="square" lIns="91425" tIns="91425" rIns="91425" bIns="91425" anchor="t" anchorCtr="0">
            <a:noAutofit/>
          </a:bodyPr>
          <a:lstStyle/>
          <a:p>
            <a:pPr lvl="0"/>
            <a:r>
              <a:rPr lang="en-US" dirty="0">
                <a:solidFill>
                  <a:srgbClr val="000000"/>
                </a:solidFill>
              </a:rPr>
              <a:t>Activities and Communications Prohibited </a:t>
            </a:r>
            <a:br>
              <a:rPr lang="en-US" dirty="0">
                <a:solidFill>
                  <a:srgbClr val="000000"/>
                </a:solidFill>
              </a:rPr>
            </a:br>
            <a:r>
              <a:rPr lang="en-US" dirty="0">
                <a:solidFill>
                  <a:srgbClr val="000000"/>
                </a:solidFill>
              </a:rPr>
              <a:t>by Sunshine Law</a:t>
            </a:r>
            <a:endParaRPr dirty="0"/>
          </a:p>
        </p:txBody>
      </p:sp>
      <p:sp>
        <p:nvSpPr>
          <p:cNvPr id="105" name="Google Shape;105;p15"/>
          <p:cNvSpPr txBox="1">
            <a:spLocks noGrp="1"/>
          </p:cNvSpPr>
          <p:nvPr>
            <p:ph type="body" idx="1"/>
          </p:nvPr>
        </p:nvSpPr>
        <p:spPr>
          <a:xfrm>
            <a:off x="729450" y="1330749"/>
            <a:ext cx="7688700" cy="3689119"/>
          </a:xfrm>
          <a:prstGeom prst="rect">
            <a:avLst/>
          </a:prstGeom>
        </p:spPr>
        <p:txBody>
          <a:bodyPr spcFirstLastPara="1" wrap="square" lIns="91425" tIns="91425" rIns="91425" bIns="91425" anchor="t" anchorCtr="0">
            <a:noAutofit/>
          </a:bodyPr>
          <a:lstStyle/>
          <a:p>
            <a:pPr lvl="0">
              <a:spcAft>
                <a:spcPts val="900"/>
              </a:spcAft>
              <a:buClr>
                <a:srgbClr val="595959"/>
              </a:buClr>
            </a:pPr>
            <a:r>
              <a:rPr lang="en-US" sz="2400" dirty="0">
                <a:solidFill>
                  <a:schemeClr val="bg2"/>
                </a:solidFill>
                <a:latin typeface="Raleway" panose="020B0604020202020204" charset="0"/>
              </a:rPr>
              <a:t>Phone, email, texting or other communication with </a:t>
            </a:r>
            <a:r>
              <a:rPr lang="en-US" sz="2400" dirty="0" smtClean="0">
                <a:solidFill>
                  <a:schemeClr val="bg2"/>
                </a:solidFill>
                <a:latin typeface="Raleway" panose="020B0604020202020204" charset="0"/>
              </a:rPr>
              <a:t>Awards Committee </a:t>
            </a:r>
            <a:r>
              <a:rPr lang="en-US" sz="2400" dirty="0">
                <a:solidFill>
                  <a:schemeClr val="bg2"/>
                </a:solidFill>
                <a:latin typeface="Raleway" panose="020B0604020202020204" charset="0"/>
              </a:rPr>
              <a:t>members about </a:t>
            </a:r>
            <a:r>
              <a:rPr lang="en-US" sz="2400" dirty="0" smtClean="0">
                <a:solidFill>
                  <a:schemeClr val="bg2"/>
                </a:solidFill>
                <a:latin typeface="Raleway" panose="020B0604020202020204" charset="0"/>
              </a:rPr>
              <a:t>committee </a:t>
            </a:r>
            <a:r>
              <a:rPr lang="en-US" sz="2400" dirty="0">
                <a:solidFill>
                  <a:schemeClr val="bg2"/>
                </a:solidFill>
                <a:latin typeface="Raleway" panose="020B0604020202020204" charset="0"/>
              </a:rPr>
              <a:t>outside noticed meeting </a:t>
            </a:r>
          </a:p>
          <a:p>
            <a:pPr lvl="0">
              <a:spcAft>
                <a:spcPts val="900"/>
              </a:spcAft>
              <a:buClr>
                <a:srgbClr val="595959"/>
              </a:buClr>
            </a:pPr>
            <a:r>
              <a:rPr lang="en-US" sz="2400" dirty="0">
                <a:solidFill>
                  <a:schemeClr val="bg2"/>
                </a:solidFill>
                <a:latin typeface="Raleway" panose="020B0604020202020204" charset="0"/>
              </a:rPr>
              <a:t>Tours</a:t>
            </a:r>
          </a:p>
          <a:p>
            <a:pPr>
              <a:buClr>
                <a:srgbClr val="595959"/>
              </a:buClr>
            </a:pPr>
            <a:r>
              <a:rPr lang="en-US" sz="2400" dirty="0">
                <a:solidFill>
                  <a:schemeClr val="bg2"/>
                </a:solidFill>
                <a:latin typeface="Raleway" panose="020B0604020202020204" charset="0"/>
              </a:rPr>
              <a:t>Using liaison or staff as go-between</a:t>
            </a:r>
          </a:p>
          <a:p>
            <a:pPr lvl="0">
              <a:buClr>
                <a:srgbClr val="595959"/>
              </a:buClr>
            </a:pPr>
            <a:endParaRPr lang="en-US" sz="2500" dirty="0">
              <a:solidFill>
                <a:schemeClr val="bg2"/>
              </a:solidFill>
              <a:latin typeface="Raleway" panose="020B060402020202020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6189" y="254867"/>
            <a:ext cx="1078903" cy="1097189"/>
          </a:xfrm>
          <a:prstGeom prst="rect">
            <a:avLst/>
          </a:prstGeom>
        </p:spPr>
      </p:pic>
      <p:sp>
        <p:nvSpPr>
          <p:cNvPr id="5" name="Rectangle 4"/>
          <p:cNvSpPr/>
          <p:nvPr/>
        </p:nvSpPr>
        <p:spPr>
          <a:xfrm>
            <a:off x="386054" y="4329984"/>
            <a:ext cx="8523642" cy="738664"/>
          </a:xfrm>
          <a:prstGeom prst="rect">
            <a:avLst/>
          </a:prstGeom>
        </p:spPr>
        <p:txBody>
          <a:bodyPr wrap="square">
            <a:spAutoFit/>
          </a:bodyPr>
          <a:lstStyle/>
          <a:p>
            <a:pPr algn="r"/>
            <a:r>
              <a:rPr lang="en" dirty="0">
                <a:latin typeface="Raleway" panose="020B0604020202020204" charset="0"/>
              </a:rPr>
              <a:t/>
            </a:r>
            <a:br>
              <a:rPr lang="en" dirty="0">
                <a:latin typeface="Raleway" panose="020B0604020202020204" charset="0"/>
              </a:rPr>
            </a:br>
            <a:endParaRPr lang="en" dirty="0">
              <a:latin typeface="Raleway" panose="020B0604020202020204" charset="0"/>
            </a:endParaRPr>
          </a:p>
          <a:p>
            <a:pPr algn="r"/>
            <a:r>
              <a:rPr lang="en" dirty="0">
                <a:latin typeface="Raleway" panose="020B0604020202020204" charset="0"/>
              </a:rPr>
              <a:t>Florida </a:t>
            </a:r>
            <a:r>
              <a:rPr lang="en" dirty="0" smtClean="0">
                <a:latin typeface="Raleway" panose="020B0604020202020204" charset="0"/>
              </a:rPr>
              <a:t>Statutes </a:t>
            </a:r>
            <a:r>
              <a:rPr lang="en" dirty="0">
                <a:latin typeface="Raleway" panose="020B0604020202020204" charset="0"/>
              </a:rPr>
              <a:t>Chapter 286</a:t>
            </a:r>
            <a:endParaRPr lang="en-US" dirty="0">
              <a:latin typeface="Raleway" panose="020B0604020202020204" charset="0"/>
            </a:endParaRPr>
          </a:p>
        </p:txBody>
      </p:sp>
    </p:spTree>
    <p:extLst>
      <p:ext uri="{BB962C8B-B14F-4D97-AF65-F5344CB8AC3E}">
        <p14:creationId xmlns:p14="http://schemas.microsoft.com/office/powerpoint/2010/main" val="3171806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6" name="Rectangle 5"/>
          <p:cNvSpPr/>
          <p:nvPr/>
        </p:nvSpPr>
        <p:spPr>
          <a:xfrm>
            <a:off x="171450" y="4253712"/>
            <a:ext cx="8523642" cy="523220"/>
          </a:xfrm>
          <a:prstGeom prst="rect">
            <a:avLst/>
          </a:prstGeom>
        </p:spPr>
        <p:txBody>
          <a:bodyPr wrap="square">
            <a:spAutoFit/>
          </a:bodyPr>
          <a:lstStyle/>
          <a:p>
            <a:pPr algn="r"/>
            <a:r>
              <a:rPr lang="en" dirty="0">
                <a:latin typeface="Raleway" panose="020B0604020202020204" charset="0"/>
              </a:rPr>
              <a:t/>
            </a:r>
            <a:br>
              <a:rPr lang="en" dirty="0">
                <a:latin typeface="Raleway" panose="020B0604020202020204" charset="0"/>
              </a:rPr>
            </a:br>
            <a:endParaRPr lang="en-US" dirty="0">
              <a:latin typeface="Raleway" panose="020B060402020202020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6189" y="254867"/>
            <a:ext cx="1078903" cy="1097189"/>
          </a:xfrm>
          <a:prstGeom prst="rect">
            <a:avLst/>
          </a:prstGeom>
        </p:spPr>
      </p:pic>
      <p:sp>
        <p:nvSpPr>
          <p:cNvPr id="9" name="Content Placeholder 2"/>
          <p:cNvSpPr txBox="1">
            <a:spLocks/>
          </p:cNvSpPr>
          <p:nvPr/>
        </p:nvSpPr>
        <p:spPr>
          <a:xfrm>
            <a:off x="1132851" y="757235"/>
            <a:ext cx="6172200" cy="3394472"/>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pPr>
              <a:buFontTx/>
              <a:buNone/>
            </a:pPr>
            <a:endParaRPr lang="en-US" altLang="en-US" dirty="0"/>
          </a:p>
          <a:p>
            <a:pPr algn="ctr">
              <a:buFontTx/>
              <a:buNone/>
            </a:pPr>
            <a:r>
              <a:rPr lang="en-US" altLang="en-US" sz="2800" b="1" dirty="0">
                <a:solidFill>
                  <a:schemeClr val="bg2"/>
                </a:solidFill>
                <a:latin typeface="Raleway" panose="020B0604020202020204" charset="0"/>
              </a:rPr>
              <a:t>	How do you know if you might be violating the Sunshine Law?</a:t>
            </a:r>
          </a:p>
        </p:txBody>
      </p:sp>
      <p:pic>
        <p:nvPicPr>
          <p:cNvPr id="10" name="Picture 5" descr="http://mysteriouswritings.com/wp-content/uploads/2014/08/Clu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8988" y="2300288"/>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296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6"/>
          <p:cNvSpPr txBox="1">
            <a:spLocks noGrp="1"/>
          </p:cNvSpPr>
          <p:nvPr>
            <p:ph type="body" idx="1"/>
          </p:nvPr>
        </p:nvSpPr>
        <p:spPr>
          <a:xfrm>
            <a:off x="796150" y="1066125"/>
            <a:ext cx="4126500" cy="3684600"/>
          </a:xfrm>
          <a:prstGeom prst="rect">
            <a:avLst/>
          </a:prstGeom>
        </p:spPr>
        <p:txBody>
          <a:bodyPr spcFirstLastPara="1" wrap="square" lIns="91425" tIns="91425" rIns="91425" bIns="91425" anchor="t" anchorCtr="0">
            <a:noAutofit/>
          </a:bodyPr>
          <a:lstStyle/>
          <a:p>
            <a:pPr marL="0" lvl="0" indent="0" algn="ctr">
              <a:lnSpc>
                <a:spcPct val="100000"/>
              </a:lnSpc>
              <a:buNone/>
            </a:pPr>
            <a:r>
              <a:rPr lang="en" sz="2800" b="1" dirty="0">
                <a:solidFill>
                  <a:srgbClr val="000000"/>
                </a:solidFill>
              </a:rPr>
              <a:t>Scenario</a:t>
            </a:r>
            <a:endParaRPr sz="2800" b="1" dirty="0">
              <a:solidFill>
                <a:srgbClr val="000000"/>
              </a:solidFill>
            </a:endParaRPr>
          </a:p>
          <a:p>
            <a:pPr marL="0" lvl="0" indent="0" algn="ctr">
              <a:buNone/>
            </a:pPr>
            <a:r>
              <a:rPr lang="en-US" sz="2000" dirty="0">
                <a:solidFill>
                  <a:schemeClr val="bg2"/>
                </a:solidFill>
                <a:latin typeface="Raleway" panose="020B0604020202020204" charset="0"/>
              </a:rPr>
              <a:t>You are on Facebook and see that a fellow </a:t>
            </a:r>
            <a:r>
              <a:rPr lang="en-US" sz="2000" dirty="0" smtClean="0">
                <a:solidFill>
                  <a:schemeClr val="bg2"/>
                </a:solidFill>
                <a:latin typeface="Raleway" panose="020B0604020202020204" charset="0"/>
              </a:rPr>
              <a:t>Awards Committee </a:t>
            </a:r>
            <a:r>
              <a:rPr lang="en-US" sz="2000" dirty="0">
                <a:solidFill>
                  <a:schemeClr val="bg2"/>
                </a:solidFill>
                <a:latin typeface="Raleway" panose="020B0604020202020204" charset="0"/>
              </a:rPr>
              <a:t>member has posted a great idea for a project </a:t>
            </a:r>
            <a:r>
              <a:rPr lang="en-US" sz="2000" dirty="0" smtClean="0">
                <a:solidFill>
                  <a:schemeClr val="bg2"/>
                </a:solidFill>
                <a:latin typeface="Raleway" panose="020B0604020202020204" charset="0"/>
              </a:rPr>
              <a:t>JEA is bidding out. </a:t>
            </a:r>
            <a:r>
              <a:rPr lang="en-US" sz="2000" dirty="0">
                <a:solidFill>
                  <a:schemeClr val="bg2"/>
                </a:solidFill>
                <a:latin typeface="Raleway" panose="020B0604020202020204" charset="0"/>
              </a:rPr>
              <a:t>You like the idea. </a:t>
            </a:r>
            <a:r>
              <a:rPr lang="en-US" sz="2000" dirty="0" smtClean="0">
                <a:solidFill>
                  <a:schemeClr val="bg2"/>
                </a:solidFill>
                <a:latin typeface="Raleway" panose="020B0604020202020204" charset="0"/>
              </a:rPr>
              <a:t>Can </a:t>
            </a:r>
            <a:r>
              <a:rPr lang="en-US" sz="2000" dirty="0">
                <a:solidFill>
                  <a:schemeClr val="bg2"/>
                </a:solidFill>
                <a:latin typeface="Raleway" panose="020B0604020202020204" charset="0"/>
              </a:rPr>
              <a:t>you comment or “like” the post? </a:t>
            </a:r>
          </a:p>
        </p:txBody>
      </p:sp>
      <p:pic>
        <p:nvPicPr>
          <p:cNvPr id="4" name="Picture 3"/>
          <p:cNvPicPr>
            <a:picLocks noChangeAspect="1"/>
          </p:cNvPicPr>
          <p:nvPr/>
        </p:nvPicPr>
        <p:blipFill>
          <a:blip r:embed="rId3"/>
          <a:srcRect l="34814" t="13336" r="12671" b="13551"/>
          <a:stretch>
            <a:fillRect/>
          </a:stretch>
        </p:blipFill>
        <p:spPr>
          <a:xfrm>
            <a:off x="5581287" y="1311221"/>
            <a:ext cx="2889850" cy="2743200"/>
          </a:xfrm>
          <a:prstGeom prst="rect">
            <a:avLst/>
          </a:prstGeom>
        </p:spPr>
      </p:pic>
    </p:spTree>
    <p:extLst>
      <p:ext uri="{BB962C8B-B14F-4D97-AF65-F5344CB8AC3E}">
        <p14:creationId xmlns:p14="http://schemas.microsoft.com/office/powerpoint/2010/main" val="3098553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729450" y="570525"/>
            <a:ext cx="7688700" cy="535200"/>
          </a:xfrm>
          <a:prstGeom prst="rect">
            <a:avLst/>
          </a:prstGeom>
        </p:spPr>
        <p:txBody>
          <a:bodyPr spcFirstLastPara="1" wrap="square" lIns="91425" tIns="91425" rIns="91425" bIns="91425" anchor="t" anchorCtr="0">
            <a:noAutofit/>
          </a:bodyPr>
          <a:lstStyle/>
          <a:p>
            <a:pPr lvl="0"/>
            <a:r>
              <a:rPr lang="en" dirty="0"/>
              <a:t>Sunshine Law—Requirements</a:t>
            </a:r>
            <a:endParaRPr dirty="0"/>
          </a:p>
        </p:txBody>
      </p:sp>
      <p:sp>
        <p:nvSpPr>
          <p:cNvPr id="105" name="Google Shape;105;p15"/>
          <p:cNvSpPr txBox="1">
            <a:spLocks noGrp="1"/>
          </p:cNvSpPr>
          <p:nvPr>
            <p:ph type="body" idx="1"/>
          </p:nvPr>
        </p:nvSpPr>
        <p:spPr>
          <a:xfrm>
            <a:off x="729450" y="1330750"/>
            <a:ext cx="7688700" cy="3812750"/>
          </a:xfrm>
          <a:prstGeom prst="rect">
            <a:avLst/>
          </a:prstGeom>
        </p:spPr>
        <p:txBody>
          <a:bodyPr spcFirstLastPara="1" wrap="square" lIns="91425" tIns="91425" rIns="91425" bIns="91425" anchor="t" anchorCtr="0">
            <a:noAutofit/>
          </a:bodyPr>
          <a:lstStyle/>
          <a:p>
            <a:pPr marL="0" indent="0">
              <a:spcAft>
                <a:spcPts val="1200"/>
              </a:spcAft>
              <a:buNone/>
            </a:pPr>
            <a:r>
              <a:rPr lang="en-US" sz="2200" dirty="0" smtClean="0">
                <a:solidFill>
                  <a:srgbClr val="000000"/>
                </a:solidFill>
                <a:latin typeface="Raleway"/>
                <a:ea typeface="Raleway"/>
                <a:cs typeface="Raleway"/>
                <a:sym typeface="Raleway"/>
              </a:rPr>
              <a:t>Meeting requirements:</a:t>
            </a:r>
          </a:p>
          <a:p>
            <a:pPr marL="342900" indent="-342900">
              <a:spcAft>
                <a:spcPts val="1200"/>
              </a:spcAft>
            </a:pPr>
            <a:r>
              <a:rPr lang="en-US" sz="2200" dirty="0" smtClean="0">
                <a:solidFill>
                  <a:srgbClr val="000000"/>
                </a:solidFill>
                <a:latin typeface="Raleway"/>
                <a:ea typeface="Raleway"/>
                <a:cs typeface="Raleway"/>
                <a:sym typeface="Raleway"/>
              </a:rPr>
              <a:t>Must be open and accessible to the public </a:t>
            </a:r>
          </a:p>
          <a:p>
            <a:pPr marL="342900" indent="-342900">
              <a:spcAft>
                <a:spcPts val="1200"/>
              </a:spcAft>
            </a:pPr>
            <a:r>
              <a:rPr lang="en-US" sz="2200" dirty="0" smtClean="0">
                <a:solidFill>
                  <a:srgbClr val="000000"/>
                </a:solidFill>
                <a:latin typeface="Raleway"/>
                <a:ea typeface="Raleway"/>
                <a:cs typeface="Raleway"/>
                <a:sym typeface="Raleway"/>
              </a:rPr>
              <a:t>Must properly notify the public in advance (best: 7 days prior)</a:t>
            </a:r>
          </a:p>
          <a:p>
            <a:pPr marL="342900" indent="-342900">
              <a:spcAft>
                <a:spcPts val="1200"/>
              </a:spcAft>
            </a:pPr>
            <a:r>
              <a:rPr lang="en-US" sz="2200" dirty="0" smtClean="0">
                <a:solidFill>
                  <a:srgbClr val="000000"/>
                </a:solidFill>
                <a:latin typeface="Raleway"/>
                <a:ea typeface="Raleway"/>
                <a:cs typeface="Raleway"/>
                <a:sym typeface="Raleway"/>
              </a:rPr>
              <a:t>Must take written minutes </a:t>
            </a:r>
          </a:p>
          <a:p>
            <a:pPr marL="342900" lvl="8" indent="-342900">
              <a:spcBef>
                <a:spcPts val="0"/>
              </a:spcBef>
              <a:spcAft>
                <a:spcPts val="1200"/>
              </a:spcAft>
              <a:buSzPts val="1300"/>
              <a:buFont typeface="Lato"/>
              <a:buChar char="●"/>
            </a:pPr>
            <a:r>
              <a:rPr lang="en-US" sz="2200" dirty="0" smtClean="0">
                <a:solidFill>
                  <a:srgbClr val="000000"/>
                </a:solidFill>
                <a:latin typeface="Raleway"/>
                <a:ea typeface="Raleway"/>
                <a:cs typeface="Raleway"/>
                <a:sym typeface="Raleway"/>
              </a:rPr>
              <a:t>Always Include Opportunity for Public Comment (Preferably before major votes) </a:t>
            </a:r>
          </a:p>
          <a:p>
            <a:pPr marL="0" lvl="8" indent="0" algn="r">
              <a:spcBef>
                <a:spcPts val="0"/>
              </a:spcBef>
              <a:spcAft>
                <a:spcPts val="1200"/>
              </a:spcAft>
              <a:buSzPts val="1300"/>
              <a:buNone/>
            </a:pPr>
            <a:r>
              <a:rPr lang="en" sz="1400" dirty="0" smtClean="0">
                <a:solidFill>
                  <a:srgbClr val="000000"/>
                </a:solidFill>
                <a:latin typeface="Raleway" panose="020B0604020202020204" charset="0"/>
                <a:ea typeface="Arial"/>
                <a:cs typeface="Arial"/>
                <a:sym typeface="Arial"/>
              </a:rPr>
              <a:t>Florida Statutes </a:t>
            </a:r>
            <a:r>
              <a:rPr lang="en" sz="1400" dirty="0">
                <a:solidFill>
                  <a:srgbClr val="000000"/>
                </a:solidFill>
                <a:latin typeface="Raleway" panose="020B0604020202020204" charset="0"/>
                <a:ea typeface="Arial"/>
                <a:cs typeface="Arial"/>
                <a:sym typeface="Arial"/>
              </a:rPr>
              <a:t>Chapter 286</a:t>
            </a:r>
            <a:endParaRPr lang="en-US" sz="1400" dirty="0">
              <a:solidFill>
                <a:srgbClr val="000000"/>
              </a:solidFill>
              <a:latin typeface="Raleway" panose="020B0604020202020204" charset="0"/>
              <a:ea typeface="Arial"/>
              <a:cs typeface="Arial"/>
              <a:sym typeface="Arial"/>
            </a:endParaRPr>
          </a:p>
          <a:p>
            <a:pPr marL="342900" indent="-342900">
              <a:spcAft>
                <a:spcPts val="1200"/>
              </a:spcAft>
            </a:pPr>
            <a:r>
              <a:rPr lang="en-US" sz="2200" dirty="0" smtClean="0">
                <a:solidFill>
                  <a:srgbClr val="000000"/>
                </a:solidFill>
                <a:latin typeface="Raleway"/>
                <a:ea typeface="Raleway"/>
                <a:cs typeface="Raleway"/>
                <a:sym typeface="Raleway"/>
              </a:rPr>
              <a:t> </a:t>
            </a:r>
          </a:p>
          <a:p>
            <a:pPr marL="342900" indent="-342900">
              <a:spcAft>
                <a:spcPts val="1200"/>
              </a:spcAft>
            </a:pPr>
            <a:endParaRPr lang="en-US" sz="2400" dirty="0" smtClean="0">
              <a:solidFill>
                <a:srgbClr val="000000"/>
              </a:solidFill>
              <a:latin typeface="Raleway"/>
              <a:ea typeface="Raleway"/>
              <a:cs typeface="Raleway"/>
              <a:sym typeface="Raleway"/>
            </a:endParaRPr>
          </a:p>
          <a:p>
            <a:pPr marL="342900" indent="-342900"/>
            <a:endParaRPr lang="en-US" sz="2700" dirty="0">
              <a:solidFill>
                <a:srgbClr val="000000"/>
              </a:solidFill>
              <a:latin typeface="Raleway"/>
              <a:ea typeface="Raleway"/>
              <a:cs typeface="Raleway"/>
              <a:sym typeface="Raleway"/>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6189" y="254867"/>
            <a:ext cx="1078903" cy="1097189"/>
          </a:xfrm>
          <a:prstGeom prst="rect">
            <a:avLst/>
          </a:prstGeom>
        </p:spPr>
      </p:pic>
    </p:spTree>
    <p:extLst>
      <p:ext uri="{BB962C8B-B14F-4D97-AF65-F5344CB8AC3E}">
        <p14:creationId xmlns:p14="http://schemas.microsoft.com/office/powerpoint/2010/main" val="1247980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729450" y="554362"/>
            <a:ext cx="7688700" cy="535200"/>
          </a:xfrm>
          <a:prstGeom prst="rect">
            <a:avLst/>
          </a:prstGeom>
        </p:spPr>
        <p:txBody>
          <a:bodyPr spcFirstLastPara="1" wrap="square" lIns="91425" tIns="91425" rIns="91425" bIns="91425" anchor="t" anchorCtr="0">
            <a:noAutofit/>
          </a:bodyPr>
          <a:lstStyle/>
          <a:p>
            <a:pPr lvl="0"/>
            <a:r>
              <a:rPr lang="en" dirty="0"/>
              <a:t>Sunshine Law—Public Comment</a:t>
            </a:r>
            <a:endParaRPr dirty="0"/>
          </a:p>
        </p:txBody>
      </p:sp>
      <p:sp>
        <p:nvSpPr>
          <p:cNvPr id="105" name="Google Shape;105;p15"/>
          <p:cNvSpPr txBox="1">
            <a:spLocks noGrp="1"/>
          </p:cNvSpPr>
          <p:nvPr>
            <p:ph type="body" idx="1"/>
          </p:nvPr>
        </p:nvSpPr>
        <p:spPr>
          <a:xfrm>
            <a:off x="729449" y="1157288"/>
            <a:ext cx="7870153" cy="2418399"/>
          </a:xfrm>
          <a:prstGeom prst="rect">
            <a:avLst/>
          </a:prstGeom>
        </p:spPr>
        <p:txBody>
          <a:bodyPr spcFirstLastPara="1" wrap="square" lIns="91425" tIns="91425" rIns="91425" bIns="91425" anchor="t" anchorCtr="0">
            <a:noAutofit/>
          </a:bodyPr>
          <a:lstStyle/>
          <a:p>
            <a:pPr marL="0" indent="0">
              <a:lnSpc>
                <a:spcPct val="125000"/>
              </a:lnSpc>
              <a:buNone/>
            </a:pPr>
            <a:r>
              <a:rPr lang="en-US" sz="2000" dirty="0">
                <a:solidFill>
                  <a:schemeClr val="bg2"/>
                </a:solidFill>
                <a:latin typeface="Raleway"/>
                <a:ea typeface="Raleway"/>
                <a:cs typeface="Raleway"/>
                <a:sym typeface="Raleway"/>
              </a:rPr>
              <a:t>Legally</a:t>
            </a:r>
          </a:p>
          <a:p>
            <a:pPr marL="342900" indent="-342900">
              <a:lnSpc>
                <a:spcPct val="125000"/>
              </a:lnSpc>
              <a:spcAft>
                <a:spcPts val="1200"/>
              </a:spcAft>
            </a:pPr>
            <a:r>
              <a:rPr lang="en-US" sz="2000" dirty="0">
                <a:solidFill>
                  <a:schemeClr val="bg2"/>
                </a:solidFill>
                <a:latin typeface="Raleway"/>
                <a:ea typeface="Raleway"/>
                <a:cs typeface="Raleway"/>
                <a:sym typeface="Raleway"/>
              </a:rPr>
              <a:t>Required to provide opportunity for public to speak on specific issues BEFORE official action is taken.</a:t>
            </a:r>
          </a:p>
          <a:p>
            <a:pPr marL="0" indent="0">
              <a:lnSpc>
                <a:spcPct val="125000"/>
              </a:lnSpc>
              <a:buNone/>
            </a:pPr>
            <a:r>
              <a:rPr lang="en-US" sz="2000" dirty="0">
                <a:solidFill>
                  <a:schemeClr val="bg2"/>
                </a:solidFill>
                <a:latin typeface="Raleway"/>
                <a:ea typeface="Raleway"/>
                <a:cs typeface="Raleway"/>
                <a:sym typeface="Raleway"/>
              </a:rPr>
              <a:t>Public Opinion</a:t>
            </a:r>
          </a:p>
          <a:p>
            <a:pPr marL="342900" indent="-342900">
              <a:lnSpc>
                <a:spcPct val="125000"/>
              </a:lnSpc>
            </a:pPr>
            <a:r>
              <a:rPr lang="en-US" sz="2000" dirty="0">
                <a:solidFill>
                  <a:schemeClr val="bg2"/>
                </a:solidFill>
                <a:latin typeface="Raleway"/>
                <a:ea typeface="Raleway"/>
                <a:cs typeface="Raleway"/>
                <a:sym typeface="Raleway"/>
              </a:rPr>
              <a:t>Best to allow comment immediately before the vote on a controversial issue.</a:t>
            </a:r>
          </a:p>
          <a:p>
            <a:pPr marL="342900" indent="-342900">
              <a:lnSpc>
                <a:spcPct val="125000"/>
              </a:lnSpc>
            </a:pPr>
            <a:r>
              <a:rPr lang="en-US" sz="2000" dirty="0">
                <a:solidFill>
                  <a:schemeClr val="bg2"/>
                </a:solidFill>
                <a:latin typeface="Raleway"/>
                <a:ea typeface="Raleway"/>
                <a:cs typeface="Raleway"/>
                <a:sym typeface="Raleway"/>
              </a:rPr>
              <a:t>Best to allow general public comment during your meeting</a:t>
            </a:r>
            <a:r>
              <a:rPr lang="en-US" sz="2000" dirty="0" smtClean="0">
                <a:solidFill>
                  <a:schemeClr val="bg2"/>
                </a:solidFill>
                <a:latin typeface="Raleway"/>
                <a:ea typeface="Raleway"/>
                <a:cs typeface="Raleway"/>
                <a:sym typeface="Raleway"/>
              </a:rPr>
              <a:t>.</a:t>
            </a:r>
          </a:p>
          <a:p>
            <a:pPr marL="0" lvl="8" indent="0">
              <a:lnSpc>
                <a:spcPct val="125000"/>
              </a:lnSpc>
              <a:spcBef>
                <a:spcPts val="0"/>
              </a:spcBef>
              <a:spcAft>
                <a:spcPts val="0"/>
              </a:spcAft>
              <a:buSzPts val="1300"/>
              <a:buNone/>
            </a:pPr>
            <a:endParaRPr lang="en" sz="1400" dirty="0" smtClean="0">
              <a:solidFill>
                <a:srgbClr val="000000"/>
              </a:solidFill>
              <a:latin typeface="Raleway" panose="020B0604020202020204" charset="0"/>
              <a:ea typeface="Arial"/>
              <a:cs typeface="Arial"/>
              <a:sym typeface="Arial"/>
            </a:endParaRPr>
          </a:p>
          <a:p>
            <a:pPr marL="0" lvl="8" indent="0">
              <a:lnSpc>
                <a:spcPct val="125000"/>
              </a:lnSpc>
              <a:spcBef>
                <a:spcPts val="0"/>
              </a:spcBef>
              <a:spcAft>
                <a:spcPts val="0"/>
              </a:spcAft>
              <a:buSzPts val="1300"/>
              <a:buNone/>
            </a:pPr>
            <a:endParaRPr lang="en" sz="1400" dirty="0">
              <a:solidFill>
                <a:srgbClr val="000000"/>
              </a:solidFill>
              <a:latin typeface="Raleway" panose="020B0604020202020204" charset="0"/>
              <a:ea typeface="Arial"/>
              <a:cs typeface="Arial"/>
              <a:sym typeface="Arial"/>
            </a:endParaRPr>
          </a:p>
          <a:p>
            <a:pPr marL="0" lvl="8" indent="0" algn="r">
              <a:lnSpc>
                <a:spcPct val="125000"/>
              </a:lnSpc>
              <a:spcBef>
                <a:spcPts val="0"/>
              </a:spcBef>
              <a:spcAft>
                <a:spcPts val="0"/>
              </a:spcAft>
              <a:buSzPts val="1300"/>
              <a:buNone/>
            </a:pPr>
            <a:r>
              <a:rPr lang="en" sz="1400" dirty="0" smtClean="0">
                <a:solidFill>
                  <a:srgbClr val="000000"/>
                </a:solidFill>
                <a:latin typeface="Raleway" panose="020B0604020202020204" charset="0"/>
                <a:ea typeface="Arial"/>
                <a:cs typeface="Arial"/>
                <a:sym typeface="Arial"/>
              </a:rPr>
              <a:t>Florida Statutes </a:t>
            </a:r>
            <a:r>
              <a:rPr lang="en" sz="1400" dirty="0">
                <a:solidFill>
                  <a:srgbClr val="000000"/>
                </a:solidFill>
                <a:latin typeface="Raleway" panose="020B0604020202020204" charset="0"/>
                <a:ea typeface="Arial"/>
                <a:cs typeface="Arial"/>
                <a:sym typeface="Arial"/>
              </a:rPr>
              <a:t>Chapter 286</a:t>
            </a:r>
            <a:endParaRPr lang="en-US" sz="1400" dirty="0">
              <a:solidFill>
                <a:srgbClr val="000000"/>
              </a:solidFill>
              <a:latin typeface="Raleway" panose="020B0604020202020204" charset="0"/>
              <a:ea typeface="Arial"/>
              <a:cs typeface="Arial"/>
              <a:sym typeface="Arial"/>
            </a:endParaRPr>
          </a:p>
          <a:p>
            <a:pPr marL="342900" indent="-342900">
              <a:lnSpc>
                <a:spcPct val="125000"/>
              </a:lnSpc>
            </a:pPr>
            <a:endParaRPr lang="en-US" sz="2000" dirty="0">
              <a:solidFill>
                <a:schemeClr val="bg2"/>
              </a:solidFill>
              <a:latin typeface="Raleway"/>
              <a:ea typeface="Raleway"/>
              <a:cs typeface="Raleway"/>
              <a:sym typeface="Raleway"/>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767" y="291916"/>
            <a:ext cx="1094836" cy="1062825"/>
          </a:xfrm>
          <a:prstGeom prst="rect">
            <a:avLst/>
          </a:prstGeom>
        </p:spPr>
      </p:pic>
    </p:spTree>
    <p:extLst>
      <p:ext uri="{BB962C8B-B14F-4D97-AF65-F5344CB8AC3E}">
        <p14:creationId xmlns:p14="http://schemas.microsoft.com/office/powerpoint/2010/main" val="1679245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729450" y="523025"/>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Training Outline</a:t>
            </a:r>
            <a:endParaRPr dirty="0"/>
          </a:p>
        </p:txBody>
      </p:sp>
      <p:sp>
        <p:nvSpPr>
          <p:cNvPr id="105" name="Google Shape;105;p15"/>
          <p:cNvSpPr txBox="1">
            <a:spLocks noGrp="1"/>
          </p:cNvSpPr>
          <p:nvPr>
            <p:ph type="body" idx="1"/>
          </p:nvPr>
        </p:nvSpPr>
        <p:spPr>
          <a:xfrm>
            <a:off x="729450" y="1283249"/>
            <a:ext cx="7688700" cy="3434407"/>
          </a:xfrm>
          <a:prstGeom prst="rect">
            <a:avLst/>
          </a:prstGeom>
        </p:spPr>
        <p:txBody>
          <a:bodyPr spcFirstLastPara="1" wrap="square" lIns="91425" tIns="91425" rIns="91425" bIns="91425" anchor="t" anchorCtr="0">
            <a:noAutofit/>
          </a:bodyPr>
          <a:lstStyle/>
          <a:p>
            <a:pPr marL="146050" lvl="0" indent="0">
              <a:spcAft>
                <a:spcPts val="1200"/>
              </a:spcAft>
              <a:buNone/>
            </a:pPr>
            <a:r>
              <a:rPr lang="en-US" sz="2200" b="1" dirty="0" smtClean="0"/>
              <a:t>I.     Introduction</a:t>
            </a:r>
            <a:r>
              <a:rPr lang="en-US" sz="2200" dirty="0" smtClean="0"/>
              <a:t> </a:t>
            </a:r>
            <a:r>
              <a:rPr lang="en-US" sz="2200" dirty="0"/>
              <a:t>– Office of General Counsel</a:t>
            </a:r>
          </a:p>
          <a:p>
            <a:pPr marL="146050" lvl="0" indent="0">
              <a:spcAft>
                <a:spcPts val="1200"/>
              </a:spcAft>
              <a:buNone/>
            </a:pPr>
            <a:r>
              <a:rPr lang="en-US" sz="2200" b="1" dirty="0" smtClean="0"/>
              <a:t>II.   Government </a:t>
            </a:r>
            <a:r>
              <a:rPr lang="en-US" sz="2200" b="1" dirty="0"/>
              <a:t>Procurement Principles </a:t>
            </a:r>
            <a:endParaRPr lang="en-US" sz="2200" dirty="0"/>
          </a:p>
          <a:p>
            <a:pPr marL="146050" lvl="0" indent="0">
              <a:spcAft>
                <a:spcPts val="1200"/>
              </a:spcAft>
              <a:buNone/>
            </a:pPr>
            <a:r>
              <a:rPr lang="en-US" sz="2200" b="1" dirty="0" smtClean="0"/>
              <a:t>III.  Overview </a:t>
            </a:r>
            <a:r>
              <a:rPr lang="en-US" sz="2200" b="1" dirty="0"/>
              <a:t>of Awards Committee</a:t>
            </a:r>
            <a:r>
              <a:rPr lang="en-US" sz="2200" dirty="0"/>
              <a:t> (</a:t>
            </a:r>
            <a:r>
              <a:rPr lang="en-US" sz="2200" i="1" dirty="0"/>
              <a:t>Roles/Responsibilities</a:t>
            </a:r>
            <a:r>
              <a:rPr lang="en-US" sz="2200" dirty="0"/>
              <a:t>)</a:t>
            </a:r>
          </a:p>
          <a:p>
            <a:pPr marL="146050" lvl="0" indent="0">
              <a:spcAft>
                <a:spcPts val="1200"/>
              </a:spcAft>
              <a:buNone/>
            </a:pPr>
            <a:r>
              <a:rPr lang="en-US" sz="2200" b="1" dirty="0" smtClean="0"/>
              <a:t>IV.  Sunshine </a:t>
            </a:r>
            <a:r>
              <a:rPr lang="en-US" sz="2200" b="1" dirty="0"/>
              <a:t>Law</a:t>
            </a:r>
            <a:endParaRPr lang="en-US" sz="2200" dirty="0"/>
          </a:p>
          <a:p>
            <a:pPr marL="146050" indent="0">
              <a:spcAft>
                <a:spcPts val="1200"/>
              </a:spcAft>
              <a:buNone/>
            </a:pPr>
            <a:r>
              <a:rPr lang="en-US" sz="2200" b="1" dirty="0" smtClean="0"/>
              <a:t>V</a:t>
            </a:r>
            <a:r>
              <a:rPr lang="en-US" sz="2200" dirty="0" smtClean="0"/>
              <a:t>.    </a:t>
            </a:r>
            <a:r>
              <a:rPr lang="en-US" sz="2200" b="1" dirty="0" smtClean="0"/>
              <a:t>Ethics Laws</a:t>
            </a:r>
            <a:endParaRPr lang="en-US" sz="2200" dirty="0"/>
          </a:p>
          <a:p>
            <a:pPr marL="146050" indent="0">
              <a:buNone/>
            </a:pPr>
            <a:r>
              <a:rPr lang="en-US" sz="2200" b="1" dirty="0" smtClean="0"/>
              <a:t>VI.    Public </a:t>
            </a:r>
            <a:r>
              <a:rPr lang="en-US" sz="2200" b="1" dirty="0"/>
              <a:t>Records</a:t>
            </a:r>
            <a:endParaRPr lang="en-US" sz="2200" dirty="0"/>
          </a:p>
          <a:p>
            <a:pPr marL="146050" indent="0">
              <a:buNone/>
            </a:pPr>
            <a:r>
              <a:rPr lang="en-US" sz="2000" dirty="0"/>
              <a:t> </a:t>
            </a:r>
          </a:p>
        </p:txBody>
      </p:sp>
    </p:spTree>
    <p:extLst>
      <p:ext uri="{BB962C8B-B14F-4D97-AF65-F5344CB8AC3E}">
        <p14:creationId xmlns:p14="http://schemas.microsoft.com/office/powerpoint/2010/main" val="1165562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729450" y="570525"/>
            <a:ext cx="7688700" cy="535200"/>
          </a:xfrm>
          <a:prstGeom prst="rect">
            <a:avLst/>
          </a:prstGeom>
        </p:spPr>
        <p:txBody>
          <a:bodyPr spcFirstLastPara="1" wrap="square" lIns="91425" tIns="91425" rIns="91425" bIns="91425" anchor="t" anchorCtr="0">
            <a:noAutofit/>
          </a:bodyPr>
          <a:lstStyle/>
          <a:p>
            <a:pPr lvl="0"/>
            <a:r>
              <a:rPr lang="en" dirty="0"/>
              <a:t>Sunshine Law—Virtual Meetings</a:t>
            </a:r>
            <a:endParaRPr dirty="0"/>
          </a:p>
        </p:txBody>
      </p:sp>
      <p:sp>
        <p:nvSpPr>
          <p:cNvPr id="105" name="Google Shape;105;p15"/>
          <p:cNvSpPr txBox="1">
            <a:spLocks noGrp="1"/>
          </p:cNvSpPr>
          <p:nvPr>
            <p:ph type="body" idx="1"/>
          </p:nvPr>
        </p:nvSpPr>
        <p:spPr>
          <a:xfrm>
            <a:off x="729450" y="1330750"/>
            <a:ext cx="7688700" cy="3742956"/>
          </a:xfrm>
          <a:prstGeom prst="rect">
            <a:avLst/>
          </a:prstGeom>
        </p:spPr>
        <p:txBody>
          <a:bodyPr spcFirstLastPara="1" wrap="square" lIns="91425" tIns="91425" rIns="91425" bIns="91425" anchor="t" anchorCtr="0">
            <a:noAutofit/>
          </a:bodyPr>
          <a:lstStyle/>
          <a:p>
            <a:pPr marL="0" indent="0">
              <a:spcAft>
                <a:spcPts val="1200"/>
              </a:spcAft>
              <a:buNone/>
            </a:pPr>
            <a:r>
              <a:rPr lang="en-US" sz="2200" dirty="0" smtClean="0">
                <a:solidFill>
                  <a:srgbClr val="000000"/>
                </a:solidFill>
                <a:latin typeface="Raleway"/>
                <a:ea typeface="Raleway"/>
                <a:cs typeface="Raleway"/>
                <a:sym typeface="Raleway"/>
              </a:rPr>
              <a:t>Virtual </a:t>
            </a:r>
            <a:r>
              <a:rPr lang="en-US" sz="2200" dirty="0">
                <a:solidFill>
                  <a:srgbClr val="000000"/>
                </a:solidFill>
                <a:latin typeface="Raleway"/>
                <a:ea typeface="Raleway"/>
                <a:cs typeface="Raleway"/>
                <a:sym typeface="Raleway"/>
              </a:rPr>
              <a:t>meeting requirements</a:t>
            </a:r>
            <a:r>
              <a:rPr lang="en-US" sz="2400" dirty="0">
                <a:solidFill>
                  <a:srgbClr val="000000"/>
                </a:solidFill>
                <a:latin typeface="Raleway"/>
                <a:ea typeface="Raleway"/>
                <a:cs typeface="Raleway"/>
                <a:sym typeface="Raleway"/>
              </a:rPr>
              <a:t>:</a:t>
            </a:r>
          </a:p>
          <a:p>
            <a:pPr marL="342900" indent="-342900">
              <a:spcAft>
                <a:spcPts val="600"/>
              </a:spcAft>
              <a:buFont typeface="Wingdings" pitchFamily="2" charset="2"/>
              <a:buChar char="q"/>
            </a:pPr>
            <a:r>
              <a:rPr lang="en-US" sz="2000" dirty="0">
                <a:solidFill>
                  <a:schemeClr val="bg2"/>
                </a:solidFill>
                <a:latin typeface="Raleway"/>
                <a:ea typeface="Raleway"/>
                <a:cs typeface="Raleway"/>
              </a:rPr>
              <a:t>No cost for the public to access the meeting</a:t>
            </a:r>
          </a:p>
          <a:p>
            <a:pPr marL="342900" indent="-342900">
              <a:spcAft>
                <a:spcPts val="600"/>
              </a:spcAft>
              <a:buFont typeface="Wingdings" pitchFamily="2" charset="2"/>
              <a:buChar char="q"/>
            </a:pPr>
            <a:r>
              <a:rPr lang="en-US" sz="2000" dirty="0">
                <a:solidFill>
                  <a:schemeClr val="bg2"/>
                </a:solidFill>
                <a:latin typeface="Raleway"/>
                <a:ea typeface="Raleway"/>
                <a:cs typeface="Raleway"/>
              </a:rPr>
              <a:t>Audio or video record the meeting and post to the </a:t>
            </a:r>
            <a:r>
              <a:rPr lang="en-US" sz="2000" dirty="0" smtClean="0">
                <a:solidFill>
                  <a:schemeClr val="bg2"/>
                </a:solidFill>
                <a:latin typeface="Raleway"/>
                <a:ea typeface="Raleway"/>
                <a:cs typeface="Raleway"/>
              </a:rPr>
              <a:t>website </a:t>
            </a:r>
            <a:r>
              <a:rPr lang="en-US" sz="2000" dirty="0">
                <a:solidFill>
                  <a:schemeClr val="bg2"/>
                </a:solidFill>
                <a:latin typeface="Raleway"/>
                <a:ea typeface="Raleway"/>
                <a:cs typeface="Raleway"/>
              </a:rPr>
              <a:t>so public who cannot attend the meeting can later review what occurred</a:t>
            </a:r>
          </a:p>
          <a:p>
            <a:pPr marL="342900" indent="-342900">
              <a:spcAft>
                <a:spcPts val="600"/>
              </a:spcAft>
              <a:buFont typeface="Wingdings" pitchFamily="2" charset="2"/>
              <a:buChar char="q"/>
            </a:pPr>
            <a:r>
              <a:rPr lang="en-US" sz="2000" dirty="0">
                <a:solidFill>
                  <a:schemeClr val="bg2"/>
                </a:solidFill>
                <a:latin typeface="Raleway"/>
                <a:ea typeface="Raleway"/>
                <a:cs typeface="Raleway"/>
              </a:rPr>
              <a:t>Prior to meeting, post </a:t>
            </a:r>
            <a:r>
              <a:rPr lang="en-US" sz="2000" dirty="0" smtClean="0">
                <a:solidFill>
                  <a:schemeClr val="bg2"/>
                </a:solidFill>
                <a:latin typeface="Raleway"/>
                <a:ea typeface="Raleway"/>
                <a:cs typeface="Raleway"/>
              </a:rPr>
              <a:t>to </a:t>
            </a:r>
            <a:r>
              <a:rPr lang="en-US" sz="2000" dirty="0">
                <a:solidFill>
                  <a:schemeClr val="bg2"/>
                </a:solidFill>
                <a:latin typeface="Raleway"/>
                <a:ea typeface="Raleway"/>
                <a:cs typeface="Raleway"/>
              </a:rPr>
              <a:t>website meeting materials that will be discussed at meeting and normally would be distributed in person (such as agenda, packet, presentation, etc.)</a:t>
            </a:r>
            <a:endParaRPr lang="en-US" sz="2400" dirty="0">
              <a:solidFill>
                <a:schemeClr val="bg2"/>
              </a:solidFill>
              <a:latin typeface="Raleway"/>
              <a:ea typeface="Raleway"/>
              <a:cs typeface="Raleway"/>
            </a:endParaRPr>
          </a:p>
          <a:p>
            <a:pPr marL="0" indent="0">
              <a:spcAft>
                <a:spcPts val="1200"/>
              </a:spcAft>
              <a:buNone/>
            </a:pPr>
            <a:endParaRPr lang="en-US" sz="2000" dirty="0">
              <a:solidFill>
                <a:schemeClr val="bg2"/>
              </a:solidFill>
              <a:latin typeface="Raleway"/>
              <a:ea typeface="Raleway"/>
              <a:cs typeface="Raleway"/>
              <a:sym typeface="Raleway"/>
            </a:endParaRPr>
          </a:p>
          <a:p>
            <a:pPr marL="342900" indent="-342900"/>
            <a:endParaRPr lang="en-US" sz="2700" dirty="0">
              <a:solidFill>
                <a:srgbClr val="000000"/>
              </a:solidFill>
              <a:latin typeface="Raleway"/>
              <a:ea typeface="Raleway"/>
              <a:cs typeface="Raleway"/>
              <a:sym typeface="Raleway"/>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6189" y="254867"/>
            <a:ext cx="1078903" cy="1097189"/>
          </a:xfrm>
          <a:prstGeom prst="rect">
            <a:avLst/>
          </a:prstGeom>
        </p:spPr>
      </p:pic>
    </p:spTree>
    <p:extLst>
      <p:ext uri="{BB962C8B-B14F-4D97-AF65-F5344CB8AC3E}">
        <p14:creationId xmlns:p14="http://schemas.microsoft.com/office/powerpoint/2010/main" val="1425549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729450" y="570525"/>
            <a:ext cx="7688700" cy="535200"/>
          </a:xfrm>
          <a:prstGeom prst="rect">
            <a:avLst/>
          </a:prstGeom>
        </p:spPr>
        <p:txBody>
          <a:bodyPr spcFirstLastPara="1" wrap="square" lIns="91425" tIns="91425" rIns="91425" bIns="91425" anchor="t" anchorCtr="0">
            <a:noAutofit/>
          </a:bodyPr>
          <a:lstStyle/>
          <a:p>
            <a:pPr lvl="0"/>
            <a:r>
              <a:rPr lang="en" dirty="0"/>
              <a:t>Sunshine Law—Virtual Meetings</a:t>
            </a:r>
            <a:endParaRPr dirty="0"/>
          </a:p>
        </p:txBody>
      </p:sp>
      <p:sp>
        <p:nvSpPr>
          <p:cNvPr id="105" name="Google Shape;105;p15"/>
          <p:cNvSpPr txBox="1">
            <a:spLocks noGrp="1"/>
          </p:cNvSpPr>
          <p:nvPr>
            <p:ph type="body" idx="1"/>
          </p:nvPr>
        </p:nvSpPr>
        <p:spPr>
          <a:xfrm>
            <a:off x="729450" y="1330750"/>
            <a:ext cx="7688700" cy="3742956"/>
          </a:xfrm>
          <a:prstGeom prst="rect">
            <a:avLst/>
          </a:prstGeom>
        </p:spPr>
        <p:txBody>
          <a:bodyPr spcFirstLastPara="1" wrap="square" lIns="91425" tIns="91425" rIns="91425" bIns="91425" anchor="t" anchorCtr="0">
            <a:noAutofit/>
          </a:bodyPr>
          <a:lstStyle/>
          <a:p>
            <a:pPr marL="0" indent="0">
              <a:spcAft>
                <a:spcPts val="600"/>
              </a:spcAft>
              <a:buNone/>
            </a:pPr>
            <a:r>
              <a:rPr lang="en-US" sz="1800" dirty="0" smtClean="0">
                <a:solidFill>
                  <a:schemeClr val="bg2"/>
                </a:solidFill>
                <a:latin typeface="Raleway"/>
                <a:ea typeface="Raleway"/>
                <a:cs typeface="Raleway"/>
              </a:rPr>
              <a:t>Awards Committee members </a:t>
            </a:r>
            <a:r>
              <a:rPr lang="en-US" sz="1800" dirty="0">
                <a:solidFill>
                  <a:schemeClr val="bg2"/>
                </a:solidFill>
                <a:latin typeface="Raleway"/>
                <a:ea typeface="Raleway"/>
                <a:cs typeface="Raleway"/>
              </a:rPr>
              <a:t>must take steps to help the public understand the proceedings when the public is participating virtually:</a:t>
            </a:r>
          </a:p>
          <a:p>
            <a:pPr marL="342900" indent="-342900">
              <a:spcAft>
                <a:spcPts val="600"/>
              </a:spcAft>
              <a:buFont typeface="Wingdings" pitchFamily="2" charset="2"/>
              <a:buChar char="q"/>
            </a:pPr>
            <a:r>
              <a:rPr lang="en-US" sz="1800" dirty="0">
                <a:solidFill>
                  <a:schemeClr val="bg2"/>
                </a:solidFill>
                <a:latin typeface="Raleway"/>
                <a:ea typeface="Raleway"/>
                <a:cs typeface="Raleway"/>
              </a:rPr>
              <a:t>Each speaker should identify himself/herself by name before speaking or voting so remote observers can determine who is speaking</a:t>
            </a:r>
          </a:p>
          <a:p>
            <a:pPr marL="342900" indent="-342900">
              <a:spcAft>
                <a:spcPts val="600"/>
              </a:spcAft>
              <a:buFont typeface="Wingdings" pitchFamily="2" charset="2"/>
              <a:buChar char="q"/>
            </a:pPr>
            <a:r>
              <a:rPr lang="en-US" sz="1800" dirty="0">
                <a:solidFill>
                  <a:schemeClr val="bg2"/>
                </a:solidFill>
                <a:latin typeface="Raleway"/>
                <a:ea typeface="Raleway"/>
                <a:cs typeface="Raleway"/>
              </a:rPr>
              <a:t>Each motion should be clearly stated and each vote tally clearly announced </a:t>
            </a:r>
          </a:p>
          <a:p>
            <a:pPr marL="342900" indent="-342900">
              <a:spcAft>
                <a:spcPts val="600"/>
              </a:spcAft>
              <a:buFont typeface="Wingdings" pitchFamily="2" charset="2"/>
              <a:buChar char="q"/>
            </a:pPr>
            <a:r>
              <a:rPr lang="en-US" sz="1800" dirty="0">
                <a:solidFill>
                  <a:schemeClr val="bg2"/>
                </a:solidFill>
                <a:latin typeface="Raleway"/>
                <a:ea typeface="Raleway"/>
                <a:cs typeface="Raleway"/>
              </a:rPr>
              <a:t>Any documents being discussed should be identified. </a:t>
            </a:r>
          </a:p>
          <a:p>
            <a:pPr marL="342900" indent="-342900">
              <a:buFont typeface="Wingdings" pitchFamily="2" charset="2"/>
              <a:buChar char="q"/>
            </a:pPr>
            <a:r>
              <a:rPr lang="en-US" sz="1800" dirty="0">
                <a:solidFill>
                  <a:schemeClr val="bg2"/>
                </a:solidFill>
                <a:latin typeface="Raleway"/>
                <a:ea typeface="Raleway"/>
                <a:cs typeface="Raleway"/>
              </a:rPr>
              <a:t>Public comment must be accommodated through the appropriate technology for any final action board is taking on a matter.</a:t>
            </a:r>
          </a:p>
          <a:p>
            <a:pPr marL="0" indent="0">
              <a:spcAft>
                <a:spcPts val="1200"/>
              </a:spcAft>
              <a:buNone/>
            </a:pPr>
            <a:endParaRPr lang="en-US" sz="2000" dirty="0">
              <a:solidFill>
                <a:schemeClr val="bg2"/>
              </a:solidFill>
              <a:latin typeface="Raleway"/>
              <a:ea typeface="Raleway"/>
              <a:cs typeface="Raleway"/>
              <a:sym typeface="Raleway"/>
            </a:endParaRPr>
          </a:p>
          <a:p>
            <a:pPr marL="342900" indent="-342900"/>
            <a:endParaRPr lang="en-US" sz="2000" dirty="0">
              <a:solidFill>
                <a:schemeClr val="bg2"/>
              </a:solidFill>
              <a:latin typeface="Raleway"/>
              <a:ea typeface="Raleway"/>
              <a:cs typeface="Raleway"/>
              <a:sym typeface="Raleway"/>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6189" y="254867"/>
            <a:ext cx="1078903" cy="1097189"/>
          </a:xfrm>
          <a:prstGeom prst="rect">
            <a:avLst/>
          </a:prstGeom>
        </p:spPr>
      </p:pic>
    </p:spTree>
    <p:extLst>
      <p:ext uri="{BB962C8B-B14F-4D97-AF65-F5344CB8AC3E}">
        <p14:creationId xmlns:p14="http://schemas.microsoft.com/office/powerpoint/2010/main" val="2222943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8664" y="380326"/>
            <a:ext cx="7688400" cy="676004"/>
          </a:xfrm>
        </p:spPr>
        <p:txBody>
          <a:bodyPr/>
          <a:lstStyle/>
          <a:p>
            <a:r>
              <a:rPr lang="en-US" sz="2400" dirty="0">
                <a:solidFill>
                  <a:srgbClr val="000000"/>
                </a:solidFill>
              </a:rPr>
              <a:t>Sunshine Law</a:t>
            </a:r>
            <a:r>
              <a:rPr lang="en" sz="2400" dirty="0"/>
              <a:t>—</a:t>
            </a:r>
            <a:r>
              <a:rPr lang="en-US" sz="2400" dirty="0">
                <a:solidFill>
                  <a:srgbClr val="000000"/>
                </a:solidFill>
              </a:rPr>
              <a:t>Activities and Communications Allowed</a:t>
            </a:r>
            <a:endParaRPr lang="en-US" dirty="0"/>
          </a:p>
        </p:txBody>
      </p:sp>
      <p:sp>
        <p:nvSpPr>
          <p:cNvPr id="4" name="Text Placeholder 3"/>
          <p:cNvSpPr>
            <a:spLocks noGrp="1"/>
          </p:cNvSpPr>
          <p:nvPr>
            <p:ph type="body" idx="1"/>
          </p:nvPr>
        </p:nvSpPr>
        <p:spPr>
          <a:xfrm>
            <a:off x="729325" y="1488934"/>
            <a:ext cx="3774300" cy="3237330"/>
          </a:xfrm>
        </p:spPr>
        <p:txBody>
          <a:bodyPr/>
          <a:lstStyle/>
          <a:p>
            <a:r>
              <a:rPr lang="en-US" sz="2000" dirty="0">
                <a:solidFill>
                  <a:srgbClr val="000000"/>
                </a:solidFill>
                <a:latin typeface="Raleway"/>
                <a:ea typeface="Raleway"/>
                <a:cs typeface="Raleway"/>
              </a:rPr>
              <a:t>You </a:t>
            </a:r>
            <a:r>
              <a:rPr lang="en-US" sz="2000" b="1" dirty="0">
                <a:solidFill>
                  <a:srgbClr val="000000"/>
                </a:solidFill>
                <a:latin typeface="Raleway"/>
                <a:ea typeface="Raleway"/>
                <a:cs typeface="Raleway"/>
              </a:rPr>
              <a:t>CAN</a:t>
            </a:r>
            <a:r>
              <a:rPr lang="en-US" sz="2000" dirty="0">
                <a:solidFill>
                  <a:srgbClr val="000000"/>
                </a:solidFill>
                <a:latin typeface="Raleway"/>
                <a:ea typeface="Raleway"/>
                <a:cs typeface="Raleway"/>
              </a:rPr>
              <a:t> send  articles or information to </a:t>
            </a:r>
            <a:r>
              <a:rPr lang="en-US" sz="2000" dirty="0" smtClean="0">
                <a:solidFill>
                  <a:srgbClr val="000000"/>
                </a:solidFill>
                <a:latin typeface="Raleway"/>
                <a:ea typeface="Raleway"/>
                <a:cs typeface="Raleway"/>
              </a:rPr>
              <a:t>committee </a:t>
            </a:r>
            <a:r>
              <a:rPr lang="en-US" sz="2000" dirty="0">
                <a:solidFill>
                  <a:srgbClr val="000000"/>
                </a:solidFill>
                <a:latin typeface="Raleway"/>
                <a:ea typeface="Raleway"/>
                <a:cs typeface="Raleway"/>
              </a:rPr>
              <a:t>members if no response</a:t>
            </a:r>
            <a:endParaRPr lang="en-US" sz="2200" dirty="0">
              <a:solidFill>
                <a:srgbClr val="000000"/>
              </a:solidFill>
              <a:latin typeface="Raleway"/>
              <a:ea typeface="Raleway"/>
              <a:cs typeface="Raleway"/>
            </a:endParaRPr>
          </a:p>
          <a:p>
            <a:r>
              <a:rPr lang="en-US" sz="2000" b="1" i="1" dirty="0">
                <a:solidFill>
                  <a:srgbClr val="000000"/>
                </a:solidFill>
                <a:latin typeface="Raleway"/>
                <a:ea typeface="Raleway"/>
                <a:cs typeface="Raleway"/>
                <a:sym typeface="Raleway"/>
              </a:rPr>
              <a:t>Best Practice: Send through staff  to avoid accidental response</a:t>
            </a:r>
          </a:p>
          <a:p>
            <a:endParaRPr lang="en-US" dirty="0"/>
          </a:p>
        </p:txBody>
      </p:sp>
      <p:sp>
        <p:nvSpPr>
          <p:cNvPr id="5" name="Text Placeholder 4"/>
          <p:cNvSpPr>
            <a:spLocks noGrp="1"/>
          </p:cNvSpPr>
          <p:nvPr>
            <p:ph type="body" idx="2"/>
          </p:nvPr>
        </p:nvSpPr>
        <p:spPr>
          <a:xfrm>
            <a:off x="4643604" y="1472750"/>
            <a:ext cx="3774300" cy="2867225"/>
          </a:xfrm>
        </p:spPr>
        <p:txBody>
          <a:bodyPr/>
          <a:lstStyle/>
          <a:p>
            <a:pPr>
              <a:spcAft>
                <a:spcPts val="600"/>
              </a:spcAft>
            </a:pPr>
            <a:r>
              <a:rPr lang="en-US" sz="1900" dirty="0">
                <a:solidFill>
                  <a:srgbClr val="000000"/>
                </a:solidFill>
                <a:latin typeface="Raleway"/>
                <a:ea typeface="Raleway"/>
                <a:cs typeface="Raleway"/>
              </a:rPr>
              <a:t>You </a:t>
            </a:r>
            <a:r>
              <a:rPr lang="en-US" sz="1900" b="1" dirty="0">
                <a:solidFill>
                  <a:srgbClr val="000000"/>
                </a:solidFill>
                <a:latin typeface="Raleway"/>
                <a:ea typeface="Raleway"/>
                <a:cs typeface="Raleway"/>
              </a:rPr>
              <a:t>CAN</a:t>
            </a:r>
            <a:r>
              <a:rPr lang="en-US" sz="1900" dirty="0">
                <a:solidFill>
                  <a:srgbClr val="000000"/>
                </a:solidFill>
                <a:latin typeface="Raleway"/>
                <a:ea typeface="Raleway"/>
                <a:cs typeface="Raleway"/>
              </a:rPr>
              <a:t> talk about </a:t>
            </a:r>
            <a:r>
              <a:rPr lang="en-US" sz="1900" dirty="0" smtClean="0">
                <a:solidFill>
                  <a:srgbClr val="000000"/>
                </a:solidFill>
                <a:latin typeface="Raleway"/>
                <a:ea typeface="Raleway"/>
                <a:cs typeface="Raleway"/>
              </a:rPr>
              <a:t>committee </a:t>
            </a:r>
            <a:r>
              <a:rPr lang="en-US" sz="1900" dirty="0">
                <a:solidFill>
                  <a:srgbClr val="000000"/>
                </a:solidFill>
                <a:latin typeface="Raleway"/>
                <a:ea typeface="Raleway"/>
                <a:cs typeface="Raleway"/>
              </a:rPr>
              <a:t>business anytime with staff or members of other agencies</a:t>
            </a:r>
          </a:p>
          <a:p>
            <a:pPr>
              <a:spcAft>
                <a:spcPts val="600"/>
              </a:spcAft>
            </a:pPr>
            <a:r>
              <a:rPr lang="en-US" sz="1900" dirty="0">
                <a:solidFill>
                  <a:srgbClr val="000000"/>
                </a:solidFill>
                <a:latin typeface="Raleway"/>
                <a:ea typeface="Raleway"/>
                <a:cs typeface="Raleway"/>
                <a:sym typeface="Raleway"/>
              </a:rPr>
              <a:t>You </a:t>
            </a:r>
            <a:r>
              <a:rPr lang="en-US" sz="1900" b="1" dirty="0">
                <a:solidFill>
                  <a:srgbClr val="000000"/>
                </a:solidFill>
                <a:latin typeface="Raleway"/>
                <a:ea typeface="Raleway"/>
                <a:cs typeface="Raleway"/>
                <a:sym typeface="Raleway"/>
              </a:rPr>
              <a:t>CAN</a:t>
            </a:r>
            <a:r>
              <a:rPr lang="en-US" sz="1900" dirty="0">
                <a:solidFill>
                  <a:srgbClr val="000000"/>
                </a:solidFill>
                <a:latin typeface="Raleway"/>
                <a:ea typeface="Raleway"/>
                <a:cs typeface="Raleway"/>
                <a:sym typeface="Raleway"/>
              </a:rPr>
              <a:t> talk to </a:t>
            </a:r>
            <a:r>
              <a:rPr lang="en-US" sz="1900" dirty="0" smtClean="0">
                <a:solidFill>
                  <a:srgbClr val="000000"/>
                </a:solidFill>
                <a:latin typeface="Raleway"/>
                <a:ea typeface="Raleway"/>
                <a:cs typeface="Raleway"/>
                <a:sym typeface="Raleway"/>
              </a:rPr>
              <a:t>committee </a:t>
            </a:r>
            <a:r>
              <a:rPr lang="en-US" sz="1900" dirty="0">
                <a:solidFill>
                  <a:srgbClr val="000000"/>
                </a:solidFill>
                <a:latin typeface="Raleway"/>
                <a:ea typeface="Raleway"/>
                <a:cs typeface="Raleway"/>
                <a:sym typeface="Raleway"/>
              </a:rPr>
              <a:t>members about topics that NEVER could come up before your </a:t>
            </a:r>
            <a:r>
              <a:rPr lang="en-US" sz="1900" dirty="0" smtClean="0">
                <a:solidFill>
                  <a:srgbClr val="000000"/>
                </a:solidFill>
                <a:latin typeface="Raleway"/>
                <a:ea typeface="Raleway"/>
                <a:cs typeface="Raleway"/>
                <a:sym typeface="Raleway"/>
              </a:rPr>
              <a:t>committee</a:t>
            </a:r>
            <a:r>
              <a:rPr lang="en-US" sz="1900" dirty="0" smtClean="0">
                <a:solidFill>
                  <a:srgbClr val="000000"/>
                </a:solidFill>
                <a:latin typeface="Raleway"/>
                <a:ea typeface="Raleway"/>
                <a:cs typeface="Raleway"/>
                <a:sym typeface="Raleway"/>
              </a:rPr>
              <a:t> </a:t>
            </a:r>
            <a:r>
              <a:rPr lang="en-US" sz="1900" dirty="0">
                <a:solidFill>
                  <a:srgbClr val="000000"/>
                </a:solidFill>
                <a:latin typeface="Raleway"/>
                <a:ea typeface="Raleway"/>
                <a:cs typeface="Raleway"/>
                <a:sym typeface="Raleway"/>
              </a:rPr>
              <a:t>(sports, the weekend, your family, television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6189" y="254867"/>
            <a:ext cx="1078903" cy="1097189"/>
          </a:xfrm>
          <a:prstGeom prst="rect">
            <a:avLst/>
          </a:prstGeom>
        </p:spPr>
      </p:pic>
      <p:pic>
        <p:nvPicPr>
          <p:cNvPr id="7" name="Picture 6"/>
          <p:cNvPicPr>
            <a:picLocks noChangeAspect="1"/>
          </p:cNvPicPr>
          <p:nvPr/>
        </p:nvPicPr>
        <p:blipFill>
          <a:blip r:embed="rId4"/>
          <a:stretch>
            <a:fillRect/>
          </a:stretch>
        </p:blipFill>
        <p:spPr>
          <a:xfrm>
            <a:off x="1911371" y="3755220"/>
            <a:ext cx="1101797" cy="1188720"/>
          </a:xfrm>
          <a:prstGeom prst="rect">
            <a:avLst/>
          </a:prstGeom>
        </p:spPr>
      </p:pic>
    </p:spTree>
    <p:extLst>
      <p:ext uri="{BB962C8B-B14F-4D97-AF65-F5344CB8AC3E}">
        <p14:creationId xmlns:p14="http://schemas.microsoft.com/office/powerpoint/2010/main" val="33138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6"/>
          <p:cNvSpPr txBox="1">
            <a:spLocks noGrp="1"/>
          </p:cNvSpPr>
          <p:nvPr>
            <p:ph type="body" idx="1"/>
          </p:nvPr>
        </p:nvSpPr>
        <p:spPr>
          <a:xfrm>
            <a:off x="796150" y="1066125"/>
            <a:ext cx="4126500" cy="36846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2800" b="1" dirty="0">
                <a:solidFill>
                  <a:srgbClr val="000000"/>
                </a:solidFill>
              </a:rPr>
              <a:t>Scenario</a:t>
            </a:r>
            <a:endParaRPr sz="2800" b="1" dirty="0">
              <a:solidFill>
                <a:srgbClr val="000000"/>
              </a:solidFill>
            </a:endParaRPr>
          </a:p>
          <a:p>
            <a:pPr marL="0" lvl="0" indent="0" algn="ctr">
              <a:buNone/>
            </a:pPr>
            <a:r>
              <a:rPr lang="en-US" sz="2000" dirty="0" smtClean="0">
                <a:solidFill>
                  <a:schemeClr val="bg2"/>
                </a:solidFill>
                <a:latin typeface="Raleway" panose="020B0604020202020204" charset="0"/>
              </a:rPr>
              <a:t>The Awards Committee </a:t>
            </a:r>
            <a:r>
              <a:rPr lang="en-US" sz="2000" dirty="0">
                <a:solidFill>
                  <a:schemeClr val="bg2"/>
                </a:solidFill>
                <a:latin typeface="Raleway" panose="020B0604020202020204" charset="0"/>
              </a:rPr>
              <a:t>is voting on a </a:t>
            </a:r>
            <a:r>
              <a:rPr lang="en-US" sz="2000" dirty="0" smtClean="0">
                <a:solidFill>
                  <a:schemeClr val="bg2"/>
                </a:solidFill>
                <a:latin typeface="Raleway" panose="020B0604020202020204" charset="0"/>
              </a:rPr>
              <a:t>controversial contract proposal and </a:t>
            </a:r>
            <a:r>
              <a:rPr lang="en-US" sz="2000" dirty="0">
                <a:solidFill>
                  <a:schemeClr val="bg2"/>
                </a:solidFill>
                <a:latin typeface="Raleway" panose="020B0604020202020204" charset="0"/>
              </a:rPr>
              <a:t>a member requests to vote by secret ballot... Can you vote by secret ballot?</a:t>
            </a:r>
          </a:p>
          <a:p>
            <a:pPr marL="0" lvl="0" indent="0" algn="ctr">
              <a:buNone/>
            </a:pPr>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4612" y="1311221"/>
            <a:ext cx="2743200" cy="2743200"/>
          </a:xfrm>
          <a:prstGeom prst="rect">
            <a:avLst/>
          </a:prstGeom>
        </p:spPr>
      </p:pic>
    </p:spTree>
    <p:extLst>
      <p:ext uri="{BB962C8B-B14F-4D97-AF65-F5344CB8AC3E}">
        <p14:creationId xmlns:p14="http://schemas.microsoft.com/office/powerpoint/2010/main" val="656925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6"/>
          <p:cNvSpPr txBox="1">
            <a:spLocks noGrp="1"/>
          </p:cNvSpPr>
          <p:nvPr>
            <p:ph type="body" idx="1"/>
          </p:nvPr>
        </p:nvSpPr>
        <p:spPr>
          <a:xfrm>
            <a:off x="796150" y="1066125"/>
            <a:ext cx="4126500" cy="3684600"/>
          </a:xfrm>
          <a:prstGeom prst="rect">
            <a:avLst/>
          </a:prstGeom>
        </p:spPr>
        <p:txBody>
          <a:bodyPr spcFirstLastPara="1" wrap="square" lIns="91425" tIns="91425" rIns="91425" bIns="91425" anchor="t" anchorCtr="0">
            <a:noAutofit/>
          </a:bodyPr>
          <a:lstStyle/>
          <a:p>
            <a:pPr marL="0" lvl="0" indent="0" algn="ctr">
              <a:lnSpc>
                <a:spcPct val="100000"/>
              </a:lnSpc>
              <a:buNone/>
            </a:pPr>
            <a:r>
              <a:rPr lang="en" sz="2800" b="1" dirty="0">
                <a:solidFill>
                  <a:srgbClr val="000000"/>
                </a:solidFill>
              </a:rPr>
              <a:t>Scenario</a:t>
            </a:r>
            <a:endParaRPr sz="2800" b="1" dirty="0">
              <a:solidFill>
                <a:srgbClr val="000000"/>
              </a:solidFill>
            </a:endParaRPr>
          </a:p>
          <a:p>
            <a:pPr marL="0" lvl="0" indent="0">
              <a:buNone/>
            </a:pPr>
            <a:r>
              <a:rPr lang="en-US" sz="2000" dirty="0" smtClean="0">
                <a:solidFill>
                  <a:schemeClr val="bg2"/>
                </a:solidFill>
                <a:latin typeface="Raleway" panose="020B0604020202020204" charset="0"/>
              </a:rPr>
              <a:t>Two Awards Committee members run into each other at their kids’ soccer game…. </a:t>
            </a:r>
            <a:br>
              <a:rPr lang="en-US" sz="2000" dirty="0" smtClean="0">
                <a:solidFill>
                  <a:schemeClr val="bg2"/>
                </a:solidFill>
                <a:latin typeface="Raleway" panose="020B0604020202020204" charset="0"/>
              </a:rPr>
            </a:br>
            <a:r>
              <a:rPr lang="en-US" sz="2000" dirty="0" smtClean="0">
                <a:solidFill>
                  <a:schemeClr val="bg2"/>
                </a:solidFill>
                <a:latin typeface="Raleway" panose="020B0604020202020204" charset="0"/>
              </a:rPr>
              <a:t>Can they say hello &amp; talk about the game or do they have to avoid each other?</a:t>
            </a:r>
          </a:p>
          <a:p>
            <a:pPr marL="0" lvl="0" indent="0">
              <a:buNone/>
            </a:pPr>
            <a:r>
              <a:rPr lang="en-US" sz="2000" dirty="0" smtClean="0">
                <a:solidFill>
                  <a:schemeClr val="bg2"/>
                </a:solidFill>
                <a:latin typeface="Raleway" panose="020B0604020202020204" charset="0"/>
              </a:rPr>
              <a:t>Can they discuss the bid they are both scoring?</a:t>
            </a:r>
          </a:p>
          <a:p>
            <a:pPr marL="0" lvl="0" indent="0">
              <a:buNone/>
            </a:pPr>
            <a:endParaRPr lang="en-US" sz="2000" dirty="0">
              <a:solidFill>
                <a:schemeClr val="bg2"/>
              </a:solidFill>
              <a:latin typeface="Raleway" panose="020B0604020202020204" charset="0"/>
            </a:endParaRPr>
          </a:p>
          <a:p>
            <a:pPr marL="0" lvl="0" indent="0">
              <a:buNone/>
            </a:pPr>
            <a:endParaRPr lang="en-US" sz="2000" dirty="0">
              <a:solidFill>
                <a:schemeClr val="bg2"/>
              </a:solidFill>
              <a:latin typeface="Raleway" panose="020B060402020202020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8649" y="1696254"/>
            <a:ext cx="2157984" cy="2194560"/>
          </a:xfrm>
          <a:prstGeom prst="rect">
            <a:avLst/>
          </a:prstGeom>
        </p:spPr>
      </p:pic>
    </p:spTree>
    <p:extLst>
      <p:ext uri="{BB962C8B-B14F-4D97-AF65-F5344CB8AC3E}">
        <p14:creationId xmlns:p14="http://schemas.microsoft.com/office/powerpoint/2010/main" val="42632857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068" y="705553"/>
            <a:ext cx="3657600" cy="3657600"/>
          </a:xfrm>
          <a:prstGeom prst="rect">
            <a:avLst/>
          </a:prstGeom>
        </p:spPr>
      </p:pic>
      <p:sp>
        <p:nvSpPr>
          <p:cNvPr id="104" name="Google Shape;104;p15"/>
          <p:cNvSpPr txBox="1">
            <a:spLocks noGrp="1"/>
          </p:cNvSpPr>
          <p:nvPr>
            <p:ph type="title"/>
          </p:nvPr>
        </p:nvSpPr>
        <p:spPr>
          <a:xfrm>
            <a:off x="3831022" y="2191407"/>
            <a:ext cx="5123792" cy="1324303"/>
          </a:xfrm>
          <a:prstGeom prst="rect">
            <a:avLst/>
          </a:prstGeom>
          <a:solidFill>
            <a:schemeClr val="bg1">
              <a:alpha val="68000"/>
            </a:schemeClr>
          </a:solidFill>
        </p:spPr>
        <p:txBody>
          <a:bodyPr spcFirstLastPara="1" wrap="square" lIns="91425" tIns="91425" rIns="91425" bIns="91425" anchor="t" anchorCtr="0">
            <a:noAutofit/>
          </a:bodyPr>
          <a:lstStyle/>
          <a:p>
            <a:pPr marL="0" lvl="0" indent="0">
              <a:spcBef>
                <a:spcPts val="0"/>
              </a:spcBef>
              <a:spcAft>
                <a:spcPts val="0"/>
              </a:spcAft>
              <a:buNone/>
            </a:pPr>
            <a:r>
              <a:rPr lang="en" dirty="0" smtClean="0"/>
              <a:t>Danger Area #2</a:t>
            </a:r>
            <a:r>
              <a:rPr lang="en" dirty="0"/>
              <a:t/>
            </a:r>
            <a:br>
              <a:rPr lang="en" dirty="0"/>
            </a:br>
            <a:r>
              <a:rPr lang="en" sz="4800" dirty="0"/>
              <a:t>GIFTS</a:t>
            </a:r>
            <a:endParaRPr sz="4800" dirty="0"/>
          </a:p>
        </p:txBody>
      </p:sp>
    </p:spTree>
    <p:extLst>
      <p:ext uri="{BB962C8B-B14F-4D97-AF65-F5344CB8AC3E}">
        <p14:creationId xmlns:p14="http://schemas.microsoft.com/office/powerpoint/2010/main" val="4016303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6"/>
          <p:cNvSpPr txBox="1">
            <a:spLocks noGrp="1"/>
          </p:cNvSpPr>
          <p:nvPr>
            <p:ph type="body" idx="1"/>
          </p:nvPr>
        </p:nvSpPr>
        <p:spPr>
          <a:xfrm>
            <a:off x="796150" y="1066125"/>
            <a:ext cx="4126500" cy="36846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2800" b="1" dirty="0">
                <a:solidFill>
                  <a:srgbClr val="000000"/>
                </a:solidFill>
              </a:rPr>
              <a:t>Scenario</a:t>
            </a:r>
            <a:endParaRPr sz="2800" b="1" dirty="0">
              <a:solidFill>
                <a:srgbClr val="000000"/>
              </a:solidFill>
            </a:endParaRPr>
          </a:p>
          <a:p>
            <a:pPr marL="0" lvl="0" indent="0" algn="ctr">
              <a:buNone/>
            </a:pPr>
            <a:r>
              <a:rPr lang="en-US" sz="2000" dirty="0">
                <a:solidFill>
                  <a:schemeClr val="bg2"/>
                </a:solidFill>
                <a:latin typeface="Raleway" panose="020B0604020202020204" charset="0"/>
              </a:rPr>
              <a:t>Your </a:t>
            </a:r>
            <a:r>
              <a:rPr lang="en-US" sz="2000" dirty="0" smtClean="0">
                <a:solidFill>
                  <a:schemeClr val="bg2"/>
                </a:solidFill>
                <a:latin typeface="Raleway" panose="020B0604020202020204" charset="0"/>
              </a:rPr>
              <a:t>friend since Kindergarten has recently submitted a bid to JEA.  He sees you and your spouse at Ruth’s Chris and offers to pay for your birthday dinner.</a:t>
            </a:r>
          </a:p>
          <a:p>
            <a:pPr marL="0" lvl="0" indent="0" algn="ctr">
              <a:buNone/>
            </a:pPr>
            <a:r>
              <a:rPr lang="en-US" sz="2000" dirty="0" smtClean="0">
                <a:solidFill>
                  <a:schemeClr val="bg2"/>
                </a:solidFill>
                <a:latin typeface="Raleway" panose="020B0604020202020204" charset="0"/>
              </a:rPr>
              <a:t>Can he pick up your tab?</a:t>
            </a:r>
            <a:endParaRPr lang="en-US"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2620" y="1280087"/>
            <a:ext cx="2286000" cy="2286000"/>
          </a:xfrm>
          <a:prstGeom prst="rect">
            <a:avLst/>
          </a:prstGeom>
        </p:spPr>
      </p:pic>
    </p:spTree>
    <p:extLst>
      <p:ext uri="{BB962C8B-B14F-4D97-AF65-F5344CB8AC3E}">
        <p14:creationId xmlns:p14="http://schemas.microsoft.com/office/powerpoint/2010/main" val="225818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729450" y="242127"/>
            <a:ext cx="7688700" cy="535200"/>
          </a:xfrm>
          <a:prstGeom prst="rect">
            <a:avLst/>
          </a:prstGeom>
        </p:spPr>
        <p:txBody>
          <a:bodyPr spcFirstLastPara="1" wrap="square" lIns="91425" tIns="91425" rIns="91425" bIns="91425" anchor="t" anchorCtr="0">
            <a:noAutofit/>
          </a:bodyPr>
          <a:lstStyle/>
          <a:p>
            <a:r>
              <a:rPr lang="en-US" dirty="0"/>
              <a:t>“Settlement reached in Andrew Gillum ethics case”—News Service of Florida Article</a:t>
            </a:r>
            <a:r>
              <a:rPr lang="en-US" b="0" dirty="0"/>
              <a:t> 4/24/19</a:t>
            </a:r>
            <a:r>
              <a:rPr lang="en-US" dirty="0"/>
              <a:t/>
            </a:r>
            <a:br>
              <a:rPr lang="en-US" dirty="0"/>
            </a:br>
            <a:endParaRPr dirty="0"/>
          </a:p>
        </p:txBody>
      </p:sp>
      <p:sp>
        <p:nvSpPr>
          <p:cNvPr id="105" name="Google Shape;105;p15"/>
          <p:cNvSpPr txBox="1">
            <a:spLocks noGrp="1"/>
          </p:cNvSpPr>
          <p:nvPr>
            <p:ph type="body" idx="1"/>
          </p:nvPr>
        </p:nvSpPr>
        <p:spPr>
          <a:xfrm>
            <a:off x="621323" y="1318875"/>
            <a:ext cx="7796827" cy="2810510"/>
          </a:xfrm>
          <a:prstGeom prst="rect">
            <a:avLst/>
          </a:prstGeom>
        </p:spPr>
        <p:txBody>
          <a:bodyPr spcFirstLastPara="1" wrap="square" lIns="91425" tIns="91425" rIns="91425" bIns="91425" anchor="t" anchorCtr="0">
            <a:noAutofit/>
          </a:bodyPr>
          <a:lstStyle/>
          <a:p>
            <a:r>
              <a:rPr lang="en-US" sz="2200" dirty="0"/>
              <a:t>[Gillum’s lawyer Barry] Richard said the settlement doesn’t specify which of the gifts Gillum agreed to have accepted, “but from Mayor Gillum’s standpoint it was the boat ride around the Statue of Liberty </a:t>
            </a:r>
            <a:r>
              <a:rPr lang="en-US" sz="2200" b="1" dirty="0">
                <a:solidFill>
                  <a:schemeClr val="bg2"/>
                </a:solidFill>
              </a:rPr>
              <a:t>that he took with people that were his friends and it just didn’t occur to him that one of them was also a lobbyist and that he wasn’t supposed to accept the gifts.”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1724" y="3612466"/>
            <a:ext cx="1371600" cy="1371600"/>
          </a:xfrm>
          <a:prstGeom prst="rect">
            <a:avLst/>
          </a:prstGeom>
        </p:spPr>
      </p:pic>
    </p:spTree>
    <p:extLst>
      <p:ext uri="{BB962C8B-B14F-4D97-AF65-F5344CB8AC3E}">
        <p14:creationId xmlns:p14="http://schemas.microsoft.com/office/powerpoint/2010/main" val="37967179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729450" y="5586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Gift Law</a:t>
            </a:r>
            <a:endParaRPr dirty="0"/>
          </a:p>
        </p:txBody>
      </p:sp>
      <p:sp>
        <p:nvSpPr>
          <p:cNvPr id="105" name="Google Shape;105;p15"/>
          <p:cNvSpPr txBox="1">
            <a:spLocks noGrp="1"/>
          </p:cNvSpPr>
          <p:nvPr>
            <p:ph type="body" idx="1"/>
          </p:nvPr>
        </p:nvSpPr>
        <p:spPr>
          <a:xfrm>
            <a:off x="729450" y="1318875"/>
            <a:ext cx="7688700" cy="2261100"/>
          </a:xfrm>
          <a:prstGeom prst="rect">
            <a:avLst/>
          </a:prstGeom>
        </p:spPr>
        <p:txBody>
          <a:bodyPr spcFirstLastPara="1" wrap="square" lIns="91425" tIns="91425" rIns="91425" bIns="91425" anchor="t" anchorCtr="0">
            <a:noAutofit/>
          </a:bodyPr>
          <a:lstStyle/>
          <a:p>
            <a:pPr marL="0" lvl="0" indent="0">
              <a:buNone/>
            </a:pPr>
            <a:r>
              <a:rPr lang="en-US" sz="2400" dirty="0">
                <a:solidFill>
                  <a:srgbClr val="000000"/>
                </a:solidFill>
                <a:latin typeface="Raleway"/>
                <a:ea typeface="Raleway"/>
                <a:cs typeface="Raleway"/>
                <a:sym typeface="Raleway"/>
              </a:rPr>
              <a:t>Do not accept gifts from anyone doing business with or lobbying </a:t>
            </a:r>
            <a:r>
              <a:rPr lang="en-US" sz="2400" dirty="0" smtClean="0">
                <a:solidFill>
                  <a:srgbClr val="000000"/>
                </a:solidFill>
                <a:latin typeface="Raleway"/>
                <a:ea typeface="Raleway"/>
                <a:cs typeface="Raleway"/>
                <a:sym typeface="Raleway"/>
              </a:rPr>
              <a:t>JEA. </a:t>
            </a:r>
            <a:r>
              <a:rPr lang="en-US" sz="2400" dirty="0">
                <a:solidFill>
                  <a:srgbClr val="000000"/>
                </a:solidFill>
                <a:latin typeface="Raleway"/>
                <a:ea typeface="Raleway"/>
                <a:cs typeface="Raleway"/>
                <a:sym typeface="Raleway"/>
              </a:rPr>
              <a:t>Gifts over $100 at a time or $250 in a year are </a:t>
            </a:r>
            <a:r>
              <a:rPr lang="en-US" sz="2400" dirty="0" smtClean="0">
                <a:solidFill>
                  <a:srgbClr val="000000"/>
                </a:solidFill>
                <a:latin typeface="Raleway"/>
                <a:ea typeface="Raleway"/>
                <a:cs typeface="Raleway"/>
                <a:sym typeface="Raleway"/>
              </a:rPr>
              <a:t>\prohibited.</a:t>
            </a:r>
          </a:p>
          <a:p>
            <a:pPr marL="0" lvl="0" indent="0">
              <a:buNone/>
            </a:pPr>
            <a:endParaRPr lang="en-US" sz="2400" dirty="0">
              <a:solidFill>
                <a:srgbClr val="000000"/>
              </a:solidFill>
              <a:latin typeface="Raleway"/>
              <a:ea typeface="Raleway"/>
              <a:cs typeface="Raleway"/>
              <a:sym typeface="Raleway"/>
            </a:endParaRPr>
          </a:p>
          <a:p>
            <a:pPr marL="0" indent="0">
              <a:buNone/>
            </a:pPr>
            <a:r>
              <a:rPr lang="en-US" sz="2400" dirty="0" smtClean="0">
                <a:solidFill>
                  <a:srgbClr val="000000"/>
                </a:solidFill>
                <a:latin typeface="Raleway"/>
                <a:ea typeface="Raleway"/>
                <a:cs typeface="Raleway"/>
                <a:sym typeface="Raleway"/>
              </a:rPr>
              <a:t>Beware</a:t>
            </a:r>
            <a:r>
              <a:rPr lang="en-US" sz="2400" dirty="0">
                <a:solidFill>
                  <a:srgbClr val="000000"/>
                </a:solidFill>
                <a:latin typeface="Raleway"/>
                <a:ea typeface="Raleway"/>
                <a:cs typeface="Raleway"/>
                <a:sym typeface="Raleway"/>
              </a:rPr>
              <a:t>, even a gift under monetary restriction could end up on the front page</a:t>
            </a:r>
            <a:r>
              <a:rPr lang="en-US" sz="2400" dirty="0" smtClean="0">
                <a:solidFill>
                  <a:srgbClr val="000000"/>
                </a:solidFill>
                <a:latin typeface="Raleway"/>
                <a:ea typeface="Raleway"/>
                <a:cs typeface="Raleway"/>
                <a:sym typeface="Raleway"/>
              </a:rPr>
              <a:t>!</a:t>
            </a:r>
            <a:endParaRPr lang="en-US" sz="2400" dirty="0">
              <a:solidFill>
                <a:srgbClr val="000000"/>
              </a:solidFill>
              <a:latin typeface="Raleway"/>
              <a:ea typeface="Raleway"/>
              <a:cs typeface="Raleway"/>
              <a:sym typeface="Raleway"/>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6554" y="292142"/>
            <a:ext cx="1005840" cy="1005840"/>
          </a:xfrm>
          <a:prstGeom prst="rect">
            <a:avLst/>
          </a:prstGeom>
        </p:spPr>
      </p:pic>
      <p:sp>
        <p:nvSpPr>
          <p:cNvPr id="5" name="Rectangle 4"/>
          <p:cNvSpPr/>
          <p:nvPr/>
        </p:nvSpPr>
        <p:spPr>
          <a:xfrm>
            <a:off x="4514876" y="4486933"/>
            <a:ext cx="4629124" cy="587853"/>
          </a:xfrm>
          <a:prstGeom prst="rect">
            <a:avLst/>
          </a:prstGeom>
        </p:spPr>
        <p:txBody>
          <a:bodyPr wrap="square">
            <a:spAutoFit/>
          </a:bodyPr>
          <a:lstStyle/>
          <a:p>
            <a:pPr lvl="4" algn="r">
              <a:lnSpc>
                <a:spcPct val="115000"/>
              </a:lnSpc>
              <a:buClr>
                <a:srgbClr val="595959"/>
              </a:buClr>
              <a:buSzPts val="1300"/>
            </a:pPr>
            <a:r>
              <a:rPr lang="en" dirty="0" smtClean="0">
                <a:latin typeface="Raleway" panose="020B0604020202020204" charset="0"/>
              </a:rPr>
              <a:t>Florida Statutes section 112.3148 &amp; </a:t>
            </a:r>
          </a:p>
          <a:p>
            <a:pPr lvl="4" algn="r">
              <a:lnSpc>
                <a:spcPct val="115000"/>
              </a:lnSpc>
              <a:buClr>
                <a:srgbClr val="595959"/>
              </a:buClr>
              <a:buSzPts val="1300"/>
            </a:pPr>
            <a:r>
              <a:rPr lang="en" dirty="0" smtClean="0">
                <a:latin typeface="Raleway" panose="020B0604020202020204" charset="0"/>
              </a:rPr>
              <a:t>Jacksonville Code  section 602.701</a:t>
            </a:r>
            <a:endParaRPr lang="en-US" dirty="0">
              <a:latin typeface="Raleway" panose="020B0604020202020204" charset="0"/>
            </a:endParaRPr>
          </a:p>
        </p:txBody>
      </p:sp>
    </p:spTree>
    <p:extLst>
      <p:ext uri="{BB962C8B-B14F-4D97-AF65-F5344CB8AC3E}">
        <p14:creationId xmlns:p14="http://schemas.microsoft.com/office/powerpoint/2010/main" val="27220933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5" name="Google Shape;105;p15"/>
          <p:cNvSpPr txBox="1">
            <a:spLocks noGrp="1"/>
          </p:cNvSpPr>
          <p:nvPr>
            <p:ph type="body" idx="1"/>
          </p:nvPr>
        </p:nvSpPr>
        <p:spPr>
          <a:xfrm>
            <a:off x="851339" y="1308538"/>
            <a:ext cx="6747640" cy="2062386"/>
          </a:xfrm>
          <a:prstGeom prst="rect">
            <a:avLst/>
          </a:prstGeom>
        </p:spPr>
        <p:txBody>
          <a:bodyPr spcFirstLastPara="1" wrap="square" lIns="91425" tIns="91425" rIns="91425" bIns="91425" anchor="t" anchorCtr="0">
            <a:noAutofit/>
          </a:bodyPr>
          <a:lstStyle/>
          <a:p>
            <a:pPr marL="0" indent="0">
              <a:buNone/>
            </a:pPr>
            <a:r>
              <a:rPr lang="en-US" sz="2400" dirty="0">
                <a:solidFill>
                  <a:srgbClr val="000000"/>
                </a:solidFill>
                <a:latin typeface="Raleway"/>
                <a:ea typeface="Raleway"/>
                <a:cs typeface="Raleway"/>
                <a:sym typeface="Raleway"/>
              </a:rPr>
              <a:t>Gifts that come into </a:t>
            </a:r>
            <a:r>
              <a:rPr lang="en-US" sz="2400" dirty="0" smtClean="0">
                <a:solidFill>
                  <a:srgbClr val="000000"/>
                </a:solidFill>
                <a:latin typeface="Raleway"/>
                <a:ea typeface="Raleway"/>
                <a:cs typeface="Raleway"/>
                <a:sym typeface="Raleway"/>
              </a:rPr>
              <a:t>JEA and </a:t>
            </a:r>
            <a:r>
              <a:rPr lang="en-US" sz="2400" dirty="0">
                <a:solidFill>
                  <a:srgbClr val="000000"/>
                </a:solidFill>
                <a:latin typeface="Raleway"/>
                <a:ea typeface="Raleway"/>
                <a:cs typeface="Raleway"/>
                <a:sym typeface="Raleway"/>
              </a:rPr>
              <a:t>are shared by </a:t>
            </a:r>
            <a:r>
              <a:rPr lang="en-US" sz="2400" dirty="0" smtClean="0">
                <a:solidFill>
                  <a:srgbClr val="000000"/>
                </a:solidFill>
                <a:latin typeface="Raleway"/>
                <a:ea typeface="Raleway"/>
                <a:cs typeface="Raleway"/>
                <a:sym typeface="Raleway"/>
              </a:rPr>
              <a:t>everyone (or handed out by the CEO/SLT) get </a:t>
            </a:r>
            <a:r>
              <a:rPr lang="en-US" sz="2400" dirty="0">
                <a:solidFill>
                  <a:srgbClr val="000000"/>
                </a:solidFill>
                <a:latin typeface="Raleway"/>
                <a:ea typeface="Raleway"/>
                <a:cs typeface="Raleway"/>
                <a:sym typeface="Raleway"/>
              </a:rPr>
              <a:t>reported as “gifts to </a:t>
            </a:r>
            <a:r>
              <a:rPr lang="en-US" sz="2400" dirty="0" smtClean="0">
                <a:solidFill>
                  <a:srgbClr val="000000"/>
                </a:solidFill>
                <a:latin typeface="Raleway"/>
                <a:ea typeface="Raleway"/>
                <a:cs typeface="Raleway"/>
                <a:sym typeface="Raleway"/>
              </a:rPr>
              <a:t>JEA”  </a:t>
            </a:r>
          </a:p>
          <a:p>
            <a:pPr marL="0" indent="0">
              <a:buNone/>
            </a:pPr>
            <a:endParaRPr lang="en-US" sz="2400" dirty="0">
              <a:solidFill>
                <a:srgbClr val="000000"/>
              </a:solidFill>
              <a:latin typeface="Raleway"/>
              <a:ea typeface="Raleway"/>
              <a:cs typeface="Raleway"/>
              <a:sym typeface="Raleway"/>
            </a:endParaRPr>
          </a:p>
          <a:p>
            <a:pPr marL="0" lvl="8" indent="0">
              <a:spcBef>
                <a:spcPts val="0"/>
              </a:spcBef>
              <a:spcAft>
                <a:spcPts val="0"/>
              </a:spcAft>
              <a:buSzPts val="1300"/>
              <a:buNone/>
            </a:pPr>
            <a:endParaRPr lang="en" sz="1400" dirty="0" smtClean="0">
              <a:solidFill>
                <a:srgbClr val="000000"/>
              </a:solidFill>
              <a:latin typeface="Raleway" panose="020B0604020202020204" charset="0"/>
              <a:ea typeface="Arial"/>
              <a:cs typeface="Arial"/>
              <a:sym typeface="Arial"/>
            </a:endParaRPr>
          </a:p>
          <a:p>
            <a:pPr marL="0" lvl="8" indent="0">
              <a:spcBef>
                <a:spcPts val="0"/>
              </a:spcBef>
              <a:spcAft>
                <a:spcPts val="0"/>
              </a:spcAft>
              <a:buSzPts val="1300"/>
              <a:buNone/>
            </a:pPr>
            <a:endParaRPr lang="en" sz="1400" dirty="0">
              <a:solidFill>
                <a:srgbClr val="000000"/>
              </a:solidFill>
              <a:latin typeface="Raleway" panose="020B0604020202020204" charset="0"/>
              <a:ea typeface="Arial"/>
              <a:cs typeface="Arial"/>
              <a:sym typeface="Arial"/>
            </a:endParaRPr>
          </a:p>
          <a:p>
            <a:pPr marL="0" lvl="8" indent="0">
              <a:spcBef>
                <a:spcPts val="0"/>
              </a:spcBef>
              <a:spcAft>
                <a:spcPts val="0"/>
              </a:spcAft>
              <a:buSzPts val="1300"/>
              <a:buNone/>
            </a:pPr>
            <a:endParaRPr lang="en" sz="1400" dirty="0" smtClean="0">
              <a:solidFill>
                <a:srgbClr val="000000"/>
              </a:solidFill>
              <a:latin typeface="Raleway" panose="020B0604020202020204" charset="0"/>
              <a:ea typeface="Arial"/>
              <a:cs typeface="Arial"/>
              <a:sym typeface="Arial"/>
            </a:endParaRPr>
          </a:p>
          <a:p>
            <a:pPr marL="0" lvl="8" indent="0">
              <a:spcBef>
                <a:spcPts val="0"/>
              </a:spcBef>
              <a:spcAft>
                <a:spcPts val="0"/>
              </a:spcAft>
              <a:buSzPts val="1300"/>
              <a:buNone/>
            </a:pPr>
            <a:endParaRPr lang="en" sz="1400" dirty="0">
              <a:solidFill>
                <a:srgbClr val="000000"/>
              </a:solidFill>
              <a:latin typeface="Raleway" panose="020B0604020202020204" charset="0"/>
              <a:ea typeface="Arial"/>
              <a:cs typeface="Arial"/>
              <a:sym typeface="Arial"/>
            </a:endParaRPr>
          </a:p>
          <a:p>
            <a:pPr marL="0" lvl="8" indent="0">
              <a:spcBef>
                <a:spcPts val="0"/>
              </a:spcBef>
              <a:spcAft>
                <a:spcPts val="0"/>
              </a:spcAft>
              <a:buSzPts val="1300"/>
              <a:buNone/>
            </a:pPr>
            <a:endParaRPr lang="en" sz="1400" dirty="0" smtClean="0">
              <a:solidFill>
                <a:srgbClr val="000000"/>
              </a:solidFill>
              <a:latin typeface="Raleway" panose="020B0604020202020204" charset="0"/>
              <a:ea typeface="Arial"/>
              <a:cs typeface="Arial"/>
              <a:sym typeface="Arial"/>
            </a:endParaRPr>
          </a:p>
          <a:p>
            <a:pPr marL="0" lvl="8" indent="0">
              <a:spcBef>
                <a:spcPts val="0"/>
              </a:spcBef>
              <a:spcAft>
                <a:spcPts val="0"/>
              </a:spcAft>
              <a:buSzPts val="1300"/>
              <a:buNone/>
            </a:pPr>
            <a:endParaRPr lang="en" sz="1400" dirty="0">
              <a:solidFill>
                <a:srgbClr val="000000"/>
              </a:solidFill>
              <a:latin typeface="Raleway" panose="020B0604020202020204" charset="0"/>
              <a:ea typeface="Arial"/>
              <a:cs typeface="Arial"/>
              <a:sym typeface="Arial"/>
            </a:endParaRPr>
          </a:p>
          <a:p>
            <a:pPr marL="0" lvl="8" indent="0">
              <a:spcBef>
                <a:spcPts val="0"/>
              </a:spcBef>
              <a:spcAft>
                <a:spcPts val="0"/>
              </a:spcAft>
              <a:buSzPts val="1300"/>
              <a:buNone/>
            </a:pPr>
            <a:r>
              <a:rPr lang="en" sz="1400" dirty="0" smtClean="0">
                <a:solidFill>
                  <a:srgbClr val="000000"/>
                </a:solidFill>
                <a:latin typeface="Raleway" panose="020B0604020202020204" charset="0"/>
                <a:ea typeface="Arial"/>
                <a:cs typeface="Arial"/>
                <a:sym typeface="Arial"/>
              </a:rPr>
              <a:t>	</a:t>
            </a:r>
          </a:p>
          <a:p>
            <a:pPr marL="0" lvl="8" indent="0" algn="r">
              <a:spcBef>
                <a:spcPts val="0"/>
              </a:spcBef>
              <a:spcAft>
                <a:spcPts val="0"/>
              </a:spcAft>
              <a:buSzPts val="1300"/>
              <a:buNone/>
            </a:pPr>
            <a:r>
              <a:rPr lang="en" sz="1400" dirty="0">
                <a:solidFill>
                  <a:srgbClr val="000000"/>
                </a:solidFill>
                <a:latin typeface="Raleway" panose="020B0604020202020204" charset="0"/>
                <a:ea typeface="Arial"/>
                <a:cs typeface="Arial"/>
                <a:sym typeface="Arial"/>
              </a:rPr>
              <a:t>	</a:t>
            </a:r>
            <a:r>
              <a:rPr lang="en" sz="1400" dirty="0" smtClean="0">
                <a:solidFill>
                  <a:srgbClr val="000000"/>
                </a:solidFill>
                <a:latin typeface="Raleway" panose="020B0604020202020204" charset="0"/>
                <a:ea typeface="Arial"/>
                <a:cs typeface="Arial"/>
                <a:sym typeface="Arial"/>
              </a:rPr>
              <a:t>			</a:t>
            </a:r>
            <a:endParaRPr lang="en-US" sz="2400" dirty="0" smtClean="0">
              <a:solidFill>
                <a:srgbClr val="000000"/>
              </a:solidFill>
              <a:latin typeface="Raleway"/>
              <a:ea typeface="Raleway"/>
              <a:cs typeface="Raleway"/>
              <a:sym typeface="Raleway"/>
            </a:endParaRPr>
          </a:p>
        </p:txBody>
      </p:sp>
      <p:sp>
        <p:nvSpPr>
          <p:cNvPr id="6" name="Google Shape;104;p15"/>
          <p:cNvSpPr txBox="1">
            <a:spLocks noGrp="1"/>
          </p:cNvSpPr>
          <p:nvPr>
            <p:ph type="title"/>
          </p:nvPr>
        </p:nvSpPr>
        <p:spPr>
          <a:xfrm>
            <a:off x="693682" y="444195"/>
            <a:ext cx="7724467"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smtClean="0"/>
              <a:t>Gifts to JEA</a:t>
            </a:r>
            <a:endParaRPr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019" y="273467"/>
            <a:ext cx="1097280" cy="1097280"/>
          </a:xfrm>
          <a:prstGeom prst="rect">
            <a:avLst/>
          </a:prstGeom>
        </p:spPr>
      </p:pic>
      <p:sp>
        <p:nvSpPr>
          <p:cNvPr id="2" name="Rectangle 1"/>
          <p:cNvSpPr/>
          <p:nvPr/>
        </p:nvSpPr>
        <p:spPr>
          <a:xfrm>
            <a:off x="5955739" y="4725692"/>
            <a:ext cx="3091988" cy="340093"/>
          </a:xfrm>
          <a:prstGeom prst="rect">
            <a:avLst/>
          </a:prstGeom>
        </p:spPr>
        <p:txBody>
          <a:bodyPr wrap="square">
            <a:spAutoFit/>
          </a:bodyPr>
          <a:lstStyle/>
          <a:p>
            <a:pPr lvl="4" algn="r">
              <a:lnSpc>
                <a:spcPct val="115000"/>
              </a:lnSpc>
              <a:buClr>
                <a:srgbClr val="595959"/>
              </a:buClr>
              <a:buSzPts val="1300"/>
            </a:pPr>
            <a:r>
              <a:rPr lang="en" dirty="0" smtClean="0">
                <a:latin typeface="Raleway" panose="020B0604020202020204" charset="0"/>
              </a:rPr>
              <a:t>Jacksonville Code  section 602.702</a:t>
            </a:r>
            <a:endParaRPr lang="en-US" dirty="0">
              <a:latin typeface="Raleway" panose="020B0604020202020204" charset="0"/>
            </a:endParaRPr>
          </a:p>
        </p:txBody>
      </p:sp>
    </p:spTree>
    <p:extLst>
      <p:ext uri="{BB962C8B-B14F-4D97-AF65-F5344CB8AC3E}">
        <p14:creationId xmlns:p14="http://schemas.microsoft.com/office/powerpoint/2010/main" val="35662698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7" name="Google Shape;104;p15"/>
          <p:cNvSpPr txBox="1">
            <a:spLocks noGrp="1"/>
          </p:cNvSpPr>
          <p:nvPr>
            <p:ph type="title"/>
          </p:nvPr>
        </p:nvSpPr>
        <p:spPr>
          <a:xfrm>
            <a:off x="677916" y="523025"/>
            <a:ext cx="7898525"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How do you feel?</a:t>
            </a:r>
            <a:endParaRPr dirty="0"/>
          </a:p>
        </p:txBody>
      </p:sp>
      <p:sp>
        <p:nvSpPr>
          <p:cNvPr id="9" name="Google Shape;105;p15">
            <a:extLst>
              <a:ext uri="{FF2B5EF4-FFF2-40B4-BE49-F238E27FC236}">
                <a16:creationId xmlns:a16="http://schemas.microsoft.com/office/drawing/2014/main" xmlns="" id="{BEB57D98-FE47-C848-AE34-53140EC8C1D7}"/>
              </a:ext>
            </a:extLst>
          </p:cNvPr>
          <p:cNvSpPr txBox="1">
            <a:spLocks noGrp="1"/>
          </p:cNvSpPr>
          <p:nvPr>
            <p:ph type="body" idx="1"/>
          </p:nvPr>
        </p:nvSpPr>
        <p:spPr>
          <a:xfrm>
            <a:off x="851338" y="1346314"/>
            <a:ext cx="7566811" cy="2261100"/>
          </a:xfrm>
          <a:prstGeom prst="rect">
            <a:avLst/>
          </a:prstGeom>
        </p:spPr>
        <p:txBody>
          <a:bodyPr spcFirstLastPara="1" wrap="square" lIns="91425" tIns="91425" rIns="91425" bIns="91425" anchor="t" anchorCtr="0">
            <a:noAutofit/>
          </a:bodyPr>
          <a:lstStyle/>
          <a:p>
            <a:pPr indent="-457200">
              <a:lnSpc>
                <a:spcPct val="150000"/>
              </a:lnSpc>
              <a:buFont typeface="+mj-lt"/>
              <a:buAutoNum type="arabicPeriod"/>
            </a:pPr>
            <a:r>
              <a:rPr lang="en-US" sz="2400" dirty="0">
                <a:solidFill>
                  <a:srgbClr val="000000"/>
                </a:solidFill>
                <a:latin typeface="Raleway" panose="020B0604020202020204" charset="0"/>
                <a:ea typeface="Raleway"/>
                <a:cs typeface="Raleway"/>
                <a:sym typeface="Raleway"/>
              </a:rPr>
              <a:t>OK, no problems</a:t>
            </a:r>
          </a:p>
          <a:p>
            <a:pPr indent="-457200">
              <a:lnSpc>
                <a:spcPct val="150000"/>
              </a:lnSpc>
              <a:buFont typeface="+mj-lt"/>
              <a:buAutoNum type="arabicPeriod"/>
            </a:pPr>
            <a:r>
              <a:rPr lang="en-US" sz="2400" dirty="0">
                <a:solidFill>
                  <a:srgbClr val="000000"/>
                </a:solidFill>
                <a:latin typeface="Raleway" panose="020B0604020202020204" charset="0"/>
                <a:ea typeface="Raleway"/>
                <a:cs typeface="Raleway"/>
                <a:sym typeface="Raleway"/>
              </a:rPr>
              <a:t>I am not sure or have no opinion</a:t>
            </a:r>
          </a:p>
          <a:p>
            <a:pPr indent="-457200">
              <a:lnSpc>
                <a:spcPct val="150000"/>
              </a:lnSpc>
              <a:buFont typeface="+mj-lt"/>
              <a:buAutoNum type="arabicPeriod"/>
            </a:pPr>
            <a:r>
              <a:rPr lang="en-US" sz="2400" dirty="0">
                <a:solidFill>
                  <a:srgbClr val="000000"/>
                </a:solidFill>
                <a:latin typeface="Raleway" panose="020B0604020202020204" charset="0"/>
                <a:ea typeface="Raleway"/>
                <a:cs typeface="Raleway"/>
                <a:sym typeface="Raleway"/>
              </a:rPr>
              <a:t>Seems unfair or wrong</a:t>
            </a:r>
          </a:p>
          <a:p>
            <a:pPr marL="342900" indent="-342900">
              <a:lnSpc>
                <a:spcPct val="150000"/>
              </a:lnSpc>
            </a:pPr>
            <a:endParaRPr lang="en-US" sz="2400" dirty="0">
              <a:solidFill>
                <a:srgbClr val="000000"/>
              </a:solidFill>
              <a:latin typeface="Raleway" panose="020B0604020202020204" charset="0"/>
              <a:ea typeface="Raleway"/>
              <a:cs typeface="Raleway"/>
              <a:sym typeface="Raleway"/>
            </a:endParaRPr>
          </a:p>
          <a:p>
            <a:pPr marL="342900" indent="-342900">
              <a:lnSpc>
                <a:spcPct val="150000"/>
              </a:lnSpc>
            </a:pPr>
            <a:endParaRPr lang="en-US" sz="2400" dirty="0">
              <a:solidFill>
                <a:srgbClr val="000000"/>
              </a:solidFill>
              <a:latin typeface="Raleway" panose="020B0604020202020204" charset="0"/>
              <a:ea typeface="Raleway"/>
              <a:cs typeface="Raleway"/>
              <a:sym typeface="Raleway"/>
            </a:endParaRPr>
          </a:p>
        </p:txBody>
      </p:sp>
    </p:spTree>
    <p:extLst>
      <p:ext uri="{BB962C8B-B14F-4D97-AF65-F5344CB8AC3E}">
        <p14:creationId xmlns:p14="http://schemas.microsoft.com/office/powerpoint/2010/main" val="2560194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4" name="Picture 3"/>
          <p:cNvPicPr>
            <a:picLocks noChangeAspect="1"/>
          </p:cNvPicPr>
          <p:nvPr/>
        </p:nvPicPr>
        <p:blipFill>
          <a:blip r:embed="rId3"/>
          <a:srcRect/>
          <a:stretch/>
        </p:blipFill>
        <p:spPr>
          <a:xfrm>
            <a:off x="615386" y="882340"/>
            <a:ext cx="3592200" cy="3592200"/>
          </a:xfrm>
          <a:prstGeom prst="rect">
            <a:avLst/>
          </a:prstGeom>
        </p:spPr>
      </p:pic>
      <p:sp>
        <p:nvSpPr>
          <p:cNvPr id="104" name="Google Shape;104;p15"/>
          <p:cNvSpPr txBox="1">
            <a:spLocks noGrp="1"/>
          </p:cNvSpPr>
          <p:nvPr>
            <p:ph type="title"/>
          </p:nvPr>
        </p:nvSpPr>
        <p:spPr>
          <a:xfrm>
            <a:off x="3275215" y="825731"/>
            <a:ext cx="5679599" cy="3957960"/>
          </a:xfrm>
          <a:prstGeom prst="rect">
            <a:avLst/>
          </a:prstGeom>
          <a:solidFill>
            <a:schemeClr val="bg1">
              <a:alpha val="68000"/>
            </a:schemeClr>
          </a:solidFill>
        </p:spPr>
        <p:txBody>
          <a:bodyPr spcFirstLastPara="1" wrap="square" lIns="91425" tIns="91425" rIns="91425" bIns="91425" anchor="ctr" anchorCtr="0">
            <a:noAutofit/>
          </a:bodyPr>
          <a:lstStyle/>
          <a:p>
            <a:pPr algn="ctr"/>
            <a:r>
              <a:rPr lang="en" sz="3600" dirty="0"/>
              <a:t>Knowledge </a:t>
            </a:r>
            <a:r>
              <a:rPr lang="en" sz="3600" dirty="0" smtClean="0"/>
              <a:t>Check</a:t>
            </a:r>
            <a:r>
              <a:rPr lang="en" dirty="0"/>
              <a:t/>
            </a:r>
            <a:br>
              <a:rPr lang="en" dirty="0"/>
            </a:br>
            <a:r>
              <a:rPr lang="en" dirty="0"/>
              <a:t/>
            </a:r>
            <a:br>
              <a:rPr lang="en" dirty="0"/>
            </a:br>
            <a:r>
              <a:rPr lang="en" sz="2400" dirty="0" smtClean="0">
                <a:solidFill>
                  <a:srgbClr val="000000"/>
                </a:solidFill>
                <a:latin typeface="Raleway" panose="020B0604020202020204" charset="0"/>
              </a:rPr>
              <a:t>If </a:t>
            </a:r>
            <a:r>
              <a:rPr lang="en" sz="2400" dirty="0">
                <a:solidFill>
                  <a:srgbClr val="000000"/>
                </a:solidFill>
                <a:latin typeface="Raleway" panose="020B0604020202020204" charset="0"/>
              </a:rPr>
              <a:t>you are offered tickets to a Jaguars game, including access to a private suite, name </a:t>
            </a:r>
            <a:r>
              <a:rPr lang="en" sz="2400" dirty="0" smtClean="0">
                <a:solidFill>
                  <a:srgbClr val="000000"/>
                </a:solidFill>
                <a:latin typeface="Raleway" panose="020B0604020202020204" charset="0"/>
              </a:rPr>
              <a:t>one question </a:t>
            </a:r>
            <a:r>
              <a:rPr lang="en" sz="2400" dirty="0">
                <a:solidFill>
                  <a:srgbClr val="000000"/>
                </a:solidFill>
                <a:latin typeface="Raleway" panose="020B0604020202020204" charset="0"/>
              </a:rPr>
              <a:t>you should be asking yourself and/or the giver BEFORE accepting the gift?</a:t>
            </a:r>
            <a:r>
              <a:rPr lang="en" sz="4800" dirty="0">
                <a:solidFill>
                  <a:srgbClr val="000000"/>
                </a:solidFill>
                <a:latin typeface="Raleway" panose="020B0604020202020204" charset="0"/>
              </a:rPr>
              <a:t/>
            </a:r>
            <a:br>
              <a:rPr lang="en" sz="4800" dirty="0">
                <a:solidFill>
                  <a:srgbClr val="000000"/>
                </a:solidFill>
                <a:latin typeface="Raleway" panose="020B0604020202020204" charset="0"/>
              </a:rPr>
            </a:br>
            <a:endParaRPr sz="4800" dirty="0"/>
          </a:p>
        </p:txBody>
      </p:sp>
    </p:spTree>
    <p:extLst>
      <p:ext uri="{BB962C8B-B14F-4D97-AF65-F5344CB8AC3E}">
        <p14:creationId xmlns:p14="http://schemas.microsoft.com/office/powerpoint/2010/main" val="24862078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4" name="Picture 3"/>
          <p:cNvPicPr>
            <a:picLocks noChangeAspect="1"/>
          </p:cNvPicPr>
          <p:nvPr/>
        </p:nvPicPr>
        <p:blipFill>
          <a:blip r:embed="rId3"/>
          <a:srcRect/>
          <a:stretch/>
        </p:blipFill>
        <p:spPr>
          <a:xfrm>
            <a:off x="615386" y="882340"/>
            <a:ext cx="3592200" cy="3592200"/>
          </a:xfrm>
          <a:prstGeom prst="rect">
            <a:avLst/>
          </a:prstGeom>
        </p:spPr>
      </p:pic>
      <p:sp>
        <p:nvSpPr>
          <p:cNvPr id="104" name="Google Shape;104;p15"/>
          <p:cNvSpPr txBox="1">
            <a:spLocks noGrp="1"/>
          </p:cNvSpPr>
          <p:nvPr>
            <p:ph type="title"/>
          </p:nvPr>
        </p:nvSpPr>
        <p:spPr>
          <a:xfrm>
            <a:off x="3275215" y="825731"/>
            <a:ext cx="5679599" cy="3957960"/>
          </a:xfrm>
          <a:prstGeom prst="rect">
            <a:avLst/>
          </a:prstGeom>
          <a:solidFill>
            <a:schemeClr val="bg1">
              <a:alpha val="68000"/>
            </a:schemeClr>
          </a:solidFill>
        </p:spPr>
        <p:txBody>
          <a:bodyPr spcFirstLastPara="1" wrap="square" lIns="91425" tIns="91425" rIns="91425" bIns="91425" anchor="ctr" anchorCtr="0">
            <a:noAutofit/>
          </a:bodyPr>
          <a:lstStyle/>
          <a:p>
            <a:pPr algn="ctr"/>
            <a:r>
              <a:rPr lang="en" sz="3600" dirty="0"/>
              <a:t>Knowledge </a:t>
            </a:r>
            <a:r>
              <a:rPr lang="en" sz="3600" dirty="0" smtClean="0"/>
              <a:t>Check</a:t>
            </a:r>
            <a:r>
              <a:rPr lang="en" dirty="0"/>
              <a:t/>
            </a:r>
            <a:br>
              <a:rPr lang="en" dirty="0"/>
            </a:br>
            <a:r>
              <a:rPr lang="en" sz="2400" dirty="0">
                <a:solidFill>
                  <a:srgbClr val="000000"/>
                </a:solidFill>
                <a:latin typeface="Raleway" panose="020B0604020202020204" charset="0"/>
              </a:rPr>
              <a:t>#1 – What is the value?</a:t>
            </a:r>
            <a:br>
              <a:rPr lang="en" sz="2400" dirty="0">
                <a:solidFill>
                  <a:srgbClr val="000000"/>
                </a:solidFill>
                <a:latin typeface="Raleway" panose="020B0604020202020204" charset="0"/>
              </a:rPr>
            </a:br>
            <a:r>
              <a:rPr lang="en" sz="2400" dirty="0">
                <a:solidFill>
                  <a:srgbClr val="000000"/>
                </a:solidFill>
                <a:latin typeface="Raleway" panose="020B0604020202020204" charset="0"/>
              </a:rPr>
              <a:t/>
            </a:r>
            <a:br>
              <a:rPr lang="en" sz="2400" dirty="0">
                <a:solidFill>
                  <a:srgbClr val="000000"/>
                </a:solidFill>
                <a:latin typeface="Raleway" panose="020B0604020202020204" charset="0"/>
              </a:rPr>
            </a:br>
            <a:r>
              <a:rPr lang="en" sz="2400" dirty="0">
                <a:solidFill>
                  <a:srgbClr val="000000"/>
                </a:solidFill>
                <a:latin typeface="Raleway" panose="020B0604020202020204" charset="0"/>
              </a:rPr>
              <a:t>#2 – Will I be influenced or does this person want something from me?</a:t>
            </a:r>
            <a:br>
              <a:rPr lang="en" sz="2400" dirty="0">
                <a:solidFill>
                  <a:srgbClr val="000000"/>
                </a:solidFill>
                <a:latin typeface="Raleway" panose="020B0604020202020204" charset="0"/>
              </a:rPr>
            </a:br>
            <a:r>
              <a:rPr lang="en" sz="2400" dirty="0">
                <a:solidFill>
                  <a:srgbClr val="000000"/>
                </a:solidFill>
                <a:latin typeface="Raleway" panose="020B0604020202020204" charset="0"/>
              </a:rPr>
              <a:t/>
            </a:r>
            <a:br>
              <a:rPr lang="en" sz="2400" dirty="0">
                <a:solidFill>
                  <a:srgbClr val="000000"/>
                </a:solidFill>
                <a:latin typeface="Raleway" panose="020B0604020202020204" charset="0"/>
              </a:rPr>
            </a:br>
            <a:r>
              <a:rPr lang="en" sz="2400" dirty="0">
                <a:solidFill>
                  <a:srgbClr val="000000"/>
                </a:solidFill>
                <a:latin typeface="Raleway" panose="020B0604020202020204" charset="0"/>
              </a:rPr>
              <a:t>#3 – Is Giver lobbyist or vendor?</a:t>
            </a:r>
            <a:r>
              <a:rPr lang="en" sz="4800" dirty="0">
                <a:solidFill>
                  <a:srgbClr val="000000"/>
                </a:solidFill>
                <a:latin typeface="Raleway" panose="020B0604020202020204" charset="0"/>
              </a:rPr>
              <a:t/>
            </a:r>
            <a:br>
              <a:rPr lang="en" sz="4800" dirty="0">
                <a:solidFill>
                  <a:srgbClr val="000000"/>
                </a:solidFill>
                <a:latin typeface="Raleway" panose="020B0604020202020204" charset="0"/>
              </a:rPr>
            </a:br>
            <a:endParaRPr sz="4800" dirty="0"/>
          </a:p>
        </p:txBody>
      </p:sp>
      <p:sp>
        <p:nvSpPr>
          <p:cNvPr id="2" name="Rectangle 1"/>
          <p:cNvSpPr/>
          <p:nvPr/>
        </p:nvSpPr>
        <p:spPr>
          <a:xfrm>
            <a:off x="4462757" y="4459452"/>
            <a:ext cx="4572000" cy="587853"/>
          </a:xfrm>
          <a:prstGeom prst="rect">
            <a:avLst/>
          </a:prstGeom>
        </p:spPr>
        <p:txBody>
          <a:bodyPr>
            <a:spAutoFit/>
          </a:bodyPr>
          <a:lstStyle/>
          <a:p>
            <a:pPr lvl="4" algn="r">
              <a:lnSpc>
                <a:spcPct val="115000"/>
              </a:lnSpc>
              <a:buClr>
                <a:srgbClr val="595959"/>
              </a:buClr>
              <a:buSzPts val="1300"/>
            </a:pPr>
            <a:r>
              <a:rPr lang="en" dirty="0">
                <a:latin typeface="Raleway" panose="020B0604020202020204" charset="0"/>
              </a:rPr>
              <a:t>Florida Statutes section 112.3148 &amp; </a:t>
            </a:r>
          </a:p>
          <a:p>
            <a:pPr lvl="4" algn="r">
              <a:lnSpc>
                <a:spcPct val="115000"/>
              </a:lnSpc>
              <a:buClr>
                <a:srgbClr val="595959"/>
              </a:buClr>
              <a:buSzPts val="1300"/>
            </a:pPr>
            <a:r>
              <a:rPr lang="en" dirty="0">
                <a:latin typeface="Raleway" panose="020B0604020202020204" charset="0"/>
              </a:rPr>
              <a:t>Jacksonville Code  section 602.701</a:t>
            </a:r>
            <a:endParaRPr lang="en-US" dirty="0">
              <a:latin typeface="Raleway" panose="020B0604020202020204" charset="0"/>
            </a:endParaRPr>
          </a:p>
        </p:txBody>
      </p:sp>
    </p:spTree>
    <p:extLst>
      <p:ext uri="{BB962C8B-B14F-4D97-AF65-F5344CB8AC3E}">
        <p14:creationId xmlns:p14="http://schemas.microsoft.com/office/powerpoint/2010/main" val="30076487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6"/>
          <p:cNvSpPr txBox="1">
            <a:spLocks noGrp="1"/>
          </p:cNvSpPr>
          <p:nvPr>
            <p:ph type="body" idx="1"/>
          </p:nvPr>
        </p:nvSpPr>
        <p:spPr>
          <a:xfrm>
            <a:off x="796150" y="1066124"/>
            <a:ext cx="4126500" cy="3983305"/>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2800" b="1" dirty="0">
                <a:solidFill>
                  <a:srgbClr val="000000"/>
                </a:solidFill>
              </a:rPr>
              <a:t>Scenario</a:t>
            </a:r>
            <a:endParaRPr sz="2800" b="1" dirty="0">
              <a:solidFill>
                <a:srgbClr val="000000"/>
              </a:solidFill>
            </a:endParaRPr>
          </a:p>
          <a:p>
            <a:pPr marL="0" lvl="0" indent="0">
              <a:buNone/>
            </a:pPr>
            <a:r>
              <a:rPr lang="en-US" sz="1800" dirty="0" smtClean="0">
                <a:solidFill>
                  <a:schemeClr val="bg2"/>
                </a:solidFill>
                <a:latin typeface="Raleway" panose="020B0604020202020204" charset="0"/>
              </a:rPr>
              <a:t>An IT vendor of JEA invites you to attend a </a:t>
            </a:r>
            <a:r>
              <a:rPr lang="en-US" sz="1800" dirty="0">
                <a:solidFill>
                  <a:schemeClr val="bg2"/>
                </a:solidFill>
                <a:latin typeface="Raleway" panose="020B0604020202020204" charset="0"/>
              </a:rPr>
              <a:t>big IT conference in </a:t>
            </a:r>
            <a:r>
              <a:rPr lang="en-US" sz="1800" dirty="0" smtClean="0">
                <a:solidFill>
                  <a:schemeClr val="bg2"/>
                </a:solidFill>
                <a:latin typeface="Raleway" panose="020B0604020202020204" charset="0"/>
              </a:rPr>
              <a:t>Jacksonville. They gave </a:t>
            </a:r>
            <a:r>
              <a:rPr lang="en-US" sz="1800" dirty="0">
                <a:solidFill>
                  <a:schemeClr val="bg2"/>
                </a:solidFill>
                <a:latin typeface="Raleway" panose="020B0604020202020204" charset="0"/>
              </a:rPr>
              <a:t>you a 2 day pass to go.</a:t>
            </a:r>
          </a:p>
          <a:p>
            <a:pPr marL="0" lvl="0" indent="0">
              <a:lnSpc>
                <a:spcPct val="100000"/>
              </a:lnSpc>
              <a:buNone/>
            </a:pPr>
            <a:endParaRPr lang="en-US" sz="1800" dirty="0">
              <a:solidFill>
                <a:schemeClr val="bg2"/>
              </a:solidFill>
              <a:latin typeface="Raleway" panose="020B0604020202020204" charset="0"/>
            </a:endParaRPr>
          </a:p>
          <a:p>
            <a:pPr marL="0" lvl="0" indent="0">
              <a:buNone/>
            </a:pPr>
            <a:r>
              <a:rPr lang="en-US" sz="1800" dirty="0">
                <a:solidFill>
                  <a:schemeClr val="bg2"/>
                </a:solidFill>
                <a:latin typeface="Raleway" panose="020B0604020202020204" charset="0"/>
              </a:rPr>
              <a:t>The speakers at the conference are great; it will help you do your job better.</a:t>
            </a:r>
          </a:p>
          <a:p>
            <a:pPr marL="0" lvl="0" indent="0">
              <a:lnSpc>
                <a:spcPct val="100000"/>
              </a:lnSpc>
              <a:buNone/>
            </a:pPr>
            <a:endParaRPr lang="en-US" sz="1800" dirty="0" smtClean="0">
              <a:solidFill>
                <a:schemeClr val="bg2"/>
              </a:solidFill>
              <a:latin typeface="Raleway" panose="020B0604020202020204" charset="0"/>
            </a:endParaRPr>
          </a:p>
          <a:p>
            <a:pPr marL="0" lvl="0" indent="0">
              <a:buNone/>
            </a:pPr>
            <a:r>
              <a:rPr lang="en-US" sz="1800" dirty="0" smtClean="0">
                <a:solidFill>
                  <a:schemeClr val="bg2"/>
                </a:solidFill>
                <a:latin typeface="Raleway" panose="020B0604020202020204" charset="0"/>
              </a:rPr>
              <a:t>Do </a:t>
            </a:r>
            <a:r>
              <a:rPr lang="en-US" sz="1800" dirty="0">
                <a:solidFill>
                  <a:schemeClr val="bg2"/>
                </a:solidFill>
                <a:latin typeface="Raleway" panose="020B0604020202020204" charset="0"/>
              </a:rPr>
              <a:t>you go?   How would you handle this?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2620" y="1280087"/>
            <a:ext cx="2286000" cy="2286000"/>
          </a:xfrm>
          <a:prstGeom prst="rect">
            <a:avLst/>
          </a:prstGeom>
        </p:spPr>
      </p:pic>
    </p:spTree>
    <p:extLst>
      <p:ext uri="{BB962C8B-B14F-4D97-AF65-F5344CB8AC3E}">
        <p14:creationId xmlns:p14="http://schemas.microsoft.com/office/powerpoint/2010/main" val="32965080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729450" y="581658"/>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smtClean="0"/>
              <a:t>Accepting Travel</a:t>
            </a:r>
            <a:endParaRPr dirty="0"/>
          </a:p>
        </p:txBody>
      </p:sp>
      <p:sp>
        <p:nvSpPr>
          <p:cNvPr id="105" name="Google Shape;105;p15"/>
          <p:cNvSpPr txBox="1">
            <a:spLocks noGrp="1"/>
          </p:cNvSpPr>
          <p:nvPr>
            <p:ph type="body" idx="1"/>
          </p:nvPr>
        </p:nvSpPr>
        <p:spPr>
          <a:xfrm>
            <a:off x="736982" y="1219051"/>
            <a:ext cx="8161361" cy="2261100"/>
          </a:xfrm>
          <a:prstGeom prst="rect">
            <a:avLst/>
          </a:prstGeom>
        </p:spPr>
        <p:txBody>
          <a:bodyPr spcFirstLastPara="1" wrap="square" lIns="91425" tIns="91425" rIns="91425" bIns="91425" anchor="t" anchorCtr="0">
            <a:noAutofit/>
          </a:bodyPr>
          <a:lstStyle/>
          <a:p>
            <a:pPr marL="0" indent="0">
              <a:buNone/>
            </a:pPr>
            <a:r>
              <a:rPr lang="en-US" sz="2300" b="1" dirty="0" smtClean="0">
                <a:solidFill>
                  <a:srgbClr val="000000"/>
                </a:solidFill>
                <a:latin typeface="Raleway"/>
                <a:ea typeface="Raleway"/>
                <a:cs typeface="Raleway"/>
                <a:sym typeface="Raleway"/>
              </a:rPr>
              <a:t>Legally</a:t>
            </a:r>
          </a:p>
          <a:p>
            <a:pPr marL="342900" indent="-342900"/>
            <a:r>
              <a:rPr lang="en-US" sz="2300" dirty="0" smtClean="0">
                <a:solidFill>
                  <a:srgbClr val="000000"/>
                </a:solidFill>
                <a:latin typeface="Raleway"/>
                <a:ea typeface="Raleway"/>
                <a:cs typeface="Raleway"/>
                <a:sym typeface="Raleway"/>
              </a:rPr>
              <a:t>Travel paid by someone other than JEA is a GIFT  </a:t>
            </a:r>
            <a:br>
              <a:rPr lang="en-US" sz="2300" dirty="0" smtClean="0">
                <a:solidFill>
                  <a:srgbClr val="000000"/>
                </a:solidFill>
                <a:latin typeface="Raleway"/>
                <a:ea typeface="Raleway"/>
                <a:cs typeface="Raleway"/>
                <a:sym typeface="Raleway"/>
              </a:rPr>
            </a:br>
            <a:r>
              <a:rPr lang="en-US" sz="2300" dirty="0" smtClean="0">
                <a:solidFill>
                  <a:srgbClr val="000000"/>
                </a:solidFill>
                <a:latin typeface="Raleway"/>
                <a:ea typeface="Raleway"/>
                <a:cs typeface="Raleway"/>
                <a:sym typeface="Raleway"/>
              </a:rPr>
              <a:t>(even if it’s good for JEA)</a:t>
            </a:r>
          </a:p>
          <a:p>
            <a:pPr marL="0" indent="0">
              <a:buNone/>
            </a:pPr>
            <a:r>
              <a:rPr lang="en-US" sz="2300" b="1" dirty="0" smtClean="0">
                <a:solidFill>
                  <a:srgbClr val="000000"/>
                </a:solidFill>
                <a:latin typeface="Raleway"/>
                <a:ea typeface="Raleway"/>
                <a:cs typeface="Raleway"/>
                <a:sym typeface="Raleway"/>
              </a:rPr>
              <a:t>Policy</a:t>
            </a:r>
          </a:p>
          <a:p>
            <a:pPr marL="342900" indent="-342900"/>
            <a:r>
              <a:rPr lang="en-US" sz="2300" dirty="0" smtClean="0">
                <a:solidFill>
                  <a:srgbClr val="000000"/>
                </a:solidFill>
                <a:latin typeface="Raleway"/>
                <a:ea typeface="Raleway"/>
                <a:cs typeface="Raleway"/>
                <a:sym typeface="Raleway"/>
              </a:rPr>
              <a:t>Must be approved in advance by Ethics Office &amp; General Counsel</a:t>
            </a:r>
          </a:p>
          <a:p>
            <a:pPr marL="0" indent="0">
              <a:buNone/>
            </a:pPr>
            <a:r>
              <a:rPr lang="en-US" sz="2300" b="1" dirty="0" smtClean="0">
                <a:solidFill>
                  <a:srgbClr val="000000"/>
                </a:solidFill>
                <a:latin typeface="Raleway"/>
                <a:ea typeface="Raleway"/>
                <a:cs typeface="Raleway"/>
                <a:sym typeface="Raleway"/>
              </a:rPr>
              <a:t>Public Opinion</a:t>
            </a:r>
          </a:p>
          <a:p>
            <a:pPr marL="342900" indent="-342900"/>
            <a:r>
              <a:rPr lang="en-US" sz="2300" dirty="0" smtClean="0">
                <a:solidFill>
                  <a:srgbClr val="000000"/>
                </a:solidFill>
                <a:latin typeface="Raleway"/>
                <a:ea typeface="Raleway"/>
                <a:cs typeface="Raleway"/>
                <a:sym typeface="Raleway"/>
              </a:rPr>
              <a:t>Beware, it could end up on the front page!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2598" y="273467"/>
            <a:ext cx="1097280" cy="1097280"/>
          </a:xfrm>
          <a:prstGeom prst="rect">
            <a:avLst/>
          </a:prstGeom>
        </p:spPr>
      </p:pic>
      <p:sp>
        <p:nvSpPr>
          <p:cNvPr id="3" name="Rectangle 2"/>
          <p:cNvSpPr/>
          <p:nvPr/>
        </p:nvSpPr>
        <p:spPr>
          <a:xfrm>
            <a:off x="5852191" y="4740302"/>
            <a:ext cx="3068468" cy="321114"/>
          </a:xfrm>
          <a:prstGeom prst="rect">
            <a:avLst/>
          </a:prstGeom>
        </p:spPr>
        <p:txBody>
          <a:bodyPr wrap="none">
            <a:spAutoFit/>
          </a:bodyPr>
          <a:lstStyle/>
          <a:p>
            <a:pPr lvl="4" algn="r">
              <a:lnSpc>
                <a:spcPct val="115000"/>
              </a:lnSpc>
              <a:buClr>
                <a:srgbClr val="595959"/>
              </a:buClr>
              <a:buSzPts val="1300"/>
            </a:pPr>
            <a:r>
              <a:rPr lang="en" dirty="0">
                <a:latin typeface="Raleway" panose="020B0604020202020204" charset="0"/>
              </a:rPr>
              <a:t>Jacksonville Code  section </a:t>
            </a:r>
            <a:r>
              <a:rPr lang="en" dirty="0" smtClean="0">
                <a:latin typeface="Raleway" panose="020B0604020202020204" charset="0"/>
              </a:rPr>
              <a:t>106.703</a:t>
            </a:r>
            <a:endParaRPr lang="en-US" dirty="0">
              <a:latin typeface="Raleway" panose="020B0604020202020204" charset="0"/>
            </a:endParaRPr>
          </a:p>
        </p:txBody>
      </p:sp>
    </p:spTree>
    <p:extLst>
      <p:ext uri="{BB962C8B-B14F-4D97-AF65-F5344CB8AC3E}">
        <p14:creationId xmlns:p14="http://schemas.microsoft.com/office/powerpoint/2010/main" val="30607696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068" y="705553"/>
            <a:ext cx="3657600" cy="3657600"/>
          </a:xfrm>
          <a:prstGeom prst="rect">
            <a:avLst/>
          </a:prstGeom>
        </p:spPr>
      </p:pic>
      <p:sp>
        <p:nvSpPr>
          <p:cNvPr id="104" name="Google Shape;104;p15"/>
          <p:cNvSpPr txBox="1">
            <a:spLocks noGrp="1"/>
          </p:cNvSpPr>
          <p:nvPr>
            <p:ph type="title"/>
          </p:nvPr>
        </p:nvSpPr>
        <p:spPr>
          <a:xfrm>
            <a:off x="3761448" y="1734207"/>
            <a:ext cx="5123792" cy="2261323"/>
          </a:xfrm>
          <a:prstGeom prst="rect">
            <a:avLst/>
          </a:prstGeom>
          <a:solidFill>
            <a:schemeClr val="bg1">
              <a:alpha val="68000"/>
            </a:schemeClr>
          </a:solidFill>
        </p:spPr>
        <p:txBody>
          <a:bodyPr spcFirstLastPara="1" wrap="square" lIns="91425" tIns="91425" rIns="91425" bIns="91425" anchor="t" anchorCtr="0">
            <a:noAutofit/>
          </a:bodyPr>
          <a:lstStyle/>
          <a:p>
            <a:pPr marL="0" lvl="0" indent="0">
              <a:spcBef>
                <a:spcPts val="0"/>
              </a:spcBef>
              <a:spcAft>
                <a:spcPts val="0"/>
              </a:spcAft>
              <a:buNone/>
            </a:pPr>
            <a:r>
              <a:rPr lang="en" dirty="0" smtClean="0"/>
              <a:t>Danger Area #3</a:t>
            </a:r>
            <a:r>
              <a:rPr lang="en" dirty="0"/>
              <a:t/>
            </a:r>
            <a:br>
              <a:rPr lang="en" dirty="0"/>
            </a:br>
            <a:r>
              <a:rPr lang="en" sz="4800" cap="all" dirty="0"/>
              <a:t>Asking for Things</a:t>
            </a:r>
            <a:endParaRPr sz="4800" cap="all" dirty="0"/>
          </a:p>
        </p:txBody>
      </p:sp>
    </p:spTree>
    <p:extLst>
      <p:ext uri="{BB962C8B-B14F-4D97-AF65-F5344CB8AC3E}">
        <p14:creationId xmlns:p14="http://schemas.microsoft.com/office/powerpoint/2010/main" val="27599008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729450" y="5586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Asking for Things</a:t>
            </a:r>
            <a:endParaRPr dirty="0"/>
          </a:p>
        </p:txBody>
      </p:sp>
      <p:sp>
        <p:nvSpPr>
          <p:cNvPr id="105" name="Google Shape;105;p15"/>
          <p:cNvSpPr txBox="1">
            <a:spLocks noGrp="1"/>
          </p:cNvSpPr>
          <p:nvPr>
            <p:ph type="body" idx="1"/>
          </p:nvPr>
        </p:nvSpPr>
        <p:spPr>
          <a:xfrm>
            <a:off x="729450" y="1318875"/>
            <a:ext cx="7688700" cy="2261100"/>
          </a:xfrm>
          <a:prstGeom prst="rect">
            <a:avLst/>
          </a:prstGeom>
        </p:spPr>
        <p:txBody>
          <a:bodyPr spcFirstLastPara="1" wrap="square" lIns="91425" tIns="91425" rIns="91425" bIns="91425" anchor="t" anchorCtr="0">
            <a:noAutofit/>
          </a:bodyPr>
          <a:lstStyle/>
          <a:p>
            <a:pPr marL="0" lvl="0" indent="0">
              <a:buNone/>
            </a:pPr>
            <a:r>
              <a:rPr lang="en-US" sz="2400" dirty="0">
                <a:solidFill>
                  <a:srgbClr val="000000"/>
                </a:solidFill>
                <a:latin typeface="Raleway"/>
                <a:ea typeface="Raleway"/>
                <a:cs typeface="Raleway"/>
                <a:sym typeface="Raleway"/>
              </a:rPr>
              <a:t>You shouldn’t ASK FOR anything of value from someone for you, your family, your business associates or your friends.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3453" y="2590224"/>
            <a:ext cx="1828800" cy="1828800"/>
          </a:xfrm>
          <a:prstGeom prst="rect">
            <a:avLst/>
          </a:prstGeom>
        </p:spPr>
      </p:pic>
      <p:sp>
        <p:nvSpPr>
          <p:cNvPr id="3" name="Rectangle 2"/>
          <p:cNvSpPr/>
          <p:nvPr/>
        </p:nvSpPr>
        <p:spPr>
          <a:xfrm>
            <a:off x="6082268" y="4750798"/>
            <a:ext cx="2929007" cy="340093"/>
          </a:xfrm>
          <a:prstGeom prst="rect">
            <a:avLst/>
          </a:prstGeom>
        </p:spPr>
        <p:txBody>
          <a:bodyPr wrap="none">
            <a:spAutoFit/>
          </a:bodyPr>
          <a:lstStyle/>
          <a:p>
            <a:pPr lvl="4" algn="r">
              <a:lnSpc>
                <a:spcPct val="115000"/>
              </a:lnSpc>
              <a:buClr>
                <a:srgbClr val="595959"/>
              </a:buClr>
              <a:buSzPts val="1300"/>
            </a:pPr>
            <a:r>
              <a:rPr lang="en" dirty="0" smtClean="0">
                <a:latin typeface="Raleway" panose="020B0604020202020204" charset="0"/>
              </a:rPr>
              <a:t>Florida Statutes section 112.313(2)</a:t>
            </a:r>
            <a:endParaRPr lang="en-US" dirty="0">
              <a:latin typeface="Raleway" panose="020B0604020202020204" charset="0"/>
            </a:endParaRPr>
          </a:p>
        </p:txBody>
      </p:sp>
    </p:spTree>
    <p:extLst>
      <p:ext uri="{BB962C8B-B14F-4D97-AF65-F5344CB8AC3E}">
        <p14:creationId xmlns:p14="http://schemas.microsoft.com/office/powerpoint/2010/main" val="11977563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3831022" y="1705445"/>
            <a:ext cx="5123792" cy="2157107"/>
          </a:xfrm>
          <a:prstGeom prst="rect">
            <a:avLst/>
          </a:prstGeom>
          <a:solidFill>
            <a:schemeClr val="bg1">
              <a:alpha val="68000"/>
            </a:schemeClr>
          </a:solidFill>
        </p:spPr>
        <p:txBody>
          <a:bodyPr spcFirstLastPara="1" wrap="square" lIns="91425" tIns="91425" rIns="91425" bIns="91425" anchor="t" anchorCtr="0">
            <a:noAutofit/>
          </a:bodyPr>
          <a:lstStyle/>
          <a:p>
            <a:pPr marL="0" lvl="0" indent="0">
              <a:spcBef>
                <a:spcPts val="0"/>
              </a:spcBef>
              <a:spcAft>
                <a:spcPts val="0"/>
              </a:spcAft>
              <a:buNone/>
            </a:pPr>
            <a:r>
              <a:rPr lang="en" dirty="0"/>
              <a:t>Danger Area </a:t>
            </a:r>
            <a:r>
              <a:rPr lang="en" dirty="0" smtClean="0"/>
              <a:t>#4</a:t>
            </a:r>
            <a:r>
              <a:rPr lang="en" dirty="0"/>
              <a:t/>
            </a:r>
            <a:br>
              <a:rPr lang="en" dirty="0"/>
            </a:br>
            <a:r>
              <a:rPr lang="en" sz="4000" dirty="0" smtClean="0"/>
              <a:t>DISCLOSING </a:t>
            </a:r>
            <a:r>
              <a:rPr lang="en" sz="4000" cap="all" dirty="0"/>
              <a:t>CONFIDENTIAL</a:t>
            </a:r>
            <a:r>
              <a:rPr lang="en" sz="4000" dirty="0" smtClean="0"/>
              <a:t> INFORMATION</a:t>
            </a:r>
            <a:endParaRPr sz="4000"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999" y="1633579"/>
            <a:ext cx="3413760" cy="2194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99107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729450" y="527066"/>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smtClean="0"/>
              <a:t>Disclsoing Confidential Information</a:t>
            </a:r>
            <a:endParaRPr dirty="0"/>
          </a:p>
        </p:txBody>
      </p:sp>
      <p:sp>
        <p:nvSpPr>
          <p:cNvPr id="105" name="Google Shape;105;p15"/>
          <p:cNvSpPr txBox="1">
            <a:spLocks noGrp="1"/>
          </p:cNvSpPr>
          <p:nvPr>
            <p:ph type="body" idx="1"/>
          </p:nvPr>
        </p:nvSpPr>
        <p:spPr>
          <a:xfrm>
            <a:off x="729450" y="1287291"/>
            <a:ext cx="6596671" cy="2261100"/>
          </a:xfrm>
          <a:prstGeom prst="rect">
            <a:avLst/>
          </a:prstGeom>
        </p:spPr>
        <p:txBody>
          <a:bodyPr spcFirstLastPara="1" wrap="square" lIns="91425" tIns="91425" rIns="91425" bIns="91425" anchor="t" anchorCtr="0">
            <a:noAutofit/>
          </a:bodyPr>
          <a:lstStyle/>
          <a:p>
            <a:pPr marL="342900" indent="-342900">
              <a:spcAft>
                <a:spcPts val="1200"/>
              </a:spcAft>
            </a:pPr>
            <a:r>
              <a:rPr lang="en-US" sz="2400" dirty="0" smtClean="0">
                <a:solidFill>
                  <a:srgbClr val="000000"/>
                </a:solidFill>
                <a:latin typeface="Raleway"/>
                <a:ea typeface="Raleway"/>
                <a:cs typeface="Raleway"/>
                <a:sym typeface="Raleway"/>
              </a:rPr>
              <a:t>Do </a:t>
            </a:r>
            <a:r>
              <a:rPr lang="en-US" sz="2400" dirty="0">
                <a:solidFill>
                  <a:srgbClr val="000000"/>
                </a:solidFill>
                <a:latin typeface="Raleway"/>
                <a:ea typeface="Raleway"/>
                <a:cs typeface="Raleway"/>
                <a:sym typeface="Raleway"/>
              </a:rPr>
              <a:t>not share confidential information</a:t>
            </a:r>
          </a:p>
          <a:p>
            <a:pPr marL="342900" indent="-342900"/>
            <a:r>
              <a:rPr lang="en-US" sz="2400" dirty="0" smtClean="0">
                <a:solidFill>
                  <a:srgbClr val="000000"/>
                </a:solidFill>
                <a:latin typeface="Raleway"/>
                <a:ea typeface="Raleway"/>
                <a:cs typeface="Raleway"/>
                <a:sym typeface="Raleway"/>
              </a:rPr>
              <a:t>Do not </a:t>
            </a:r>
            <a:r>
              <a:rPr lang="en-US" sz="2400" dirty="0">
                <a:solidFill>
                  <a:srgbClr val="000000"/>
                </a:solidFill>
                <a:latin typeface="Raleway"/>
                <a:ea typeface="Raleway"/>
                <a:cs typeface="Raleway"/>
                <a:sym typeface="Raleway"/>
              </a:rPr>
              <a:t>use </a:t>
            </a:r>
            <a:r>
              <a:rPr lang="en-US" sz="2400" dirty="0" smtClean="0">
                <a:solidFill>
                  <a:srgbClr val="000000"/>
                </a:solidFill>
                <a:latin typeface="Raleway"/>
                <a:ea typeface="Raleway"/>
                <a:cs typeface="Raleway"/>
                <a:sym typeface="Raleway"/>
              </a:rPr>
              <a:t>JEA resources </a:t>
            </a:r>
            <a:r>
              <a:rPr lang="en-US" sz="2400" dirty="0">
                <a:solidFill>
                  <a:srgbClr val="000000"/>
                </a:solidFill>
                <a:latin typeface="Raleway"/>
                <a:ea typeface="Raleway"/>
                <a:cs typeface="Raleway"/>
                <a:sym typeface="Raleway"/>
              </a:rPr>
              <a:t>for </a:t>
            </a:r>
            <a:r>
              <a:rPr lang="en-US" sz="2400" dirty="0" smtClean="0">
                <a:solidFill>
                  <a:srgbClr val="000000"/>
                </a:solidFill>
                <a:latin typeface="Raleway"/>
                <a:ea typeface="Raleway"/>
                <a:cs typeface="Raleway"/>
                <a:sym typeface="Raleway"/>
              </a:rPr>
              <a:t>the personal benefit of you or others</a:t>
            </a:r>
            <a:endParaRPr lang="en-US" sz="2400" dirty="0">
              <a:solidFill>
                <a:srgbClr val="000000"/>
              </a:solidFill>
              <a:latin typeface="Raleway"/>
              <a:ea typeface="Raleway"/>
              <a:cs typeface="Raleway"/>
              <a:sym typeface="Raleway"/>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3984" y="290301"/>
            <a:ext cx="1849120" cy="1188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765460" y="4564903"/>
            <a:ext cx="3227165" cy="568874"/>
          </a:xfrm>
          <a:prstGeom prst="rect">
            <a:avLst/>
          </a:prstGeom>
        </p:spPr>
        <p:txBody>
          <a:bodyPr wrap="none">
            <a:spAutoFit/>
          </a:bodyPr>
          <a:lstStyle/>
          <a:p>
            <a:pPr lvl="4" algn="r">
              <a:lnSpc>
                <a:spcPct val="115000"/>
              </a:lnSpc>
              <a:buClr>
                <a:srgbClr val="595959"/>
              </a:buClr>
              <a:buSzPts val="1300"/>
            </a:pPr>
            <a:r>
              <a:rPr lang="en" dirty="0">
                <a:latin typeface="Raleway" panose="020B0604020202020204" charset="0"/>
              </a:rPr>
              <a:t>Florida Statutes section </a:t>
            </a:r>
            <a:r>
              <a:rPr lang="en" dirty="0" smtClean="0">
                <a:latin typeface="Raleway" panose="020B0604020202020204" charset="0"/>
              </a:rPr>
              <a:t>112.313(8) &amp; </a:t>
            </a:r>
          </a:p>
          <a:p>
            <a:pPr lvl="4" algn="r">
              <a:lnSpc>
                <a:spcPct val="115000"/>
              </a:lnSpc>
              <a:buClr>
                <a:srgbClr val="595959"/>
              </a:buClr>
              <a:buSzPts val="1300"/>
            </a:pPr>
            <a:r>
              <a:rPr lang="en" dirty="0" smtClean="0">
                <a:latin typeface="Raleway" panose="020B0604020202020204" charset="0"/>
              </a:rPr>
              <a:t>Jacksonville Code section 602.401(b)</a:t>
            </a:r>
            <a:endParaRPr lang="en-US" dirty="0">
              <a:latin typeface="Raleway" panose="020B0604020202020204" charset="0"/>
            </a:endParaRPr>
          </a:p>
        </p:txBody>
      </p:sp>
    </p:spTree>
    <p:extLst>
      <p:ext uri="{BB962C8B-B14F-4D97-AF65-F5344CB8AC3E}">
        <p14:creationId xmlns:p14="http://schemas.microsoft.com/office/powerpoint/2010/main" val="42238835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2" name="Title 1"/>
          <p:cNvSpPr>
            <a:spLocks noGrp="1"/>
          </p:cNvSpPr>
          <p:nvPr>
            <p:ph type="title"/>
          </p:nvPr>
        </p:nvSpPr>
        <p:spPr>
          <a:xfrm>
            <a:off x="713266" y="1059705"/>
            <a:ext cx="7688400" cy="535200"/>
          </a:xfrm>
        </p:spPr>
        <p:txBody>
          <a:bodyPr/>
          <a:lstStyle/>
          <a:p>
            <a:pPr lvl="0" algn="ctr"/>
            <a:r>
              <a:rPr lang="en" sz="2400" dirty="0">
                <a:solidFill>
                  <a:srgbClr val="000000"/>
                </a:solidFill>
              </a:rPr>
              <a:t>Scenario</a:t>
            </a:r>
            <a:br>
              <a:rPr lang="en" sz="2400" dirty="0">
                <a:solidFill>
                  <a:srgbClr val="000000"/>
                </a:solidFill>
              </a:rPr>
            </a:br>
            <a:endParaRPr lang="en-US" dirty="0"/>
          </a:p>
        </p:txBody>
      </p:sp>
      <p:sp>
        <p:nvSpPr>
          <p:cNvPr id="110" name="Google Shape;110;p16"/>
          <p:cNvSpPr txBox="1">
            <a:spLocks noGrp="1"/>
          </p:cNvSpPr>
          <p:nvPr>
            <p:ph type="body" idx="1"/>
          </p:nvPr>
        </p:nvSpPr>
        <p:spPr>
          <a:xfrm>
            <a:off x="745509" y="1545579"/>
            <a:ext cx="3774300" cy="3366286"/>
          </a:xfrm>
          <a:prstGeom prst="rect">
            <a:avLst/>
          </a:prstGeom>
        </p:spPr>
        <p:txBody>
          <a:bodyPr spcFirstLastPara="1" wrap="square" lIns="91425" tIns="91425" rIns="91425" bIns="91425" anchor="t" anchorCtr="0">
            <a:noAutofit/>
          </a:bodyPr>
          <a:lstStyle/>
          <a:p>
            <a:pPr marL="0" lvl="0" indent="0">
              <a:lnSpc>
                <a:spcPct val="100000"/>
              </a:lnSpc>
              <a:buNone/>
            </a:pPr>
            <a:r>
              <a:rPr lang="en-US" sz="1800" dirty="0" smtClean="0">
                <a:solidFill>
                  <a:schemeClr val="bg2"/>
                </a:solidFill>
                <a:latin typeface="Raleway" panose="020B0604020202020204" charset="0"/>
              </a:rPr>
              <a:t>JEA is </a:t>
            </a:r>
            <a:r>
              <a:rPr lang="en-US" sz="1800" dirty="0">
                <a:solidFill>
                  <a:schemeClr val="bg2"/>
                </a:solidFill>
                <a:latin typeface="Raleway" panose="020B0604020202020204" charset="0"/>
              </a:rPr>
              <a:t>getting ready to put a job out to bid and </a:t>
            </a:r>
            <a:r>
              <a:rPr lang="en-US" sz="1800" dirty="0" smtClean="0">
                <a:solidFill>
                  <a:schemeClr val="bg2"/>
                </a:solidFill>
                <a:latin typeface="Raleway" panose="020B0604020202020204" charset="0"/>
              </a:rPr>
              <a:t>your </a:t>
            </a:r>
            <a:r>
              <a:rPr lang="en-US" sz="1800" dirty="0">
                <a:solidFill>
                  <a:schemeClr val="bg2"/>
                </a:solidFill>
                <a:latin typeface="Raleway" panose="020B0604020202020204" charset="0"/>
              </a:rPr>
              <a:t>sister’s company would be perfect for the job (her company does great work, and this work is right in their wheelhouse). </a:t>
            </a:r>
            <a:endParaRPr lang="en-US" sz="1800" dirty="0" smtClean="0">
              <a:solidFill>
                <a:schemeClr val="bg2"/>
              </a:solidFill>
              <a:latin typeface="Raleway" panose="020B0604020202020204" charset="0"/>
            </a:endParaRPr>
          </a:p>
          <a:p>
            <a:pPr marL="0" lvl="0" indent="0">
              <a:buNone/>
            </a:pPr>
            <a:endParaRPr lang="en-US" sz="1800" dirty="0">
              <a:solidFill>
                <a:schemeClr val="bg2"/>
              </a:solidFill>
              <a:latin typeface="Raleway" panose="020B0604020202020204" charset="0"/>
            </a:endParaRPr>
          </a:p>
          <a:p>
            <a:pPr marL="0" lvl="0" indent="0">
              <a:buNone/>
            </a:pPr>
            <a:r>
              <a:rPr lang="en-US" sz="1800" dirty="0" smtClean="0">
                <a:solidFill>
                  <a:schemeClr val="bg2"/>
                </a:solidFill>
                <a:latin typeface="Raleway" panose="020B0604020202020204" charset="0"/>
              </a:rPr>
              <a:t>However</a:t>
            </a:r>
            <a:r>
              <a:rPr lang="en-US" sz="1800" dirty="0">
                <a:solidFill>
                  <a:schemeClr val="bg2"/>
                </a:solidFill>
                <a:latin typeface="Raleway" panose="020B0604020202020204" charset="0"/>
              </a:rPr>
              <a:t>, because she is your sister, you decide to avoid any conflict of interest and not mention it to her. </a:t>
            </a:r>
            <a:endParaRPr lang="en-US" sz="1800" dirty="0" smtClean="0">
              <a:solidFill>
                <a:schemeClr val="bg2"/>
              </a:solidFill>
              <a:latin typeface="Raleway" panose="020B0604020202020204" charset="0"/>
            </a:endParaRPr>
          </a:p>
          <a:p>
            <a:pPr marL="0" lvl="0" indent="0">
              <a:buNone/>
            </a:pPr>
            <a:endParaRPr lang="en-US" sz="1800" dirty="0">
              <a:solidFill>
                <a:schemeClr val="bg2"/>
              </a:solidFill>
              <a:latin typeface="Raleway" panose="020B0604020202020204" charset="0"/>
            </a:endParaRPr>
          </a:p>
        </p:txBody>
      </p:sp>
      <p:sp>
        <p:nvSpPr>
          <p:cNvPr id="3" name="Text Placeholder 2"/>
          <p:cNvSpPr>
            <a:spLocks noGrp="1"/>
          </p:cNvSpPr>
          <p:nvPr>
            <p:ph type="body" idx="2"/>
          </p:nvPr>
        </p:nvSpPr>
        <p:spPr>
          <a:xfrm>
            <a:off x="4643604" y="1545579"/>
            <a:ext cx="3774300" cy="2794397"/>
          </a:xfrm>
        </p:spPr>
        <p:txBody>
          <a:bodyPr/>
          <a:lstStyle/>
          <a:p>
            <a:pPr marL="146050" lvl="0" indent="0">
              <a:buNone/>
            </a:pPr>
            <a:r>
              <a:rPr lang="en-US" sz="1800" dirty="0">
                <a:solidFill>
                  <a:schemeClr val="bg2"/>
                </a:solidFill>
                <a:latin typeface="Raleway" panose="020B0604020202020204" charset="0"/>
              </a:rPr>
              <a:t>While the two of you are out, however, she casually asks what you believe the low bid will be and if you would recommend her for the job</a:t>
            </a:r>
            <a:r>
              <a:rPr lang="en-US" sz="1800" dirty="0" smtClean="0">
                <a:solidFill>
                  <a:schemeClr val="bg2"/>
                </a:solidFill>
                <a:latin typeface="Raleway" panose="020B0604020202020204" charset="0"/>
              </a:rPr>
              <a:t>…</a:t>
            </a:r>
          </a:p>
          <a:p>
            <a:pPr marL="146050" indent="0">
              <a:buNone/>
            </a:pPr>
            <a:endParaRPr lang="en-US" sz="1800" dirty="0" smtClean="0">
              <a:solidFill>
                <a:schemeClr val="bg2"/>
              </a:solidFill>
              <a:latin typeface="Raleway" panose="020B0604020202020204" charset="0"/>
            </a:endParaRPr>
          </a:p>
          <a:p>
            <a:pPr marL="146050" indent="0">
              <a:buNone/>
            </a:pPr>
            <a:r>
              <a:rPr lang="en-US" sz="1800" dirty="0" smtClean="0">
                <a:solidFill>
                  <a:schemeClr val="bg2"/>
                </a:solidFill>
                <a:latin typeface="Raleway" panose="020B0604020202020204" charset="0"/>
              </a:rPr>
              <a:t>What </a:t>
            </a:r>
            <a:r>
              <a:rPr lang="en-US" sz="1800" dirty="0">
                <a:solidFill>
                  <a:schemeClr val="bg2"/>
                </a:solidFill>
                <a:latin typeface="Raleway" panose="020B0604020202020204" charset="0"/>
              </a:rPr>
              <a:t>if she just asks you for a copy of the bid specs?</a:t>
            </a:r>
          </a:p>
          <a:p>
            <a:pPr marL="146050" lvl="0" indent="0">
              <a:buNone/>
            </a:pPr>
            <a:endParaRPr lang="en-US" sz="1800" dirty="0">
              <a:solidFill>
                <a:schemeClr val="bg2"/>
              </a:solidFill>
              <a:latin typeface="Raleway" panose="020B0604020202020204" charset="0"/>
            </a:endParaRPr>
          </a:p>
          <a:p>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063" y="299405"/>
            <a:ext cx="1849120" cy="1188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7009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068" y="705553"/>
            <a:ext cx="3657600" cy="3657600"/>
          </a:xfrm>
          <a:prstGeom prst="rect">
            <a:avLst/>
          </a:prstGeom>
        </p:spPr>
      </p:pic>
      <p:sp>
        <p:nvSpPr>
          <p:cNvPr id="104" name="Google Shape;104;p15"/>
          <p:cNvSpPr txBox="1">
            <a:spLocks noGrp="1"/>
          </p:cNvSpPr>
          <p:nvPr>
            <p:ph type="title"/>
          </p:nvPr>
        </p:nvSpPr>
        <p:spPr>
          <a:xfrm>
            <a:off x="3831022" y="1705445"/>
            <a:ext cx="5123792" cy="2157107"/>
          </a:xfrm>
          <a:prstGeom prst="rect">
            <a:avLst/>
          </a:prstGeom>
          <a:solidFill>
            <a:schemeClr val="bg1">
              <a:alpha val="68000"/>
            </a:schemeClr>
          </a:solidFill>
        </p:spPr>
        <p:txBody>
          <a:bodyPr spcFirstLastPara="1" wrap="square" lIns="91425" tIns="91425" rIns="91425" bIns="91425" anchor="t" anchorCtr="0">
            <a:noAutofit/>
          </a:bodyPr>
          <a:lstStyle/>
          <a:p>
            <a:pPr marL="0" lvl="0" indent="0">
              <a:spcBef>
                <a:spcPts val="0"/>
              </a:spcBef>
              <a:spcAft>
                <a:spcPts val="0"/>
              </a:spcAft>
              <a:buNone/>
            </a:pPr>
            <a:r>
              <a:rPr lang="en" dirty="0" smtClean="0"/>
              <a:t>Danger Area </a:t>
            </a:r>
            <a:r>
              <a:rPr lang="en" dirty="0"/>
              <a:t>#5</a:t>
            </a:r>
            <a:br>
              <a:rPr lang="en" dirty="0"/>
            </a:br>
            <a:r>
              <a:rPr lang="en" sz="4800" dirty="0"/>
              <a:t>MISUSE OF POSITION</a:t>
            </a:r>
            <a:endParaRPr sz="4800" dirty="0"/>
          </a:p>
        </p:txBody>
      </p:sp>
    </p:spTree>
    <p:extLst>
      <p:ext uri="{BB962C8B-B14F-4D97-AF65-F5344CB8AC3E}">
        <p14:creationId xmlns:p14="http://schemas.microsoft.com/office/powerpoint/2010/main" val="3081574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562" t="7232" r="37083" b="17032"/>
          <a:stretch/>
        </p:blipFill>
        <p:spPr bwMode="auto">
          <a:xfrm>
            <a:off x="197016" y="578233"/>
            <a:ext cx="4506508" cy="4321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617772" y="578248"/>
            <a:ext cx="4533900" cy="1797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8873" y="2375803"/>
            <a:ext cx="4358640" cy="2618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99889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6"/>
          <p:cNvSpPr txBox="1">
            <a:spLocks noGrp="1"/>
          </p:cNvSpPr>
          <p:nvPr>
            <p:ph type="body" idx="1"/>
          </p:nvPr>
        </p:nvSpPr>
        <p:spPr>
          <a:xfrm>
            <a:off x="796149" y="1066125"/>
            <a:ext cx="5039385" cy="3684600"/>
          </a:xfrm>
          <a:prstGeom prst="rect">
            <a:avLst/>
          </a:prstGeom>
        </p:spPr>
        <p:txBody>
          <a:bodyPr spcFirstLastPara="1" wrap="square" lIns="91425" tIns="91425" rIns="91425" bIns="91425" anchor="t" anchorCtr="0">
            <a:noAutofit/>
          </a:bodyPr>
          <a:lstStyle/>
          <a:p>
            <a:pPr marL="0" lvl="0" indent="0" algn="ctr">
              <a:lnSpc>
                <a:spcPct val="100000"/>
              </a:lnSpc>
              <a:buNone/>
            </a:pPr>
            <a:r>
              <a:rPr lang="en" sz="2800" b="1" dirty="0" smtClean="0">
                <a:solidFill>
                  <a:srgbClr val="000000"/>
                </a:solidFill>
              </a:rPr>
              <a:t>Scenario</a:t>
            </a:r>
            <a:endParaRPr sz="2800" b="1" dirty="0" smtClean="0">
              <a:solidFill>
                <a:srgbClr val="000000"/>
              </a:solidFill>
            </a:endParaRPr>
          </a:p>
          <a:p>
            <a:pPr marL="0" lvl="0" indent="0" algn="ctr">
              <a:buNone/>
            </a:pPr>
            <a:r>
              <a:rPr lang="en" sz="2000" dirty="0" smtClean="0">
                <a:solidFill>
                  <a:srgbClr val="000000"/>
                </a:solidFill>
                <a:latin typeface="Raleway" panose="020B0604020202020204" charset="0"/>
              </a:rPr>
              <a:t>If you were running late for an Awards  Committee meeting and got pulled over by a police officer, would it be okay to tell the officer that you are on JEA business and in a hurry? </a:t>
            </a:r>
            <a:endParaRPr lang="en-US" sz="2000" dirty="0">
              <a:solidFill>
                <a:schemeClr val="bg2"/>
              </a:solidFill>
              <a:latin typeface="Raleway" panose="020B060402020202020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5640" y="1231535"/>
            <a:ext cx="2194560" cy="2194560"/>
          </a:xfrm>
          <a:prstGeom prst="rect">
            <a:avLst/>
          </a:prstGeom>
        </p:spPr>
      </p:pic>
    </p:spTree>
    <p:extLst>
      <p:ext uri="{BB962C8B-B14F-4D97-AF65-F5344CB8AC3E}">
        <p14:creationId xmlns:p14="http://schemas.microsoft.com/office/powerpoint/2010/main" val="30132211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729450" y="554362"/>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Misusing Position</a:t>
            </a:r>
            <a:endParaRPr dirty="0"/>
          </a:p>
        </p:txBody>
      </p:sp>
      <p:sp>
        <p:nvSpPr>
          <p:cNvPr id="105" name="Google Shape;105;p15"/>
          <p:cNvSpPr txBox="1">
            <a:spLocks noGrp="1"/>
          </p:cNvSpPr>
          <p:nvPr>
            <p:ph type="body" idx="1"/>
          </p:nvPr>
        </p:nvSpPr>
        <p:spPr>
          <a:xfrm>
            <a:off x="729449" y="1157288"/>
            <a:ext cx="7870153" cy="2418399"/>
          </a:xfrm>
          <a:prstGeom prst="rect">
            <a:avLst/>
          </a:prstGeom>
        </p:spPr>
        <p:txBody>
          <a:bodyPr spcFirstLastPara="1" wrap="square" lIns="91425" tIns="91425" rIns="91425" bIns="91425" anchor="t" anchorCtr="0">
            <a:noAutofit/>
          </a:bodyPr>
          <a:lstStyle/>
          <a:p>
            <a:pPr marL="0" indent="0">
              <a:lnSpc>
                <a:spcPct val="125000"/>
              </a:lnSpc>
              <a:buNone/>
            </a:pPr>
            <a:r>
              <a:rPr lang="en-US" sz="2400" dirty="0">
                <a:solidFill>
                  <a:srgbClr val="000000"/>
                </a:solidFill>
                <a:latin typeface="Raleway"/>
                <a:ea typeface="Raleway"/>
                <a:cs typeface="Raleway"/>
                <a:sym typeface="Raleway"/>
              </a:rPr>
              <a:t>Legally</a:t>
            </a:r>
          </a:p>
          <a:p>
            <a:pPr marL="342900" indent="-342900">
              <a:lnSpc>
                <a:spcPct val="125000"/>
              </a:lnSpc>
            </a:pPr>
            <a:r>
              <a:rPr lang="en-US" sz="2400" dirty="0">
                <a:solidFill>
                  <a:srgbClr val="000000"/>
                </a:solidFill>
                <a:latin typeface="Raleway"/>
                <a:ea typeface="Raleway"/>
                <a:cs typeface="Raleway"/>
                <a:sym typeface="Raleway"/>
              </a:rPr>
              <a:t>Using public position for personal gain of you, family, friends or business associates is prohibited </a:t>
            </a:r>
          </a:p>
          <a:p>
            <a:pPr marL="342900" indent="-342900">
              <a:lnSpc>
                <a:spcPct val="125000"/>
              </a:lnSpc>
              <a:spcAft>
                <a:spcPts val="600"/>
              </a:spcAft>
            </a:pPr>
            <a:r>
              <a:rPr lang="en-US" sz="2400" dirty="0">
                <a:solidFill>
                  <a:srgbClr val="000000"/>
                </a:solidFill>
                <a:latin typeface="Raleway"/>
                <a:ea typeface="Raleway"/>
                <a:cs typeface="Raleway"/>
                <a:sym typeface="Raleway"/>
              </a:rPr>
              <a:t>Follow the same process as every other citizen</a:t>
            </a:r>
          </a:p>
          <a:p>
            <a:pPr marL="0" indent="0">
              <a:lnSpc>
                <a:spcPct val="125000"/>
              </a:lnSpc>
              <a:buNone/>
            </a:pPr>
            <a:r>
              <a:rPr lang="en-US" sz="2400" dirty="0">
                <a:solidFill>
                  <a:srgbClr val="000000"/>
                </a:solidFill>
                <a:latin typeface="Raleway"/>
                <a:ea typeface="Raleway"/>
                <a:cs typeface="Raleway"/>
                <a:sym typeface="Raleway"/>
              </a:rPr>
              <a:t>Public Opinion</a:t>
            </a:r>
          </a:p>
          <a:p>
            <a:pPr marL="342900" indent="-342900">
              <a:lnSpc>
                <a:spcPct val="125000"/>
              </a:lnSpc>
            </a:pPr>
            <a:r>
              <a:rPr lang="en-US" sz="2400" dirty="0">
                <a:solidFill>
                  <a:srgbClr val="000000"/>
                </a:solidFill>
                <a:latin typeface="Raleway"/>
                <a:ea typeface="Raleway"/>
                <a:cs typeface="Raleway"/>
                <a:sym typeface="Raleway"/>
              </a:rPr>
              <a:t>Avoid saying, “Do you know who I am?” or “I work with the City” in order to get special favors.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767" y="275911"/>
            <a:ext cx="1094836" cy="1094836"/>
          </a:xfrm>
          <a:prstGeom prst="rect">
            <a:avLst/>
          </a:prstGeom>
        </p:spPr>
      </p:pic>
      <p:sp>
        <p:nvSpPr>
          <p:cNvPr id="3" name="Rectangle 2"/>
          <p:cNvSpPr/>
          <p:nvPr/>
        </p:nvSpPr>
        <p:spPr>
          <a:xfrm>
            <a:off x="4572000" y="4540559"/>
            <a:ext cx="4572000" cy="587853"/>
          </a:xfrm>
          <a:prstGeom prst="rect">
            <a:avLst/>
          </a:prstGeom>
        </p:spPr>
        <p:txBody>
          <a:bodyPr>
            <a:spAutoFit/>
          </a:bodyPr>
          <a:lstStyle/>
          <a:p>
            <a:pPr lvl="4" algn="r">
              <a:lnSpc>
                <a:spcPct val="115000"/>
              </a:lnSpc>
              <a:buClr>
                <a:srgbClr val="595959"/>
              </a:buClr>
              <a:buSzPts val="1300"/>
            </a:pPr>
            <a:r>
              <a:rPr lang="en" dirty="0" smtClean="0">
                <a:latin typeface="Raleway" panose="020B0604020202020204" charset="0"/>
              </a:rPr>
              <a:t>Florida Statutes section 112.313(6) &amp; </a:t>
            </a:r>
          </a:p>
          <a:p>
            <a:pPr lvl="4" algn="r">
              <a:lnSpc>
                <a:spcPct val="115000"/>
              </a:lnSpc>
              <a:buClr>
                <a:srgbClr val="595959"/>
              </a:buClr>
              <a:buSzPts val="1300"/>
            </a:pPr>
            <a:r>
              <a:rPr lang="en" dirty="0" smtClean="0">
                <a:latin typeface="Raleway" panose="020B0604020202020204" charset="0"/>
              </a:rPr>
              <a:t>Jacksonville </a:t>
            </a:r>
            <a:r>
              <a:rPr lang="en" dirty="0">
                <a:latin typeface="Raleway" panose="020B0604020202020204" charset="0"/>
              </a:rPr>
              <a:t>Code section </a:t>
            </a:r>
            <a:r>
              <a:rPr lang="en" dirty="0" smtClean="0">
                <a:latin typeface="Raleway" panose="020B0604020202020204" charset="0"/>
              </a:rPr>
              <a:t>602.401(a)</a:t>
            </a:r>
            <a:endParaRPr lang="en-US" dirty="0">
              <a:latin typeface="Raleway" panose="020B0604020202020204" charset="0"/>
            </a:endParaRPr>
          </a:p>
        </p:txBody>
      </p:sp>
    </p:spTree>
    <p:extLst>
      <p:ext uri="{BB962C8B-B14F-4D97-AF65-F5344CB8AC3E}">
        <p14:creationId xmlns:p14="http://schemas.microsoft.com/office/powerpoint/2010/main" val="12167871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539262" y="140677"/>
            <a:ext cx="7878888" cy="1179029"/>
          </a:xfrm>
          <a:prstGeom prst="rect">
            <a:avLst/>
          </a:prstGeom>
        </p:spPr>
        <p:txBody>
          <a:bodyPr spcFirstLastPara="1" wrap="square" lIns="91425" tIns="91425" rIns="91425" bIns="91425" anchor="t" anchorCtr="0">
            <a:noAutofit/>
          </a:bodyPr>
          <a:lstStyle/>
          <a:p>
            <a:pPr lvl="0"/>
            <a:r>
              <a:rPr lang="en-US" dirty="0"/>
              <a:t>Summary of New Local Laws Regulating </a:t>
            </a:r>
            <a:br>
              <a:rPr lang="en-US" dirty="0"/>
            </a:br>
            <a:r>
              <a:rPr lang="en-US" dirty="0"/>
              <a:t>Misuse of Position--602.401 &amp; 602.402</a:t>
            </a:r>
            <a:endParaRPr dirty="0"/>
          </a:p>
        </p:txBody>
      </p:sp>
      <p:sp>
        <p:nvSpPr>
          <p:cNvPr id="2" name="Text Placeholder 1"/>
          <p:cNvSpPr>
            <a:spLocks noGrp="1"/>
          </p:cNvSpPr>
          <p:nvPr>
            <p:ph type="body" idx="1"/>
          </p:nvPr>
        </p:nvSpPr>
        <p:spPr>
          <a:xfrm>
            <a:off x="720120" y="1407070"/>
            <a:ext cx="7688700" cy="3444847"/>
          </a:xfrm>
        </p:spPr>
        <p:txBody>
          <a:bodyPr/>
          <a:lstStyle/>
          <a:p>
            <a:r>
              <a:rPr lang="en-US" sz="2000" dirty="0">
                <a:solidFill>
                  <a:srgbClr val="000000"/>
                </a:solidFill>
                <a:latin typeface="Raleway"/>
                <a:ea typeface="Raleway"/>
                <a:cs typeface="Raleway"/>
              </a:rPr>
              <a:t>Local ethics laws prohibit</a:t>
            </a:r>
            <a:r>
              <a:rPr lang="en-US" dirty="0"/>
              <a:t>:</a:t>
            </a:r>
          </a:p>
          <a:p>
            <a:pPr marL="800100" lvl="1" indent="-342900"/>
            <a:r>
              <a:rPr lang="en-US" sz="1500" dirty="0">
                <a:solidFill>
                  <a:srgbClr val="000000"/>
                </a:solidFill>
                <a:latin typeface="Raleway"/>
                <a:ea typeface="Raleway"/>
                <a:cs typeface="Raleway"/>
              </a:rPr>
              <a:t>Misuse of City property for personal benefits or benefit of others</a:t>
            </a:r>
          </a:p>
          <a:p>
            <a:pPr marL="800100" lvl="1" indent="-342900"/>
            <a:r>
              <a:rPr lang="en-US" sz="1500" dirty="0">
                <a:solidFill>
                  <a:srgbClr val="000000"/>
                </a:solidFill>
                <a:latin typeface="Raleway"/>
                <a:ea typeface="Raleway"/>
                <a:cs typeface="Raleway"/>
              </a:rPr>
              <a:t>Misuse of City employees’ time for anything other than official City business</a:t>
            </a:r>
          </a:p>
          <a:p>
            <a:pPr marL="800100" lvl="1" indent="-342900"/>
            <a:r>
              <a:rPr lang="en-US" sz="1500" dirty="0">
                <a:solidFill>
                  <a:srgbClr val="000000"/>
                </a:solidFill>
                <a:latin typeface="Raleway"/>
                <a:ea typeface="Raleway"/>
                <a:cs typeface="Raleway"/>
              </a:rPr>
              <a:t>Misuse of City resources for campaigning, including property, employee time, computers, or Internet</a:t>
            </a:r>
          </a:p>
          <a:p>
            <a:pPr marL="800100" lvl="1" indent="-342900"/>
            <a:r>
              <a:rPr lang="en-US" sz="1500" dirty="0">
                <a:solidFill>
                  <a:srgbClr val="000000"/>
                </a:solidFill>
                <a:latin typeface="Raleway"/>
                <a:ea typeface="Raleway"/>
                <a:cs typeface="Raleway"/>
              </a:rPr>
              <a:t>Involvement in matters against or appearances before a City board or commission of which the official is a member, and any City departments or agencies over which the official’s board or commission has jurisdiction</a:t>
            </a:r>
          </a:p>
        </p:txBody>
      </p:sp>
    </p:spTree>
    <p:extLst>
      <p:ext uri="{BB962C8B-B14F-4D97-AF65-F5344CB8AC3E}">
        <p14:creationId xmlns:p14="http://schemas.microsoft.com/office/powerpoint/2010/main" val="12973013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6"/>
          <p:cNvSpPr txBox="1">
            <a:spLocks noGrp="1"/>
          </p:cNvSpPr>
          <p:nvPr>
            <p:ph type="body" idx="1"/>
          </p:nvPr>
        </p:nvSpPr>
        <p:spPr>
          <a:xfrm>
            <a:off x="796149" y="1066125"/>
            <a:ext cx="5039385" cy="3684600"/>
          </a:xfrm>
          <a:prstGeom prst="rect">
            <a:avLst/>
          </a:prstGeom>
        </p:spPr>
        <p:txBody>
          <a:bodyPr spcFirstLastPara="1" wrap="square" lIns="91425" tIns="91425" rIns="91425" bIns="91425" anchor="t" anchorCtr="0">
            <a:noAutofit/>
          </a:bodyPr>
          <a:lstStyle/>
          <a:p>
            <a:pPr marL="0" lvl="0" indent="0" algn="ctr">
              <a:lnSpc>
                <a:spcPct val="100000"/>
              </a:lnSpc>
              <a:buNone/>
            </a:pPr>
            <a:r>
              <a:rPr lang="en" sz="2800" b="1" dirty="0">
                <a:solidFill>
                  <a:srgbClr val="000000"/>
                </a:solidFill>
              </a:rPr>
              <a:t>Scenario</a:t>
            </a:r>
            <a:endParaRPr sz="2800" b="1" dirty="0">
              <a:solidFill>
                <a:srgbClr val="000000"/>
              </a:solidFill>
            </a:endParaRPr>
          </a:p>
          <a:p>
            <a:pPr marL="0" lvl="0" indent="0" algn="ctr">
              <a:buNone/>
            </a:pPr>
            <a:r>
              <a:rPr lang="en-US" sz="2000" dirty="0" smtClean="0">
                <a:solidFill>
                  <a:schemeClr val="bg2"/>
                </a:solidFill>
                <a:latin typeface="Raleway" panose="020B0604020202020204" charset="0"/>
              </a:rPr>
              <a:t>You chair a non-profit board and the non-profit is hosting a festival to raise money.  You frequently work with the head of Parks &amp; Rec for the City and you want to call him to ask if your non-profit can borrow bleachers and a stage for the event.  Can you do this?</a:t>
            </a:r>
            <a:endParaRPr lang="en-US" sz="2000" dirty="0">
              <a:solidFill>
                <a:schemeClr val="bg2"/>
              </a:solidFill>
              <a:latin typeface="Raleway" panose="020B060402020202020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0287" y="1556831"/>
            <a:ext cx="2067763" cy="2194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82053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068" y="709626"/>
            <a:ext cx="3657600" cy="3649453"/>
          </a:xfrm>
          <a:prstGeom prst="rect">
            <a:avLst/>
          </a:prstGeom>
        </p:spPr>
      </p:pic>
      <p:sp>
        <p:nvSpPr>
          <p:cNvPr id="104" name="Google Shape;104;p15"/>
          <p:cNvSpPr txBox="1">
            <a:spLocks noGrp="1"/>
          </p:cNvSpPr>
          <p:nvPr>
            <p:ph type="title"/>
          </p:nvPr>
        </p:nvSpPr>
        <p:spPr>
          <a:xfrm>
            <a:off x="3831022" y="1705446"/>
            <a:ext cx="5123792" cy="2046748"/>
          </a:xfrm>
          <a:prstGeom prst="rect">
            <a:avLst/>
          </a:prstGeom>
          <a:solidFill>
            <a:schemeClr val="bg1">
              <a:alpha val="68000"/>
            </a:schemeClr>
          </a:solidFill>
        </p:spPr>
        <p:txBody>
          <a:bodyPr spcFirstLastPara="1" wrap="square" lIns="91425" tIns="91425" rIns="91425" bIns="91425" anchor="t" anchorCtr="0">
            <a:noAutofit/>
          </a:bodyPr>
          <a:lstStyle/>
          <a:p>
            <a:pPr marL="0" lvl="0" indent="0">
              <a:spcBef>
                <a:spcPts val="0"/>
              </a:spcBef>
              <a:spcAft>
                <a:spcPts val="0"/>
              </a:spcAft>
              <a:buNone/>
            </a:pPr>
            <a:r>
              <a:rPr lang="en" dirty="0" smtClean="0"/>
              <a:t>Danger Area #6</a:t>
            </a:r>
            <a:r>
              <a:rPr lang="en" dirty="0"/>
              <a:t/>
            </a:r>
            <a:br>
              <a:rPr lang="en" dirty="0"/>
            </a:br>
            <a:r>
              <a:rPr lang="en" sz="4800" dirty="0"/>
              <a:t>CONFLICTS </a:t>
            </a:r>
            <a:br>
              <a:rPr lang="en" sz="4800" dirty="0"/>
            </a:br>
            <a:r>
              <a:rPr lang="en" sz="4800" dirty="0"/>
              <a:t>OF INTEREST</a:t>
            </a:r>
            <a:endParaRPr sz="4800" dirty="0"/>
          </a:p>
        </p:txBody>
      </p:sp>
    </p:spTree>
    <p:extLst>
      <p:ext uri="{BB962C8B-B14F-4D97-AF65-F5344CB8AC3E}">
        <p14:creationId xmlns:p14="http://schemas.microsoft.com/office/powerpoint/2010/main" val="39942835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962" y="645913"/>
            <a:ext cx="7688400" cy="535200"/>
          </a:xfrm>
        </p:spPr>
        <p:txBody>
          <a:bodyPr/>
          <a:lstStyle/>
          <a:p>
            <a:r>
              <a:rPr lang="en-US" dirty="0"/>
              <a:t>CONFLICTS OF INTEREST IN JACKSONVILLE</a:t>
            </a:r>
          </a:p>
        </p:txBody>
      </p:sp>
      <p:sp>
        <p:nvSpPr>
          <p:cNvPr id="5" name="Text Placeholder 4"/>
          <p:cNvSpPr>
            <a:spLocks noGrp="1"/>
          </p:cNvSpPr>
          <p:nvPr>
            <p:ph type="body" idx="2"/>
          </p:nvPr>
        </p:nvSpPr>
        <p:spPr>
          <a:xfrm>
            <a:off x="4684574" y="1696970"/>
            <a:ext cx="3774300" cy="3064625"/>
          </a:xfrm>
        </p:spPr>
        <p:txBody>
          <a:bodyPr/>
          <a:lstStyle/>
          <a:p>
            <a:pPr marL="146050" indent="0">
              <a:buNone/>
            </a:pPr>
            <a:r>
              <a:rPr lang="en-US" altLang="en-US" sz="2800" dirty="0">
                <a:solidFill>
                  <a:srgbClr val="FF0000"/>
                </a:solidFill>
              </a:rPr>
              <a:t>You likely will have conflicts</a:t>
            </a:r>
          </a:p>
          <a:p>
            <a:pPr marL="146050" indent="0">
              <a:buNone/>
            </a:pPr>
            <a:r>
              <a:rPr lang="en-US" altLang="en-US" sz="2800" dirty="0">
                <a:solidFill>
                  <a:schemeClr val="bg2"/>
                </a:solidFill>
              </a:rPr>
              <a:t>It is how you deal with them that is important</a:t>
            </a:r>
          </a:p>
          <a:p>
            <a:endParaRPr lang="en-US" dirty="0"/>
          </a:p>
        </p:txBody>
      </p:sp>
      <p:pic>
        <p:nvPicPr>
          <p:cNvPr id="2050" name="Picture 2" descr="small historical town labeled “Cowford” is seen under a Florida Highway sign with a X marking Jacksonville. This is to illustrate the small-town nature of Jacksonville that contributes to the certainty of overlap between personal and public life for local elected official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014" y="1177387"/>
            <a:ext cx="3998484" cy="3171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00828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650" y="538842"/>
            <a:ext cx="7688700" cy="577945"/>
          </a:xfrm>
        </p:spPr>
        <p:txBody>
          <a:bodyPr/>
          <a:lstStyle/>
          <a:p>
            <a:r>
              <a:rPr lang="en-US" dirty="0"/>
              <a:t>LITTLE CONFLICTS vs. BIG CONFLICTS</a:t>
            </a:r>
          </a:p>
        </p:txBody>
      </p:sp>
      <p:sp>
        <p:nvSpPr>
          <p:cNvPr id="3" name="Text Placeholder 2"/>
          <p:cNvSpPr>
            <a:spLocks noGrp="1"/>
          </p:cNvSpPr>
          <p:nvPr>
            <p:ph type="body" idx="1"/>
          </p:nvPr>
        </p:nvSpPr>
        <p:spPr>
          <a:xfrm>
            <a:off x="727650" y="1441200"/>
            <a:ext cx="7688700" cy="2261100"/>
          </a:xfrm>
        </p:spPr>
        <p:txBody>
          <a:bodyPr/>
          <a:lstStyle/>
          <a:p>
            <a:pPr marL="146050" indent="0">
              <a:buNone/>
            </a:pPr>
            <a:r>
              <a:rPr lang="en-US" sz="2800" dirty="0">
                <a:solidFill>
                  <a:schemeClr val="bg2"/>
                </a:solidFill>
              </a:rPr>
              <a:t>Voting Conflicts (Little):  You can abstain from voting 	</a:t>
            </a:r>
          </a:p>
          <a:p>
            <a:pPr marL="146050" indent="0">
              <a:buNone/>
            </a:pPr>
            <a:endParaRPr lang="en-US" sz="2800" dirty="0">
              <a:solidFill>
                <a:schemeClr val="bg2"/>
              </a:solidFill>
            </a:endParaRPr>
          </a:p>
          <a:p>
            <a:pPr marL="146050" indent="0">
              <a:buNone/>
            </a:pPr>
            <a:r>
              <a:rPr lang="en-US" sz="2800" dirty="0">
                <a:solidFill>
                  <a:schemeClr val="bg2"/>
                </a:solidFill>
              </a:rPr>
              <a:t>Prohibitive Conflicts (Big):  You either have to end private interest or </a:t>
            </a:r>
            <a:r>
              <a:rPr lang="en-US" sz="2800" dirty="0" smtClean="0">
                <a:solidFill>
                  <a:schemeClr val="bg2"/>
                </a:solidFill>
              </a:rPr>
              <a:t>your JEA employment</a:t>
            </a:r>
            <a:endParaRPr lang="en-US" sz="2800" dirty="0">
              <a:solidFill>
                <a:schemeClr val="bg2"/>
              </a:solidFill>
            </a:endParaRPr>
          </a:p>
          <a:p>
            <a:pPr marL="146050" indent="0">
              <a:buNone/>
            </a:pPr>
            <a:endParaRPr lang="en-US" sz="2800" b="1" dirty="0"/>
          </a:p>
          <a:p>
            <a:pPr marL="146050" indent="0">
              <a:buNone/>
            </a:pPr>
            <a:endParaRPr lang="en-US" sz="2800" dirty="0">
              <a:solidFill>
                <a:schemeClr val="bg2"/>
              </a:solidFill>
            </a:endParaRPr>
          </a:p>
        </p:txBody>
      </p:sp>
    </p:spTree>
    <p:extLst>
      <p:ext uri="{BB962C8B-B14F-4D97-AF65-F5344CB8AC3E}">
        <p14:creationId xmlns:p14="http://schemas.microsoft.com/office/powerpoint/2010/main" val="9417242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5392" y="238885"/>
            <a:ext cx="1466306" cy="1463040"/>
          </a:xfrm>
          <a:prstGeom prst="rect">
            <a:avLst/>
          </a:prstGeom>
        </p:spPr>
      </p:pic>
      <p:sp>
        <p:nvSpPr>
          <p:cNvPr id="104" name="Google Shape;104;p15"/>
          <p:cNvSpPr txBox="1">
            <a:spLocks noGrp="1"/>
          </p:cNvSpPr>
          <p:nvPr>
            <p:ph type="title"/>
          </p:nvPr>
        </p:nvSpPr>
        <p:spPr>
          <a:xfrm>
            <a:off x="729450" y="5586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Conflicts of Interest</a:t>
            </a:r>
            <a:endParaRPr dirty="0"/>
          </a:p>
        </p:txBody>
      </p:sp>
      <p:sp>
        <p:nvSpPr>
          <p:cNvPr id="105" name="Google Shape;105;p15"/>
          <p:cNvSpPr txBox="1">
            <a:spLocks noGrp="1"/>
          </p:cNvSpPr>
          <p:nvPr>
            <p:ph type="body" idx="1"/>
          </p:nvPr>
        </p:nvSpPr>
        <p:spPr>
          <a:xfrm>
            <a:off x="729450" y="1318875"/>
            <a:ext cx="7688700" cy="2261100"/>
          </a:xfrm>
          <a:prstGeom prst="rect">
            <a:avLst/>
          </a:prstGeom>
        </p:spPr>
        <p:txBody>
          <a:bodyPr spcFirstLastPara="1" wrap="square" lIns="91425" tIns="91425" rIns="91425" bIns="91425" anchor="t" anchorCtr="0">
            <a:noAutofit/>
          </a:bodyPr>
          <a:lstStyle/>
          <a:p>
            <a:pPr marL="0" indent="0">
              <a:buNone/>
            </a:pPr>
            <a:r>
              <a:rPr lang="en-US" sz="2200" dirty="0">
                <a:solidFill>
                  <a:srgbClr val="000000"/>
                </a:solidFill>
                <a:latin typeface="Raleway"/>
                <a:ea typeface="Raleway"/>
                <a:cs typeface="Raleway"/>
                <a:sym typeface="Raleway"/>
              </a:rPr>
              <a:t>Legally:</a:t>
            </a:r>
          </a:p>
          <a:p>
            <a:pPr marL="342900" indent="-342900"/>
            <a:r>
              <a:rPr lang="en-US" sz="2200" dirty="0">
                <a:solidFill>
                  <a:srgbClr val="000000"/>
                </a:solidFill>
                <a:latin typeface="Raleway"/>
                <a:ea typeface="Raleway"/>
                <a:cs typeface="Raleway"/>
                <a:sym typeface="Raleway"/>
              </a:rPr>
              <a:t>You or your family may not do business with </a:t>
            </a:r>
            <a:r>
              <a:rPr lang="en-US" sz="2200" dirty="0" smtClean="0">
                <a:solidFill>
                  <a:srgbClr val="000000"/>
                </a:solidFill>
                <a:latin typeface="Raleway"/>
                <a:ea typeface="Raleway"/>
                <a:cs typeface="Raleway"/>
                <a:sym typeface="Raleway"/>
              </a:rPr>
              <a:t>JEA or any </a:t>
            </a:r>
            <a:r>
              <a:rPr lang="en-US" sz="2200" dirty="0" smtClean="0">
                <a:solidFill>
                  <a:srgbClr val="000000"/>
                </a:solidFill>
                <a:latin typeface="Raleway"/>
                <a:ea typeface="Raleway"/>
                <a:cs typeface="Raleway"/>
                <a:sym typeface="Raleway"/>
              </a:rPr>
              <a:t>part/agency </a:t>
            </a:r>
            <a:r>
              <a:rPr lang="en-US" sz="2200" dirty="0" smtClean="0">
                <a:solidFill>
                  <a:srgbClr val="000000"/>
                </a:solidFill>
                <a:latin typeface="Raleway"/>
                <a:ea typeface="Raleway"/>
                <a:cs typeface="Raleway"/>
                <a:sym typeface="Raleway"/>
              </a:rPr>
              <a:t>of the </a:t>
            </a:r>
            <a:r>
              <a:rPr lang="en-US" sz="2200" dirty="0">
                <a:solidFill>
                  <a:srgbClr val="000000"/>
                </a:solidFill>
                <a:latin typeface="Raleway"/>
                <a:ea typeface="Raleway"/>
                <a:cs typeface="Raleway"/>
                <a:sym typeface="Raleway"/>
              </a:rPr>
              <a:t>City (some exceptions).</a:t>
            </a:r>
          </a:p>
          <a:p>
            <a:pPr marL="342900" indent="-342900"/>
            <a:r>
              <a:rPr lang="en-US" sz="2200" dirty="0">
                <a:solidFill>
                  <a:srgbClr val="000000"/>
                </a:solidFill>
                <a:latin typeface="Raleway"/>
                <a:ea typeface="Raleway"/>
                <a:cs typeface="Raleway"/>
                <a:sym typeface="Raleway"/>
              </a:rPr>
              <a:t>You may not have an employment or contractual relationship with a company doing </a:t>
            </a:r>
            <a:r>
              <a:rPr lang="en-US" sz="2200" dirty="0" smtClean="0">
                <a:solidFill>
                  <a:srgbClr val="000000"/>
                </a:solidFill>
                <a:latin typeface="Raleway"/>
                <a:ea typeface="Raleway"/>
                <a:cs typeface="Raleway"/>
                <a:sym typeface="Raleway"/>
              </a:rPr>
              <a:t>business </a:t>
            </a:r>
            <a:r>
              <a:rPr lang="en-US" sz="2200" dirty="0">
                <a:solidFill>
                  <a:srgbClr val="000000"/>
                </a:solidFill>
                <a:latin typeface="Raleway"/>
                <a:ea typeface="Raleway"/>
                <a:cs typeface="Raleway"/>
                <a:sym typeface="Raleway"/>
              </a:rPr>
              <a:t>with </a:t>
            </a:r>
            <a:r>
              <a:rPr lang="en-US" sz="2200" dirty="0" smtClean="0">
                <a:solidFill>
                  <a:srgbClr val="000000"/>
                </a:solidFill>
                <a:latin typeface="Raleway"/>
                <a:ea typeface="Raleway"/>
                <a:cs typeface="Raleway"/>
                <a:sym typeface="Raleway"/>
              </a:rPr>
              <a:t>JEA. </a:t>
            </a:r>
            <a:endParaRPr lang="en-US" sz="2200" dirty="0" smtClean="0">
              <a:solidFill>
                <a:srgbClr val="000000"/>
              </a:solidFill>
              <a:latin typeface="Raleway"/>
              <a:ea typeface="Raleway"/>
              <a:cs typeface="Raleway"/>
              <a:sym typeface="Raleway"/>
            </a:endParaRPr>
          </a:p>
          <a:p>
            <a:pPr marL="342900" indent="-342900"/>
            <a:endParaRPr lang="en-US" sz="2200" dirty="0">
              <a:solidFill>
                <a:srgbClr val="000000"/>
              </a:solidFill>
              <a:latin typeface="Raleway"/>
              <a:ea typeface="Raleway"/>
              <a:cs typeface="Raleway"/>
              <a:sym typeface="Raleway"/>
            </a:endParaRPr>
          </a:p>
          <a:p>
            <a:pPr marL="0" indent="0">
              <a:buNone/>
            </a:pPr>
            <a:r>
              <a:rPr lang="en-US" sz="2200" dirty="0">
                <a:solidFill>
                  <a:srgbClr val="000000"/>
                </a:solidFill>
                <a:latin typeface="Raleway"/>
                <a:ea typeface="Raleway"/>
                <a:cs typeface="Raleway"/>
                <a:sym typeface="Raleway"/>
              </a:rPr>
              <a:t>Public Opinion:</a:t>
            </a:r>
          </a:p>
          <a:p>
            <a:pPr marL="342900" lvl="4" indent="-342900">
              <a:spcBef>
                <a:spcPts val="0"/>
              </a:spcBef>
              <a:buSzPts val="1300"/>
              <a:buFont typeface="Lato"/>
              <a:buChar char="●"/>
            </a:pPr>
            <a:r>
              <a:rPr lang="en-US" sz="2200" dirty="0">
                <a:solidFill>
                  <a:srgbClr val="000000"/>
                </a:solidFill>
                <a:latin typeface="Raleway"/>
                <a:ea typeface="Raleway"/>
                <a:cs typeface="Raleway"/>
                <a:sym typeface="Raleway"/>
              </a:rPr>
              <a:t>If allowable, best to have </a:t>
            </a:r>
            <a:r>
              <a:rPr lang="en-US" sz="2200" dirty="0" smtClean="0">
                <a:solidFill>
                  <a:srgbClr val="000000"/>
                </a:solidFill>
                <a:latin typeface="Raleway"/>
                <a:ea typeface="Raleway"/>
                <a:cs typeface="Raleway"/>
                <a:sym typeface="Raleway"/>
              </a:rPr>
              <a:t>OGC &amp; Ethics Office OK first</a:t>
            </a:r>
            <a:endParaRPr lang="en-US" sz="2200" dirty="0">
              <a:solidFill>
                <a:srgbClr val="000000"/>
              </a:solidFill>
              <a:latin typeface="Raleway"/>
              <a:ea typeface="Raleway"/>
              <a:cs typeface="Raleway"/>
              <a:sym typeface="Raleway"/>
            </a:endParaRPr>
          </a:p>
          <a:p>
            <a:pPr marL="0" lvl="0" indent="0">
              <a:buNone/>
            </a:pPr>
            <a:endParaRPr lang="en-US" sz="2400" dirty="0">
              <a:solidFill>
                <a:srgbClr val="000000"/>
              </a:solidFill>
              <a:latin typeface="Raleway"/>
              <a:ea typeface="Raleway"/>
              <a:cs typeface="Raleway"/>
              <a:sym typeface="Raleway"/>
            </a:endParaRPr>
          </a:p>
        </p:txBody>
      </p:sp>
      <p:sp>
        <p:nvSpPr>
          <p:cNvPr id="3" name="Rectangle 2"/>
          <p:cNvSpPr/>
          <p:nvPr/>
        </p:nvSpPr>
        <p:spPr>
          <a:xfrm>
            <a:off x="5915295" y="4529812"/>
            <a:ext cx="3026403" cy="492443"/>
          </a:xfrm>
          <a:prstGeom prst="rect">
            <a:avLst/>
          </a:prstGeom>
        </p:spPr>
        <p:txBody>
          <a:bodyPr wrap="square">
            <a:spAutoFit/>
          </a:bodyPr>
          <a:lstStyle/>
          <a:p>
            <a:pPr algn="r"/>
            <a:r>
              <a:rPr lang="en" sz="1300" dirty="0" smtClean="0">
                <a:solidFill>
                  <a:schemeClr val="bg2"/>
                </a:solidFill>
                <a:latin typeface="Raleway" panose="020B0604020202020204" charset="0"/>
                <a:sym typeface="Lato"/>
              </a:rPr>
              <a:t>Florida </a:t>
            </a:r>
            <a:r>
              <a:rPr lang="en" sz="1300" dirty="0">
                <a:solidFill>
                  <a:schemeClr val="bg2"/>
                </a:solidFill>
                <a:latin typeface="Raleway" panose="020B0604020202020204" charset="0"/>
                <a:sym typeface="Lato"/>
              </a:rPr>
              <a:t>Statutes </a:t>
            </a:r>
            <a:r>
              <a:rPr lang="en" sz="1300" dirty="0" smtClean="0">
                <a:solidFill>
                  <a:schemeClr val="bg2"/>
                </a:solidFill>
                <a:latin typeface="Raleway" panose="020B0604020202020204" charset="0"/>
                <a:sym typeface="Lato"/>
              </a:rPr>
              <a:t>sections </a:t>
            </a:r>
          </a:p>
          <a:p>
            <a:pPr algn="r"/>
            <a:r>
              <a:rPr lang="en" sz="1300" dirty="0" smtClean="0">
                <a:solidFill>
                  <a:schemeClr val="bg2"/>
                </a:solidFill>
                <a:latin typeface="Raleway" panose="020B0604020202020204" charset="0"/>
                <a:sym typeface="Lato"/>
              </a:rPr>
              <a:t>112.313(3) &amp; 112.313(7)</a:t>
            </a:r>
            <a:endParaRPr lang="en-US" dirty="0">
              <a:solidFill>
                <a:schemeClr val="bg2"/>
              </a:solidFill>
            </a:endParaRPr>
          </a:p>
        </p:txBody>
      </p:sp>
    </p:spTree>
    <p:extLst>
      <p:ext uri="{BB962C8B-B14F-4D97-AF65-F5344CB8AC3E}">
        <p14:creationId xmlns:p14="http://schemas.microsoft.com/office/powerpoint/2010/main" val="12977009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6"/>
          <p:cNvSpPr txBox="1">
            <a:spLocks noGrp="1"/>
          </p:cNvSpPr>
          <p:nvPr>
            <p:ph type="body" idx="1"/>
          </p:nvPr>
        </p:nvSpPr>
        <p:spPr>
          <a:xfrm>
            <a:off x="796150" y="711277"/>
            <a:ext cx="4126500" cy="36846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2800" b="1" dirty="0" smtClean="0">
                <a:solidFill>
                  <a:schemeClr val="bg2"/>
                </a:solidFill>
                <a:latin typeface="Raleway" panose="020B0604020202020204" charset="0"/>
              </a:rPr>
              <a:t>\</a:t>
            </a:r>
          </a:p>
          <a:p>
            <a:pPr marL="0" lvl="0" indent="0" algn="ctr" rtl="0">
              <a:lnSpc>
                <a:spcPct val="100000"/>
              </a:lnSpc>
              <a:spcBef>
                <a:spcPts val="0"/>
              </a:spcBef>
              <a:spcAft>
                <a:spcPts val="0"/>
              </a:spcAft>
              <a:buNone/>
            </a:pPr>
            <a:r>
              <a:rPr lang="en" sz="2800" b="1" dirty="0" smtClean="0">
                <a:solidFill>
                  <a:schemeClr val="bg2"/>
                </a:solidFill>
                <a:latin typeface="Raleway" panose="020B0604020202020204" charset="0"/>
              </a:rPr>
              <a:t>Scenario </a:t>
            </a:r>
            <a:endParaRPr sz="2800" b="1" dirty="0" smtClean="0">
              <a:solidFill>
                <a:schemeClr val="bg2"/>
              </a:solidFill>
              <a:latin typeface="Raleway" panose="020B0604020202020204" charset="0"/>
            </a:endParaRPr>
          </a:p>
          <a:p>
            <a:pPr marL="0" lvl="0" indent="0" algn="ctr">
              <a:buNone/>
            </a:pPr>
            <a:r>
              <a:rPr lang="en-US" sz="1800" dirty="0" smtClean="0">
                <a:solidFill>
                  <a:schemeClr val="bg2"/>
                </a:solidFill>
                <a:latin typeface="Raleway" panose="020B0604020202020204" charset="0"/>
              </a:rPr>
              <a:t>JEA is </a:t>
            </a:r>
            <a:r>
              <a:rPr lang="en-US" sz="1800" dirty="0">
                <a:solidFill>
                  <a:schemeClr val="bg2"/>
                </a:solidFill>
                <a:latin typeface="Raleway" panose="020B0604020202020204" charset="0"/>
              </a:rPr>
              <a:t>getting ready to buy some supplies for an upcoming project and your family owns a business that sells those supplies. The business is willing to give a discount that </a:t>
            </a:r>
            <a:r>
              <a:rPr lang="en-US" sz="1800" dirty="0" smtClean="0">
                <a:solidFill>
                  <a:schemeClr val="bg2"/>
                </a:solidFill>
                <a:latin typeface="Raleway" panose="020B0604020202020204" charset="0"/>
              </a:rPr>
              <a:t>JEA </a:t>
            </a:r>
            <a:r>
              <a:rPr lang="en-US" sz="1800" dirty="0">
                <a:solidFill>
                  <a:schemeClr val="bg2"/>
                </a:solidFill>
                <a:latin typeface="Raleway" panose="020B0604020202020204" charset="0"/>
              </a:rPr>
              <a:t>cannot get anywhere else… </a:t>
            </a:r>
            <a:r>
              <a:rPr lang="en-US" sz="1800" dirty="0" smtClean="0">
                <a:solidFill>
                  <a:schemeClr val="bg2"/>
                </a:solidFill>
                <a:latin typeface="Raleway" panose="020B0604020202020204" charset="0"/>
              </a:rPr>
              <a:t>Can </a:t>
            </a:r>
            <a:r>
              <a:rPr lang="en-US" sz="1800" dirty="0">
                <a:solidFill>
                  <a:schemeClr val="bg2"/>
                </a:solidFill>
                <a:latin typeface="Raleway" panose="020B0604020202020204" charset="0"/>
              </a:rPr>
              <a:t>your family’s business sell to </a:t>
            </a:r>
            <a:r>
              <a:rPr lang="en-US" sz="1800" dirty="0" smtClean="0">
                <a:solidFill>
                  <a:schemeClr val="bg2"/>
                </a:solidFill>
                <a:latin typeface="Raleway" panose="020B0604020202020204" charset="0"/>
              </a:rPr>
              <a:t>JEA? </a:t>
            </a:r>
            <a:endParaRPr lang="en-US" sz="1800" dirty="0">
              <a:solidFill>
                <a:schemeClr val="bg2"/>
              </a:solidFill>
              <a:latin typeface="Raleway" panose="020B060402020202020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8415" y="1286486"/>
            <a:ext cx="2749325" cy="2743200"/>
          </a:xfrm>
          <a:prstGeom prst="rect">
            <a:avLst/>
          </a:prstGeom>
        </p:spPr>
      </p:pic>
    </p:spTree>
    <p:extLst>
      <p:ext uri="{BB962C8B-B14F-4D97-AF65-F5344CB8AC3E}">
        <p14:creationId xmlns:p14="http://schemas.microsoft.com/office/powerpoint/2010/main" val="28928487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6"/>
          <p:cNvSpPr txBox="1">
            <a:spLocks noGrp="1"/>
          </p:cNvSpPr>
          <p:nvPr>
            <p:ph type="body" idx="1"/>
          </p:nvPr>
        </p:nvSpPr>
        <p:spPr>
          <a:xfrm>
            <a:off x="796150" y="711277"/>
            <a:ext cx="4126500" cy="36846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2800" b="1" dirty="0" smtClean="0">
                <a:solidFill>
                  <a:schemeClr val="bg2"/>
                </a:solidFill>
                <a:latin typeface="Raleway" panose="020B0604020202020204" charset="0"/>
              </a:rPr>
              <a:t>\</a:t>
            </a:r>
          </a:p>
          <a:p>
            <a:pPr marL="0" lvl="0" indent="0" algn="ctr" rtl="0">
              <a:lnSpc>
                <a:spcPct val="100000"/>
              </a:lnSpc>
              <a:spcBef>
                <a:spcPts val="0"/>
              </a:spcBef>
              <a:spcAft>
                <a:spcPts val="0"/>
              </a:spcAft>
              <a:buNone/>
            </a:pPr>
            <a:r>
              <a:rPr lang="en" sz="2800" b="1" dirty="0" smtClean="0">
                <a:solidFill>
                  <a:schemeClr val="bg2"/>
                </a:solidFill>
                <a:latin typeface="Raleway" panose="020B0604020202020204" charset="0"/>
              </a:rPr>
              <a:t>Scenario </a:t>
            </a:r>
            <a:endParaRPr sz="2800" b="1" dirty="0" smtClean="0">
              <a:solidFill>
                <a:schemeClr val="bg2"/>
              </a:solidFill>
              <a:latin typeface="Raleway" panose="020B0604020202020204" charset="0"/>
            </a:endParaRPr>
          </a:p>
          <a:p>
            <a:pPr marL="0" lvl="0" indent="0" algn="ctr">
              <a:buNone/>
            </a:pPr>
            <a:r>
              <a:rPr lang="en-US" sz="1800" dirty="0" smtClean="0">
                <a:solidFill>
                  <a:schemeClr val="bg2"/>
                </a:solidFill>
                <a:latin typeface="Raleway" panose="020B0604020202020204" charset="0"/>
              </a:rPr>
              <a:t>You own a consulting business and want to bid on </a:t>
            </a:r>
            <a:r>
              <a:rPr lang="en-US" sz="1800" dirty="0" smtClean="0">
                <a:solidFill>
                  <a:schemeClr val="bg2"/>
                </a:solidFill>
                <a:latin typeface="Raleway" panose="020B0604020202020204" charset="0"/>
              </a:rPr>
              <a:t>a project </a:t>
            </a:r>
            <a:r>
              <a:rPr lang="en-US" sz="1800" dirty="0" smtClean="0">
                <a:solidFill>
                  <a:schemeClr val="bg2"/>
                </a:solidFill>
                <a:latin typeface="Raleway" panose="020B0604020202020204" charset="0"/>
              </a:rPr>
              <a:t>managed by the City’s Public Works Department.  Can you do this? </a:t>
            </a:r>
            <a:endParaRPr lang="en-US" sz="1800" dirty="0">
              <a:solidFill>
                <a:schemeClr val="bg2"/>
              </a:solidFill>
              <a:latin typeface="Raleway" panose="020B060402020202020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8415" y="1286486"/>
            <a:ext cx="2749325" cy="2743200"/>
          </a:xfrm>
          <a:prstGeom prst="rect">
            <a:avLst/>
          </a:prstGeom>
        </p:spPr>
      </p:pic>
    </p:spTree>
    <p:extLst>
      <p:ext uri="{BB962C8B-B14F-4D97-AF65-F5344CB8AC3E}">
        <p14:creationId xmlns:p14="http://schemas.microsoft.com/office/powerpoint/2010/main" val="38259757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232"/>
        <p:cNvGrpSpPr/>
        <p:nvPr/>
      </p:nvGrpSpPr>
      <p:grpSpPr>
        <a:xfrm>
          <a:off x="0" y="0"/>
          <a:ext cx="0" cy="0"/>
          <a:chOff x="0" y="0"/>
          <a:chExt cx="0" cy="0"/>
        </a:xfrm>
      </p:grpSpPr>
      <p:sp>
        <p:nvSpPr>
          <p:cNvPr id="233" name="Google Shape;233;p34"/>
          <p:cNvSpPr txBox="1">
            <a:spLocks noGrp="1"/>
          </p:cNvSpPr>
          <p:nvPr>
            <p:ph type="title"/>
          </p:nvPr>
        </p:nvSpPr>
        <p:spPr>
          <a:xfrm>
            <a:off x="729450" y="864300"/>
            <a:ext cx="7996200" cy="2985000"/>
          </a:xfrm>
          <a:prstGeom prst="rect">
            <a:avLst/>
          </a:prstGeom>
        </p:spPr>
        <p:txBody>
          <a:bodyPr spcFirstLastPara="1" wrap="square" lIns="91425" tIns="91425" rIns="91425" bIns="91425" anchor="ctr" anchorCtr="0">
            <a:noAutofit/>
          </a:bodyPr>
          <a:lstStyle/>
          <a:p>
            <a:pPr lvl="0" algn="ctr"/>
            <a:r>
              <a:rPr lang="en-US" sz="4000" dirty="0"/>
              <a:t>What is Purpose of </a:t>
            </a:r>
            <a:br>
              <a:rPr lang="en-US" sz="4000" dirty="0"/>
            </a:br>
            <a:r>
              <a:rPr lang="en-US" sz="4000" dirty="0"/>
              <a:t>Government Ethics?</a:t>
            </a:r>
          </a:p>
        </p:txBody>
      </p:sp>
    </p:spTree>
    <p:extLst>
      <p:ext uri="{BB962C8B-B14F-4D97-AF65-F5344CB8AC3E}">
        <p14:creationId xmlns:p14="http://schemas.microsoft.com/office/powerpoint/2010/main" val="40123727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729450" y="546775"/>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Voting Conflicts</a:t>
            </a:r>
            <a:endParaRPr dirty="0"/>
          </a:p>
        </p:txBody>
      </p:sp>
      <p:sp>
        <p:nvSpPr>
          <p:cNvPr id="105" name="Google Shape;105;p15"/>
          <p:cNvSpPr txBox="1">
            <a:spLocks noGrp="1"/>
          </p:cNvSpPr>
          <p:nvPr>
            <p:ph type="body" idx="1"/>
          </p:nvPr>
        </p:nvSpPr>
        <p:spPr>
          <a:xfrm>
            <a:off x="729450" y="1307000"/>
            <a:ext cx="7688700" cy="2261100"/>
          </a:xfrm>
          <a:prstGeom prst="rect">
            <a:avLst/>
          </a:prstGeom>
        </p:spPr>
        <p:txBody>
          <a:bodyPr spcFirstLastPara="1" wrap="square" lIns="91425" tIns="91425" rIns="91425" bIns="91425" anchor="t" anchorCtr="0">
            <a:noAutofit/>
          </a:bodyPr>
          <a:lstStyle/>
          <a:p>
            <a:pPr marL="342900" indent="-342900"/>
            <a:r>
              <a:rPr lang="en-US" sz="2400" dirty="0">
                <a:solidFill>
                  <a:srgbClr val="000000"/>
                </a:solidFill>
                <a:latin typeface="Raleway"/>
                <a:ea typeface="Raleway"/>
                <a:cs typeface="Raleway"/>
                <a:sym typeface="Raleway"/>
              </a:rPr>
              <a:t>You vote on any matter from which you, your family or your business associates might economically benefit or lose.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5945" y="2444403"/>
            <a:ext cx="1828800" cy="1828800"/>
          </a:xfrm>
          <a:prstGeom prst="rect">
            <a:avLst/>
          </a:prstGeom>
        </p:spPr>
      </p:pic>
      <p:sp>
        <p:nvSpPr>
          <p:cNvPr id="3" name="Rectangle 2"/>
          <p:cNvSpPr/>
          <p:nvPr/>
        </p:nvSpPr>
        <p:spPr>
          <a:xfrm>
            <a:off x="5640149" y="4668838"/>
            <a:ext cx="3350102" cy="307777"/>
          </a:xfrm>
          <a:prstGeom prst="rect">
            <a:avLst/>
          </a:prstGeom>
        </p:spPr>
        <p:txBody>
          <a:bodyPr wrap="square">
            <a:spAutoFit/>
          </a:bodyPr>
          <a:lstStyle/>
          <a:p>
            <a:pPr algn="r"/>
            <a:r>
              <a:rPr lang="en" dirty="0">
                <a:solidFill>
                  <a:schemeClr val="bg2"/>
                </a:solidFill>
                <a:latin typeface="Raleway" panose="020B0604020202020204" charset="0"/>
                <a:sym typeface="Lato"/>
              </a:rPr>
              <a:t>Florida </a:t>
            </a:r>
            <a:r>
              <a:rPr lang="en" dirty="0" smtClean="0">
                <a:solidFill>
                  <a:schemeClr val="bg2"/>
                </a:solidFill>
                <a:latin typeface="Raleway" panose="020B0604020202020204" charset="0"/>
                <a:sym typeface="Lato"/>
              </a:rPr>
              <a:t>Statutes section 112.3143</a:t>
            </a:r>
            <a:endParaRPr lang="en" dirty="0">
              <a:solidFill>
                <a:schemeClr val="bg2"/>
              </a:solidFill>
              <a:latin typeface="Raleway" panose="020B0604020202020204" charset="0"/>
              <a:sym typeface="Lato"/>
            </a:endParaRPr>
          </a:p>
        </p:txBody>
      </p:sp>
    </p:spTree>
    <p:extLst>
      <p:ext uri="{BB962C8B-B14F-4D97-AF65-F5344CB8AC3E}">
        <p14:creationId xmlns:p14="http://schemas.microsoft.com/office/powerpoint/2010/main" val="15650886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6"/>
          <p:cNvSpPr txBox="1">
            <a:spLocks noGrp="1"/>
          </p:cNvSpPr>
          <p:nvPr>
            <p:ph type="body" idx="1"/>
          </p:nvPr>
        </p:nvSpPr>
        <p:spPr>
          <a:xfrm>
            <a:off x="796150" y="711277"/>
            <a:ext cx="4126500" cy="36846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2800" b="1" dirty="0" smtClean="0">
                <a:solidFill>
                  <a:schemeClr val="bg2"/>
                </a:solidFill>
                <a:latin typeface="Raleway" panose="020B0604020202020204" charset="0"/>
              </a:rPr>
              <a:t>\</a:t>
            </a:r>
          </a:p>
          <a:p>
            <a:pPr marL="0" lvl="0" indent="0" algn="ctr" rtl="0">
              <a:lnSpc>
                <a:spcPct val="100000"/>
              </a:lnSpc>
              <a:spcBef>
                <a:spcPts val="0"/>
              </a:spcBef>
              <a:spcAft>
                <a:spcPts val="0"/>
              </a:spcAft>
              <a:buNone/>
            </a:pPr>
            <a:r>
              <a:rPr lang="en" sz="2800" b="1" dirty="0" smtClean="0">
                <a:solidFill>
                  <a:schemeClr val="bg2"/>
                </a:solidFill>
                <a:latin typeface="Raleway" panose="020B0604020202020204" charset="0"/>
              </a:rPr>
              <a:t>Scenario</a:t>
            </a:r>
            <a:endParaRPr sz="2800" b="1" dirty="0">
              <a:solidFill>
                <a:schemeClr val="bg2"/>
              </a:solidFill>
              <a:latin typeface="Raleway" panose="020B0604020202020204" charset="0"/>
            </a:endParaRPr>
          </a:p>
          <a:p>
            <a:pPr marL="0" lvl="0" indent="0" algn="ctr">
              <a:buNone/>
            </a:pPr>
            <a:r>
              <a:rPr lang="en-US" sz="2000" dirty="0" smtClean="0">
                <a:solidFill>
                  <a:schemeClr val="bg2"/>
                </a:solidFill>
                <a:latin typeface="Raleway" panose="020B0604020202020204" charset="0"/>
              </a:rPr>
              <a:t>The Awards </a:t>
            </a:r>
            <a:r>
              <a:rPr lang="en-US" sz="2000" dirty="0" smtClean="0">
                <a:solidFill>
                  <a:schemeClr val="bg2"/>
                </a:solidFill>
                <a:latin typeface="Raleway" panose="020B0604020202020204" charset="0"/>
              </a:rPr>
              <a:t>Committee </a:t>
            </a:r>
            <a:r>
              <a:rPr lang="en-US" sz="2000" dirty="0" smtClean="0">
                <a:solidFill>
                  <a:schemeClr val="bg2"/>
                </a:solidFill>
                <a:latin typeface="Raleway" panose="020B0604020202020204" charset="0"/>
              </a:rPr>
              <a:t>is getting ready to vote on a bid submitted by a client for whom you perform part-time consulting work.</a:t>
            </a:r>
          </a:p>
          <a:p>
            <a:pPr marL="0" lvl="0" indent="0" algn="ctr">
              <a:buNone/>
            </a:pPr>
            <a:r>
              <a:rPr lang="en-US" sz="2000" dirty="0" smtClean="0">
                <a:solidFill>
                  <a:schemeClr val="bg2"/>
                </a:solidFill>
                <a:latin typeface="Raleway" panose="020B0604020202020204" charset="0"/>
              </a:rPr>
              <a:t>Can you vote on that issue?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1477" y="1286486"/>
            <a:ext cx="2743200" cy="2743200"/>
          </a:xfrm>
          <a:prstGeom prst="rect">
            <a:avLst/>
          </a:prstGeom>
        </p:spPr>
      </p:pic>
    </p:spTree>
    <p:extLst>
      <p:ext uri="{BB962C8B-B14F-4D97-AF65-F5344CB8AC3E}">
        <p14:creationId xmlns:p14="http://schemas.microsoft.com/office/powerpoint/2010/main" val="25198022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650" y="520930"/>
            <a:ext cx="7688700" cy="595857"/>
          </a:xfrm>
        </p:spPr>
        <p:txBody>
          <a:bodyPr/>
          <a:lstStyle/>
          <a:p>
            <a:r>
              <a:rPr lang="en-US" dirty="0"/>
              <a:t>HELPFUL HINTS</a:t>
            </a:r>
          </a:p>
        </p:txBody>
      </p:sp>
      <p:sp>
        <p:nvSpPr>
          <p:cNvPr id="3" name="Text Placeholder 2"/>
          <p:cNvSpPr>
            <a:spLocks noGrp="1"/>
          </p:cNvSpPr>
          <p:nvPr>
            <p:ph type="body" idx="1"/>
          </p:nvPr>
        </p:nvSpPr>
        <p:spPr>
          <a:xfrm>
            <a:off x="727650" y="1246909"/>
            <a:ext cx="7688700" cy="2455391"/>
          </a:xfrm>
        </p:spPr>
        <p:txBody>
          <a:bodyPr/>
          <a:lstStyle/>
          <a:p>
            <a:pPr marL="603250" indent="-457200">
              <a:buFont typeface="+mj-lt"/>
              <a:buAutoNum type="arabicPeriod"/>
            </a:pPr>
            <a:r>
              <a:rPr lang="en-US" sz="2300" dirty="0">
                <a:solidFill>
                  <a:schemeClr val="bg2"/>
                </a:solidFill>
              </a:rPr>
              <a:t>Create list of those with whom you have </a:t>
            </a:r>
            <a:r>
              <a:rPr lang="en-US" sz="2300" dirty="0" smtClean="0">
                <a:solidFill>
                  <a:schemeClr val="bg2"/>
                </a:solidFill>
              </a:rPr>
              <a:t>a connection</a:t>
            </a:r>
            <a:r>
              <a:rPr lang="en-US" sz="2400" dirty="0">
                <a:solidFill>
                  <a:schemeClr val="bg2"/>
                </a:solidFill>
              </a:rPr>
              <a:t>:</a:t>
            </a:r>
          </a:p>
          <a:p>
            <a:pPr lvl="1"/>
            <a:r>
              <a:rPr lang="en-US" sz="2200" dirty="0">
                <a:solidFill>
                  <a:schemeClr val="bg2"/>
                </a:solidFill>
              </a:rPr>
              <a:t>Spouse and Children</a:t>
            </a:r>
          </a:p>
          <a:p>
            <a:pPr lvl="1"/>
            <a:r>
              <a:rPr lang="en-US" sz="2200" dirty="0">
                <a:solidFill>
                  <a:schemeClr val="bg2"/>
                </a:solidFill>
              </a:rPr>
              <a:t>Business Associates &amp; Organizations</a:t>
            </a:r>
          </a:p>
          <a:p>
            <a:pPr lvl="1">
              <a:spcAft>
                <a:spcPts val="1200"/>
              </a:spcAft>
            </a:pPr>
            <a:r>
              <a:rPr lang="en-US" sz="2200" dirty="0">
                <a:solidFill>
                  <a:schemeClr val="bg2"/>
                </a:solidFill>
              </a:rPr>
              <a:t>Companies for which You Serve on Board of Directors</a:t>
            </a:r>
          </a:p>
          <a:p>
            <a:pPr marL="603250" indent="-457200">
              <a:buFont typeface="+mj-lt"/>
              <a:buAutoNum type="arabicPeriod"/>
            </a:pPr>
            <a:r>
              <a:rPr lang="en-US" sz="2300" dirty="0">
                <a:solidFill>
                  <a:schemeClr val="bg2"/>
                </a:solidFill>
              </a:rPr>
              <a:t>Ask them if they have any business with </a:t>
            </a:r>
            <a:r>
              <a:rPr lang="en-US" sz="2300" dirty="0" smtClean="0">
                <a:solidFill>
                  <a:schemeClr val="bg2"/>
                </a:solidFill>
              </a:rPr>
              <a:t>JEA &amp; </a:t>
            </a:r>
            <a:r>
              <a:rPr lang="en-US" sz="2300" dirty="0" smtClean="0">
                <a:solidFill>
                  <a:schemeClr val="bg2"/>
                </a:solidFill>
              </a:rPr>
              <a:t>the City or </a:t>
            </a:r>
            <a:r>
              <a:rPr lang="en-US" sz="2300" dirty="0">
                <a:solidFill>
                  <a:schemeClr val="bg2"/>
                </a:solidFill>
              </a:rPr>
              <a:t>want to do business with </a:t>
            </a:r>
            <a:r>
              <a:rPr lang="en-US" sz="2300" dirty="0" smtClean="0">
                <a:solidFill>
                  <a:schemeClr val="bg2"/>
                </a:solidFill>
              </a:rPr>
              <a:t>JEA &amp; the </a:t>
            </a:r>
            <a:r>
              <a:rPr lang="en-US" sz="2300" dirty="0">
                <a:solidFill>
                  <a:schemeClr val="bg2"/>
                </a:solidFill>
              </a:rPr>
              <a:t>City</a:t>
            </a:r>
          </a:p>
        </p:txBody>
      </p:sp>
    </p:spTree>
    <p:extLst>
      <p:ext uri="{BB962C8B-B14F-4D97-AF65-F5344CB8AC3E}">
        <p14:creationId xmlns:p14="http://schemas.microsoft.com/office/powerpoint/2010/main" val="14478464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068" y="707811"/>
            <a:ext cx="3657600" cy="3653084"/>
          </a:xfrm>
          <a:prstGeom prst="rect">
            <a:avLst/>
          </a:prstGeom>
        </p:spPr>
      </p:pic>
      <p:sp>
        <p:nvSpPr>
          <p:cNvPr id="104" name="Google Shape;104;p15"/>
          <p:cNvSpPr txBox="1">
            <a:spLocks noGrp="1"/>
          </p:cNvSpPr>
          <p:nvPr>
            <p:ph type="title"/>
          </p:nvPr>
        </p:nvSpPr>
        <p:spPr>
          <a:xfrm>
            <a:off x="3831022" y="1705445"/>
            <a:ext cx="5123792" cy="2299005"/>
          </a:xfrm>
          <a:prstGeom prst="rect">
            <a:avLst/>
          </a:prstGeom>
          <a:solidFill>
            <a:schemeClr val="bg1">
              <a:alpha val="68000"/>
            </a:schemeClr>
          </a:solidFill>
        </p:spPr>
        <p:txBody>
          <a:bodyPr spcFirstLastPara="1" wrap="square" lIns="91425" tIns="91425" rIns="91425" bIns="91425" anchor="t" anchorCtr="0">
            <a:noAutofit/>
          </a:bodyPr>
          <a:lstStyle/>
          <a:p>
            <a:pPr marL="0" lvl="0" indent="0">
              <a:spcBef>
                <a:spcPts val="0"/>
              </a:spcBef>
              <a:spcAft>
                <a:spcPts val="0"/>
              </a:spcAft>
              <a:buNone/>
            </a:pPr>
            <a:r>
              <a:rPr lang="en" dirty="0" smtClean="0"/>
              <a:t>Danger Area #7 </a:t>
            </a:r>
            <a:br>
              <a:rPr lang="en" dirty="0" smtClean="0"/>
            </a:br>
            <a:r>
              <a:rPr lang="en" sz="4800" dirty="0" smtClean="0"/>
              <a:t>PUBLIC </a:t>
            </a:r>
            <a:r>
              <a:rPr lang="en" sz="4800" dirty="0"/>
              <a:t>RECORDS</a:t>
            </a:r>
            <a:endParaRPr sz="4800" dirty="0"/>
          </a:p>
        </p:txBody>
      </p:sp>
    </p:spTree>
    <p:extLst>
      <p:ext uri="{BB962C8B-B14F-4D97-AF65-F5344CB8AC3E}">
        <p14:creationId xmlns:p14="http://schemas.microsoft.com/office/powerpoint/2010/main" val="36677686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6"/>
          <p:cNvSpPr txBox="1">
            <a:spLocks noGrp="1"/>
          </p:cNvSpPr>
          <p:nvPr>
            <p:ph type="body" idx="1"/>
          </p:nvPr>
        </p:nvSpPr>
        <p:spPr>
          <a:xfrm>
            <a:off x="796150" y="711277"/>
            <a:ext cx="4126500" cy="36846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endParaRPr lang="en" sz="2800" b="1" dirty="0" smtClean="0">
              <a:solidFill>
                <a:schemeClr val="bg2"/>
              </a:solidFill>
              <a:latin typeface="Raleway" panose="020B0604020202020204" charset="0"/>
            </a:endParaRPr>
          </a:p>
          <a:p>
            <a:pPr marL="0" lvl="0" indent="0" algn="ctr" rtl="0">
              <a:lnSpc>
                <a:spcPct val="100000"/>
              </a:lnSpc>
              <a:spcBef>
                <a:spcPts val="0"/>
              </a:spcBef>
              <a:spcAft>
                <a:spcPts val="0"/>
              </a:spcAft>
              <a:buNone/>
            </a:pPr>
            <a:r>
              <a:rPr lang="en" sz="2800" b="1" dirty="0" smtClean="0">
                <a:solidFill>
                  <a:schemeClr val="bg2"/>
                </a:solidFill>
                <a:latin typeface="Raleway" panose="020B0604020202020204" charset="0"/>
              </a:rPr>
              <a:t>Scenario </a:t>
            </a:r>
            <a:endParaRPr sz="2800" b="1" dirty="0">
              <a:solidFill>
                <a:schemeClr val="bg2"/>
              </a:solidFill>
              <a:latin typeface="Raleway" panose="020B0604020202020204" charset="0"/>
            </a:endParaRPr>
          </a:p>
          <a:p>
            <a:pPr marL="0" lvl="0" indent="0" algn="ctr">
              <a:buNone/>
            </a:pPr>
            <a:r>
              <a:rPr lang="en-US" sz="2000" dirty="0">
                <a:solidFill>
                  <a:schemeClr val="bg2"/>
                </a:solidFill>
                <a:latin typeface="Raleway" panose="020B0604020202020204" charset="0"/>
              </a:rPr>
              <a:t>You’re working for </a:t>
            </a:r>
            <a:r>
              <a:rPr lang="en-US" sz="2000" dirty="0" smtClean="0">
                <a:solidFill>
                  <a:schemeClr val="bg2"/>
                </a:solidFill>
                <a:latin typeface="Raleway" panose="020B0604020202020204" charset="0"/>
              </a:rPr>
              <a:t>JEA on </a:t>
            </a:r>
            <a:r>
              <a:rPr lang="en-US" sz="2000" dirty="0">
                <a:solidFill>
                  <a:schemeClr val="bg2"/>
                </a:solidFill>
                <a:latin typeface="Raleway" panose="020B0604020202020204" charset="0"/>
              </a:rPr>
              <a:t>a project that has recently received some attention from the press. A citizen calls and requests all of your information on the project. Should you give it to them</a:t>
            </a:r>
            <a:r>
              <a:rPr lang="en-US" sz="2000" dirty="0" smtClean="0">
                <a:solidFill>
                  <a:schemeClr val="bg2"/>
                </a:solidFill>
                <a:latin typeface="Raleway" panose="020B0604020202020204" charset="0"/>
              </a:rPr>
              <a:t>?</a:t>
            </a:r>
            <a:endParaRPr lang="en-US" sz="2000" dirty="0">
              <a:solidFill>
                <a:schemeClr val="bg2"/>
              </a:solidFill>
              <a:latin typeface="Raleway" panose="020B060402020202020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9785" y="1287029"/>
            <a:ext cx="2743200" cy="2739813"/>
          </a:xfrm>
          <a:prstGeom prst="rect">
            <a:avLst/>
          </a:prstGeom>
        </p:spPr>
      </p:pic>
    </p:spTree>
    <p:extLst>
      <p:ext uri="{BB962C8B-B14F-4D97-AF65-F5344CB8AC3E}">
        <p14:creationId xmlns:p14="http://schemas.microsoft.com/office/powerpoint/2010/main" val="8260457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729450" y="5586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Public Records</a:t>
            </a:r>
            <a:endParaRPr dirty="0"/>
          </a:p>
        </p:txBody>
      </p:sp>
      <p:sp>
        <p:nvSpPr>
          <p:cNvPr id="105" name="Google Shape;105;p15"/>
          <p:cNvSpPr txBox="1">
            <a:spLocks noGrp="1"/>
          </p:cNvSpPr>
          <p:nvPr>
            <p:ph type="body" idx="1"/>
          </p:nvPr>
        </p:nvSpPr>
        <p:spPr>
          <a:xfrm>
            <a:off x="729450" y="1318875"/>
            <a:ext cx="7688700" cy="2261100"/>
          </a:xfrm>
          <a:prstGeom prst="rect">
            <a:avLst/>
          </a:prstGeom>
        </p:spPr>
        <p:txBody>
          <a:bodyPr spcFirstLastPara="1" wrap="square" lIns="91425" tIns="91425" rIns="91425" bIns="91425" anchor="t" anchorCtr="0">
            <a:noAutofit/>
          </a:bodyPr>
          <a:lstStyle/>
          <a:p>
            <a:pPr marL="0" lvl="0" indent="0">
              <a:buNone/>
            </a:pPr>
            <a:r>
              <a:rPr lang="en-US" sz="2400" dirty="0">
                <a:solidFill>
                  <a:srgbClr val="000000"/>
                </a:solidFill>
                <a:latin typeface="Raleway"/>
                <a:ea typeface="Raleway"/>
                <a:cs typeface="Raleway"/>
                <a:sym typeface="Raleway"/>
              </a:rPr>
              <a:t>EVERY document connected to public business is to be preserved and made available upon request for inspection and copying.</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106" y="285521"/>
            <a:ext cx="1098636" cy="1097280"/>
          </a:xfrm>
          <a:prstGeom prst="rect">
            <a:avLst/>
          </a:prstGeom>
        </p:spPr>
      </p:pic>
      <p:sp>
        <p:nvSpPr>
          <p:cNvPr id="2" name="Rectangle 1"/>
          <p:cNvSpPr/>
          <p:nvPr/>
        </p:nvSpPr>
        <p:spPr>
          <a:xfrm>
            <a:off x="6536517" y="4707908"/>
            <a:ext cx="2512226" cy="307777"/>
          </a:xfrm>
          <a:prstGeom prst="rect">
            <a:avLst/>
          </a:prstGeom>
        </p:spPr>
        <p:txBody>
          <a:bodyPr wrap="none">
            <a:spAutoFit/>
          </a:bodyPr>
          <a:lstStyle/>
          <a:p>
            <a:pPr algn="r"/>
            <a:r>
              <a:rPr lang="en" dirty="0">
                <a:latin typeface="Raleway" panose="020B0604020202020204" charset="0"/>
              </a:rPr>
              <a:t>Florida Statutes Chapter 119</a:t>
            </a:r>
            <a:endParaRPr lang="en-US" dirty="0">
              <a:latin typeface="Raleway" panose="020B0604020202020204" charset="0"/>
            </a:endParaRPr>
          </a:p>
        </p:txBody>
      </p:sp>
    </p:spTree>
    <p:extLst>
      <p:ext uri="{BB962C8B-B14F-4D97-AF65-F5344CB8AC3E}">
        <p14:creationId xmlns:p14="http://schemas.microsoft.com/office/powerpoint/2010/main" val="42755053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729450" y="554362"/>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Public Records Law</a:t>
            </a:r>
            <a:endParaRPr dirty="0"/>
          </a:p>
        </p:txBody>
      </p:sp>
      <p:sp>
        <p:nvSpPr>
          <p:cNvPr id="105" name="Google Shape;105;p15"/>
          <p:cNvSpPr txBox="1">
            <a:spLocks noGrp="1"/>
          </p:cNvSpPr>
          <p:nvPr>
            <p:ph type="body" idx="1"/>
          </p:nvPr>
        </p:nvSpPr>
        <p:spPr>
          <a:xfrm>
            <a:off x="729450" y="1314587"/>
            <a:ext cx="7295434" cy="3411162"/>
          </a:xfrm>
          <a:prstGeom prst="rect">
            <a:avLst/>
          </a:prstGeom>
        </p:spPr>
        <p:txBody>
          <a:bodyPr spcFirstLastPara="1" wrap="square" lIns="91425" tIns="91425" rIns="91425" bIns="91425" anchor="t" anchorCtr="0">
            <a:noAutofit/>
          </a:bodyPr>
          <a:lstStyle/>
          <a:p>
            <a:pPr marL="342900" indent="-342900">
              <a:spcAft>
                <a:spcPts val="600"/>
              </a:spcAft>
            </a:pPr>
            <a:r>
              <a:rPr lang="en-US" sz="2000" dirty="0">
                <a:solidFill>
                  <a:srgbClr val="000000"/>
                </a:solidFill>
                <a:latin typeface="Raleway"/>
                <a:ea typeface="Raleway"/>
                <a:cs typeface="Raleway"/>
                <a:sym typeface="Raleway"/>
              </a:rPr>
              <a:t>Must preserve EVERY document created or received in relation to </a:t>
            </a:r>
            <a:r>
              <a:rPr lang="en-US" sz="2000" dirty="0" smtClean="0">
                <a:solidFill>
                  <a:srgbClr val="000000"/>
                </a:solidFill>
                <a:latin typeface="Raleway"/>
                <a:ea typeface="Raleway"/>
                <a:cs typeface="Raleway"/>
                <a:sym typeface="Raleway"/>
              </a:rPr>
              <a:t>JEA </a:t>
            </a:r>
            <a:r>
              <a:rPr lang="en-US" sz="2000" dirty="0">
                <a:solidFill>
                  <a:srgbClr val="000000"/>
                </a:solidFill>
                <a:latin typeface="Raleway"/>
                <a:ea typeface="Raleway"/>
                <a:cs typeface="Raleway"/>
                <a:sym typeface="Raleway"/>
              </a:rPr>
              <a:t>business</a:t>
            </a:r>
          </a:p>
          <a:p>
            <a:pPr marL="342900" indent="-342900">
              <a:spcAft>
                <a:spcPts val="600"/>
              </a:spcAft>
            </a:pPr>
            <a:r>
              <a:rPr lang="en-US" sz="2000" dirty="0">
                <a:solidFill>
                  <a:srgbClr val="000000"/>
                </a:solidFill>
                <a:latin typeface="Raleway"/>
                <a:ea typeface="Raleway"/>
                <a:cs typeface="Raleway"/>
                <a:sym typeface="Raleway"/>
              </a:rPr>
              <a:t>Personal laptop/phone, emails, text messages, social media and handwritten notes</a:t>
            </a:r>
          </a:p>
          <a:p>
            <a:pPr marL="342900" indent="-342900">
              <a:spcAft>
                <a:spcPts val="600"/>
              </a:spcAft>
            </a:pPr>
            <a:r>
              <a:rPr lang="en-US" sz="2000" dirty="0">
                <a:solidFill>
                  <a:srgbClr val="000000"/>
                </a:solidFill>
                <a:latin typeface="Raleway"/>
                <a:ea typeface="Raleway"/>
                <a:cs typeface="Raleway"/>
                <a:sym typeface="Raleway"/>
              </a:rPr>
              <a:t>Do not ask who they are and why they want it or refer to website for requested information </a:t>
            </a:r>
          </a:p>
          <a:p>
            <a:pPr marL="342900" indent="-342900"/>
            <a:r>
              <a:rPr lang="en-US" sz="2000" dirty="0">
                <a:solidFill>
                  <a:srgbClr val="000000"/>
                </a:solidFill>
                <a:latin typeface="Raleway"/>
                <a:ea typeface="Raleway"/>
                <a:cs typeface="Raleway"/>
                <a:sym typeface="Raleway"/>
              </a:rPr>
              <a:t>Follow </a:t>
            </a:r>
            <a:r>
              <a:rPr lang="en-US" sz="2000" dirty="0" smtClean="0">
                <a:solidFill>
                  <a:srgbClr val="000000"/>
                </a:solidFill>
                <a:latin typeface="Raleway"/>
                <a:ea typeface="Raleway"/>
                <a:cs typeface="Raleway"/>
                <a:sym typeface="Raleway"/>
              </a:rPr>
              <a:t>JEA’s policy </a:t>
            </a:r>
            <a:r>
              <a:rPr lang="en-US" sz="2000" dirty="0">
                <a:solidFill>
                  <a:srgbClr val="000000"/>
                </a:solidFill>
                <a:latin typeface="Raleway"/>
                <a:ea typeface="Raleway"/>
                <a:cs typeface="Raleway"/>
                <a:sym typeface="Raleway"/>
              </a:rPr>
              <a:t>for how to respond to requests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7594" y="277263"/>
            <a:ext cx="1094836" cy="1093484"/>
          </a:xfrm>
          <a:prstGeom prst="rect">
            <a:avLst/>
          </a:prstGeom>
        </p:spPr>
      </p:pic>
      <p:sp>
        <p:nvSpPr>
          <p:cNvPr id="5" name="Rectangle 4"/>
          <p:cNvSpPr/>
          <p:nvPr/>
        </p:nvSpPr>
        <p:spPr>
          <a:xfrm>
            <a:off x="6536517" y="4707908"/>
            <a:ext cx="2512226" cy="307777"/>
          </a:xfrm>
          <a:prstGeom prst="rect">
            <a:avLst/>
          </a:prstGeom>
        </p:spPr>
        <p:txBody>
          <a:bodyPr wrap="none">
            <a:spAutoFit/>
          </a:bodyPr>
          <a:lstStyle/>
          <a:p>
            <a:pPr algn="r"/>
            <a:r>
              <a:rPr lang="en" dirty="0">
                <a:latin typeface="Raleway" panose="020B0604020202020204" charset="0"/>
              </a:rPr>
              <a:t>Florida Statutes Chapter 119</a:t>
            </a:r>
            <a:endParaRPr lang="en-US" dirty="0">
              <a:latin typeface="Raleway" panose="020B0604020202020204" charset="0"/>
            </a:endParaRPr>
          </a:p>
        </p:txBody>
      </p:sp>
    </p:spTree>
    <p:extLst>
      <p:ext uri="{BB962C8B-B14F-4D97-AF65-F5344CB8AC3E}">
        <p14:creationId xmlns:p14="http://schemas.microsoft.com/office/powerpoint/2010/main" val="34343211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6"/>
          <p:cNvSpPr txBox="1">
            <a:spLocks noGrp="1"/>
          </p:cNvSpPr>
          <p:nvPr>
            <p:ph type="body" idx="1"/>
          </p:nvPr>
        </p:nvSpPr>
        <p:spPr>
          <a:xfrm>
            <a:off x="796150" y="1066125"/>
            <a:ext cx="4126500" cy="36846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2800" b="1" dirty="0">
                <a:solidFill>
                  <a:srgbClr val="000000"/>
                </a:solidFill>
              </a:rPr>
              <a:t>Scenario</a:t>
            </a:r>
            <a:endParaRPr sz="2800" b="1" dirty="0">
              <a:solidFill>
                <a:srgbClr val="000000"/>
              </a:solidFill>
            </a:endParaRPr>
          </a:p>
          <a:p>
            <a:pPr marL="146050" indent="0" algn="ctr">
              <a:buNone/>
            </a:pPr>
            <a:r>
              <a:rPr lang="en-US" sz="2000" dirty="0">
                <a:solidFill>
                  <a:schemeClr val="bg2"/>
                </a:solidFill>
                <a:latin typeface="Raleway" panose="020B0604020202020204" charset="0"/>
              </a:rPr>
              <a:t>You get an email </a:t>
            </a:r>
            <a:r>
              <a:rPr lang="en-US" sz="2000" dirty="0" smtClean="0">
                <a:solidFill>
                  <a:schemeClr val="bg2"/>
                </a:solidFill>
                <a:latin typeface="Raleway" panose="020B0604020202020204" charset="0"/>
              </a:rPr>
              <a:t>on </a:t>
            </a:r>
            <a:r>
              <a:rPr lang="en-US" sz="2000" dirty="0">
                <a:solidFill>
                  <a:schemeClr val="bg2"/>
                </a:solidFill>
                <a:latin typeface="Raleway" panose="020B0604020202020204" charset="0"/>
              </a:rPr>
              <a:t>your personal email about your </a:t>
            </a:r>
            <a:r>
              <a:rPr lang="en-US" sz="2000" dirty="0" smtClean="0">
                <a:solidFill>
                  <a:schemeClr val="bg2"/>
                </a:solidFill>
                <a:latin typeface="Raleway" panose="020B0604020202020204" charset="0"/>
              </a:rPr>
              <a:t>Awards Committee </a:t>
            </a:r>
            <a:r>
              <a:rPr lang="en-US" sz="2000" dirty="0" smtClean="0">
                <a:solidFill>
                  <a:schemeClr val="bg2"/>
                </a:solidFill>
                <a:latin typeface="Raleway" panose="020B0604020202020204" charset="0"/>
              </a:rPr>
              <a:t>business </a:t>
            </a:r>
            <a:r>
              <a:rPr lang="en-US" sz="2000" dirty="0">
                <a:solidFill>
                  <a:schemeClr val="bg2"/>
                </a:solidFill>
                <a:latin typeface="Raleway" panose="020B0604020202020204" charset="0"/>
              </a:rPr>
              <a:t>… </a:t>
            </a:r>
            <a:r>
              <a:rPr lang="en-US" sz="2000" dirty="0" smtClean="0">
                <a:solidFill>
                  <a:schemeClr val="bg2"/>
                </a:solidFill>
                <a:latin typeface="Raleway" panose="020B0604020202020204" charset="0"/>
              </a:rPr>
              <a:t>Is </a:t>
            </a:r>
            <a:r>
              <a:rPr lang="en-US" sz="2000" dirty="0">
                <a:solidFill>
                  <a:schemeClr val="bg2"/>
                </a:solidFill>
                <a:latin typeface="Raleway" panose="020B0604020202020204" charset="0"/>
              </a:rPr>
              <a:t>that a public record</a:t>
            </a:r>
            <a:r>
              <a:rPr lang="en-US" sz="2000" dirty="0" smtClean="0">
                <a:solidFill>
                  <a:schemeClr val="bg2"/>
                </a:solidFill>
                <a:latin typeface="Raleway" panose="020B0604020202020204" charset="0"/>
              </a:rPr>
              <a:t>?</a:t>
            </a:r>
            <a:endParaRPr lang="en-US" sz="2000" dirty="0">
              <a:solidFill>
                <a:schemeClr val="bg2"/>
              </a:solidFill>
              <a:latin typeface="Raleway" panose="020B0604020202020204" charset="0"/>
            </a:endParaRPr>
          </a:p>
        </p:txBody>
      </p:sp>
      <p:pic>
        <p:nvPicPr>
          <p:cNvPr id="4" name="Picture 3"/>
          <p:cNvPicPr>
            <a:picLocks noChangeAspect="1"/>
          </p:cNvPicPr>
          <p:nvPr/>
        </p:nvPicPr>
        <p:blipFill>
          <a:blip r:embed="rId3"/>
          <a:stretch>
            <a:fillRect/>
          </a:stretch>
        </p:blipFill>
        <p:spPr>
          <a:xfrm>
            <a:off x="5874648" y="1068301"/>
            <a:ext cx="2743200" cy="2743200"/>
          </a:xfrm>
          <a:prstGeom prst="rect">
            <a:avLst/>
          </a:prstGeom>
        </p:spPr>
      </p:pic>
    </p:spTree>
    <p:extLst>
      <p:ext uri="{BB962C8B-B14F-4D97-AF65-F5344CB8AC3E}">
        <p14:creationId xmlns:p14="http://schemas.microsoft.com/office/powerpoint/2010/main" val="6031076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6"/>
          <p:cNvSpPr txBox="1">
            <a:spLocks noGrp="1"/>
          </p:cNvSpPr>
          <p:nvPr>
            <p:ph type="body" idx="1"/>
          </p:nvPr>
        </p:nvSpPr>
        <p:spPr>
          <a:xfrm>
            <a:off x="796150" y="1066125"/>
            <a:ext cx="4126500" cy="36846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2800" b="1" dirty="0">
                <a:solidFill>
                  <a:srgbClr val="000000"/>
                </a:solidFill>
              </a:rPr>
              <a:t>Scenario</a:t>
            </a:r>
            <a:endParaRPr sz="2800" b="1" dirty="0">
              <a:solidFill>
                <a:srgbClr val="000000"/>
              </a:solidFill>
            </a:endParaRPr>
          </a:p>
          <a:p>
            <a:pPr marL="0" lvl="0" indent="0" algn="ctr">
              <a:buNone/>
            </a:pPr>
            <a:r>
              <a:rPr lang="en-US" sz="2000" dirty="0">
                <a:solidFill>
                  <a:schemeClr val="bg2"/>
                </a:solidFill>
                <a:latin typeface="Raleway" panose="020B0604020202020204" charset="0"/>
              </a:rPr>
              <a:t>You take a lot of handwritten notes during </a:t>
            </a:r>
            <a:r>
              <a:rPr lang="en-US" sz="2000" dirty="0" smtClean="0">
                <a:solidFill>
                  <a:schemeClr val="bg2"/>
                </a:solidFill>
                <a:latin typeface="Raleway" panose="020B0604020202020204" charset="0"/>
              </a:rPr>
              <a:t>Awards Committee </a:t>
            </a:r>
            <a:r>
              <a:rPr lang="en-US" sz="2000" dirty="0">
                <a:solidFill>
                  <a:schemeClr val="bg2"/>
                </a:solidFill>
                <a:latin typeface="Raleway" panose="020B0604020202020204" charset="0"/>
              </a:rPr>
              <a:t>meetings... </a:t>
            </a:r>
          </a:p>
          <a:p>
            <a:pPr marL="0" lvl="0" indent="0" algn="ctr">
              <a:buNone/>
            </a:pPr>
            <a:r>
              <a:rPr lang="en-US" sz="2000" dirty="0">
                <a:solidFill>
                  <a:schemeClr val="bg2"/>
                </a:solidFill>
                <a:latin typeface="Raleway" panose="020B0604020202020204" charset="0"/>
              </a:rPr>
              <a:t>Do those notes need to be saved as public records?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9931" y="1199072"/>
            <a:ext cx="2746590" cy="2743200"/>
          </a:xfrm>
          <a:prstGeom prst="rect">
            <a:avLst/>
          </a:prstGeom>
        </p:spPr>
      </p:pic>
    </p:spTree>
    <p:extLst>
      <p:ext uri="{BB962C8B-B14F-4D97-AF65-F5344CB8AC3E}">
        <p14:creationId xmlns:p14="http://schemas.microsoft.com/office/powerpoint/2010/main" val="2149347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960" y="738253"/>
            <a:ext cx="3592200" cy="3592200"/>
          </a:xfrm>
          <a:prstGeom prst="rect">
            <a:avLst/>
          </a:prstGeom>
        </p:spPr>
      </p:pic>
      <p:sp>
        <p:nvSpPr>
          <p:cNvPr id="104" name="Google Shape;104;p15"/>
          <p:cNvSpPr txBox="1">
            <a:spLocks noGrp="1"/>
          </p:cNvSpPr>
          <p:nvPr>
            <p:ph type="title"/>
          </p:nvPr>
        </p:nvSpPr>
        <p:spPr>
          <a:xfrm>
            <a:off x="4047067" y="1705445"/>
            <a:ext cx="4907747" cy="2299005"/>
          </a:xfrm>
          <a:prstGeom prst="rect">
            <a:avLst/>
          </a:prstGeom>
          <a:solidFill>
            <a:schemeClr val="bg1">
              <a:alpha val="68000"/>
            </a:schemeClr>
          </a:solidFill>
        </p:spPr>
        <p:txBody>
          <a:bodyPr spcFirstLastPara="1" wrap="square" lIns="91425" tIns="91425" rIns="91425" bIns="91425" anchor="t" anchorCtr="0">
            <a:noAutofit/>
          </a:bodyPr>
          <a:lstStyle/>
          <a:p>
            <a:pPr marL="0" lvl="0" indent="0">
              <a:spcBef>
                <a:spcPts val="0"/>
              </a:spcBef>
              <a:spcAft>
                <a:spcPts val="0"/>
              </a:spcAft>
              <a:buNone/>
            </a:pPr>
            <a:r>
              <a:rPr lang="en" dirty="0" smtClean="0"/>
              <a:t>Danger Area #8</a:t>
            </a:r>
            <a:br>
              <a:rPr lang="en" dirty="0" smtClean="0"/>
            </a:br>
            <a:r>
              <a:rPr lang="en" sz="4800" dirty="0" smtClean="0"/>
              <a:t>NOT ASKING QUESTIONS</a:t>
            </a:r>
            <a:endParaRPr sz="4800" dirty="0"/>
          </a:p>
        </p:txBody>
      </p:sp>
    </p:spTree>
    <p:extLst>
      <p:ext uri="{BB962C8B-B14F-4D97-AF65-F5344CB8AC3E}">
        <p14:creationId xmlns:p14="http://schemas.microsoft.com/office/powerpoint/2010/main" val="12806545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4" name="Group 3"/>
          <p:cNvGrpSpPr/>
          <p:nvPr/>
        </p:nvGrpSpPr>
        <p:grpSpPr>
          <a:xfrm>
            <a:off x="2497009" y="1284194"/>
            <a:ext cx="6349067" cy="3516406"/>
            <a:chOff x="1519517" y="1284194"/>
            <a:chExt cx="6349067" cy="3516406"/>
          </a:xfrm>
        </p:grpSpPr>
        <p:pic>
          <p:nvPicPr>
            <p:cNvPr id="8" name="Picture 2" descr="Image result for orange vector stock"/>
            <p:cNvPicPr>
              <a:picLocks noChangeAspect="1" noChangeArrowheads="1"/>
            </p:cNvPicPr>
            <p:nvPr/>
          </p:nvPicPr>
          <p:blipFill rotWithShape="1">
            <a:blip r:embed="rId3">
              <a:extLst>
                <a:ext uri="{28A0092B-C50C-407E-A947-70E740481C1C}">
                  <a14:useLocalDpi xmlns:a14="http://schemas.microsoft.com/office/drawing/2010/main" val="0"/>
                </a:ext>
              </a:extLst>
            </a:blip>
            <a:srcRect l="35513" t="20654" b="24489"/>
            <a:stretch/>
          </p:blipFill>
          <p:spPr bwMode="auto">
            <a:xfrm>
              <a:off x="1519517" y="1284194"/>
              <a:ext cx="6349067" cy="351640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19517" y="1284194"/>
              <a:ext cx="6349067" cy="3395382"/>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Google Shape;104;p15"/>
          <p:cNvSpPr txBox="1">
            <a:spLocks noGrp="1"/>
          </p:cNvSpPr>
          <p:nvPr>
            <p:ph type="title"/>
          </p:nvPr>
        </p:nvSpPr>
        <p:spPr>
          <a:xfrm>
            <a:off x="729450" y="284539"/>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dirty="0"/>
              <a:t>Personal Ethics is NOT Same as Government Ethics</a:t>
            </a:r>
            <a:endParaRPr sz="2400" dirty="0"/>
          </a:p>
        </p:txBody>
      </p:sp>
      <p:sp>
        <p:nvSpPr>
          <p:cNvPr id="10" name="Google Shape;105;p15"/>
          <p:cNvSpPr txBox="1">
            <a:spLocks noGrp="1"/>
          </p:cNvSpPr>
          <p:nvPr>
            <p:ph type="body" idx="1"/>
          </p:nvPr>
        </p:nvSpPr>
        <p:spPr>
          <a:xfrm>
            <a:off x="2811606" y="1715735"/>
            <a:ext cx="2286000" cy="2849542"/>
          </a:xfrm>
          <a:prstGeom prst="rect">
            <a:avLst/>
          </a:prstGeom>
        </p:spPr>
        <p:txBody>
          <a:bodyPr spcFirstLastPara="1" wrap="square" lIns="91425" tIns="91425" rIns="91425" bIns="91425" anchor="t" anchorCtr="0">
            <a:noAutofit/>
          </a:bodyPr>
          <a:lstStyle/>
          <a:p>
            <a:pPr marL="146050" indent="0" algn="ctr">
              <a:buNone/>
            </a:pPr>
            <a:r>
              <a:rPr lang="en-US" altLang="en-US" sz="1800" b="1" dirty="0">
                <a:solidFill>
                  <a:schemeClr val="bg2"/>
                </a:solidFill>
              </a:rPr>
              <a:t>Personal Ethics</a:t>
            </a:r>
          </a:p>
          <a:p>
            <a:pPr marL="146050" indent="0" algn="ctr">
              <a:buNone/>
            </a:pPr>
            <a:endParaRPr lang="en-US" altLang="en-US" sz="1800" dirty="0">
              <a:solidFill>
                <a:schemeClr val="bg2"/>
              </a:solidFill>
            </a:endParaRPr>
          </a:p>
          <a:p>
            <a:pPr marL="146050" indent="0" algn="ctr">
              <a:buNone/>
            </a:pPr>
            <a:r>
              <a:rPr lang="en-US" altLang="en-US" sz="1800" b="1" dirty="0">
                <a:solidFill>
                  <a:schemeClr val="bg2"/>
                </a:solidFill>
              </a:rPr>
              <a:t>The Golden Rule</a:t>
            </a:r>
          </a:p>
          <a:p>
            <a:pPr marL="146050" indent="0" algn="ctr">
              <a:buNone/>
            </a:pPr>
            <a:endParaRPr lang="en-US" altLang="en-US" sz="1800" b="1" dirty="0">
              <a:solidFill>
                <a:schemeClr val="bg2"/>
              </a:solidFill>
            </a:endParaRPr>
          </a:p>
        </p:txBody>
      </p:sp>
      <p:sp>
        <p:nvSpPr>
          <p:cNvPr id="11" name="Google Shape;105;p15"/>
          <p:cNvSpPr txBox="1">
            <a:spLocks/>
          </p:cNvSpPr>
          <p:nvPr/>
        </p:nvSpPr>
        <p:spPr>
          <a:xfrm>
            <a:off x="5875780" y="1718487"/>
            <a:ext cx="2390137" cy="320314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pPr marL="146050" indent="0" algn="ctr">
              <a:buFont typeface="Lato"/>
              <a:buNone/>
            </a:pPr>
            <a:r>
              <a:rPr lang="en-US" altLang="en-US" sz="1800" b="1" dirty="0">
                <a:solidFill>
                  <a:schemeClr val="bg2"/>
                </a:solidFill>
              </a:rPr>
              <a:t>Government Ethics</a:t>
            </a:r>
          </a:p>
          <a:p>
            <a:pPr marL="146050" indent="0" algn="ctr">
              <a:buNone/>
              <a:defRPr/>
            </a:pPr>
            <a:endParaRPr lang="en-US" altLang="en-US" sz="1800" dirty="0">
              <a:solidFill>
                <a:schemeClr val="bg2"/>
              </a:solidFill>
            </a:endParaRPr>
          </a:p>
          <a:p>
            <a:pPr marL="146050" indent="0" algn="ctr">
              <a:buNone/>
              <a:defRPr/>
            </a:pPr>
            <a:r>
              <a:rPr lang="en-US" altLang="en-US" sz="1800" b="1" dirty="0">
                <a:solidFill>
                  <a:schemeClr val="bg2"/>
                </a:solidFill>
              </a:rPr>
              <a:t>Narrowly focused on public corruption</a:t>
            </a:r>
          </a:p>
        </p:txBody>
      </p:sp>
    </p:spTree>
    <p:extLst>
      <p:ext uri="{BB962C8B-B14F-4D97-AF65-F5344CB8AC3E}">
        <p14:creationId xmlns:p14="http://schemas.microsoft.com/office/powerpoint/2010/main" val="13229182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729450" y="559562"/>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smtClean="0"/>
              <a:t>Does it Violate the Law?</a:t>
            </a:r>
            <a:endParaRPr dirty="0"/>
          </a:p>
        </p:txBody>
      </p:sp>
      <p:sp>
        <p:nvSpPr>
          <p:cNvPr id="105" name="Google Shape;105;p15"/>
          <p:cNvSpPr txBox="1">
            <a:spLocks noGrp="1"/>
          </p:cNvSpPr>
          <p:nvPr>
            <p:ph type="body" idx="1"/>
          </p:nvPr>
        </p:nvSpPr>
        <p:spPr>
          <a:xfrm>
            <a:off x="729450" y="1304015"/>
            <a:ext cx="7688700" cy="2743200"/>
          </a:xfrm>
          <a:prstGeom prst="rect">
            <a:avLst/>
          </a:prstGeom>
        </p:spPr>
        <p:txBody>
          <a:bodyPr spcFirstLastPara="1" wrap="square" lIns="91425" tIns="91425" rIns="91425" bIns="91425" anchor="t" anchorCtr="0">
            <a:noAutofit/>
          </a:bodyPr>
          <a:lstStyle/>
          <a:p>
            <a:pPr marL="0" lvl="0" indent="0">
              <a:buNone/>
            </a:pPr>
            <a:r>
              <a:rPr lang="en-US" sz="2600" b="1" dirty="0">
                <a:solidFill>
                  <a:srgbClr val="1A1A1A"/>
                </a:solidFill>
                <a:latin typeface="Raleway"/>
                <a:ea typeface="Raleway"/>
                <a:cs typeface="Raleway"/>
              </a:rPr>
              <a:t>Walette Stanford, JEA Ethics Officer</a:t>
            </a:r>
            <a:endParaRPr lang="en" sz="2600" b="1" dirty="0">
              <a:solidFill>
                <a:srgbClr val="1A1A1A"/>
              </a:solidFill>
              <a:latin typeface="Raleway"/>
              <a:ea typeface="Raleway"/>
              <a:cs typeface="Raleway"/>
              <a:sym typeface="Raleway"/>
            </a:endParaRPr>
          </a:p>
          <a:p>
            <a:pPr marL="0" lvl="0" indent="0">
              <a:buNone/>
            </a:pPr>
            <a:endParaRPr lang="en-US" sz="2400" dirty="0" smtClean="0">
              <a:solidFill>
                <a:srgbClr val="000000"/>
              </a:solidFill>
              <a:latin typeface="Raleway"/>
              <a:ea typeface="Raleway"/>
              <a:cs typeface="Raleway"/>
              <a:sym typeface="Raleway"/>
            </a:endParaRPr>
          </a:p>
          <a:p>
            <a:pPr marL="0" lvl="0" indent="0">
              <a:buNone/>
            </a:pPr>
            <a:endParaRPr lang="en-US" sz="2400" dirty="0" smtClean="0">
              <a:solidFill>
                <a:srgbClr val="000000"/>
              </a:solidFill>
              <a:latin typeface="Raleway"/>
              <a:ea typeface="Raleway"/>
              <a:cs typeface="Raleway"/>
              <a:sym typeface="Raleway"/>
            </a:endParaRPr>
          </a:p>
          <a:p>
            <a:pPr marL="0" lvl="0" indent="0">
              <a:buNone/>
            </a:pPr>
            <a:endParaRPr lang="en-US" sz="2400" dirty="0" smtClean="0">
              <a:solidFill>
                <a:srgbClr val="000000"/>
              </a:solidFill>
              <a:latin typeface="Raleway"/>
              <a:ea typeface="Raleway"/>
              <a:cs typeface="Raleway"/>
              <a:sym typeface="Raleway"/>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7594" y="209179"/>
            <a:ext cx="1094836" cy="1094836"/>
          </a:xfrm>
          <a:prstGeom prst="rect">
            <a:avLst/>
          </a:prstGeom>
        </p:spPr>
      </p:pic>
      <p:sp>
        <p:nvSpPr>
          <p:cNvPr id="6" name="object 5"/>
          <p:cNvSpPr/>
          <p:nvPr/>
        </p:nvSpPr>
        <p:spPr>
          <a:xfrm>
            <a:off x="1516207" y="2059254"/>
            <a:ext cx="1814394" cy="2103120"/>
          </a:xfrm>
          <a:prstGeom prst="rect">
            <a:avLst/>
          </a:prstGeom>
          <a:blipFill>
            <a:blip r:embed="rId4" cstate="print"/>
            <a:stretch>
              <a:fillRect/>
            </a:stretch>
          </a:blipFill>
        </p:spPr>
        <p:txBody>
          <a:bodyPr wrap="square" lIns="0" tIns="0" rIns="0" bIns="0" rtlCol="0"/>
          <a:lstStyle/>
          <a:p>
            <a:endParaRPr dirty="0"/>
          </a:p>
        </p:txBody>
      </p:sp>
      <p:sp>
        <p:nvSpPr>
          <p:cNvPr id="7" name="object 6"/>
          <p:cNvSpPr txBox="1"/>
          <p:nvPr/>
        </p:nvSpPr>
        <p:spPr>
          <a:xfrm>
            <a:off x="4186411" y="2634558"/>
            <a:ext cx="2476500" cy="1074413"/>
          </a:xfrm>
          <a:prstGeom prst="rect">
            <a:avLst/>
          </a:prstGeom>
        </p:spPr>
        <p:txBody>
          <a:bodyPr vert="horz" wrap="square" lIns="0" tIns="8334" rIns="0" bIns="0" rtlCol="0">
            <a:spAutoFit/>
          </a:bodyPr>
          <a:lstStyle/>
          <a:p>
            <a:pPr marL="2778" algn="ctr">
              <a:lnSpc>
                <a:spcPts val="2047"/>
              </a:lnSpc>
              <a:spcBef>
                <a:spcPts val="66"/>
              </a:spcBef>
            </a:pPr>
            <a:r>
              <a:rPr lang="en-US" sz="1800" dirty="0">
                <a:latin typeface="Lato" panose="020B0604020202020204" charset="0"/>
                <a:cs typeface="Franklin Gothic Book"/>
              </a:rPr>
              <a:t>(904) </a:t>
            </a:r>
            <a:r>
              <a:rPr lang="en-US" sz="1800" dirty="0" smtClean="0">
                <a:latin typeface="Lato" panose="020B0604020202020204" charset="0"/>
                <a:cs typeface="Franklin Gothic Book"/>
              </a:rPr>
              <a:t>710-1788 - cell </a:t>
            </a:r>
          </a:p>
          <a:p>
            <a:pPr marL="2778" algn="ctr">
              <a:lnSpc>
                <a:spcPts val="2047"/>
              </a:lnSpc>
              <a:spcBef>
                <a:spcPts val="66"/>
              </a:spcBef>
            </a:pPr>
            <a:r>
              <a:rPr sz="1800" dirty="0" smtClean="0">
                <a:latin typeface="Lato" panose="020B0604020202020204" charset="0"/>
                <a:cs typeface="Franklin Gothic Book"/>
              </a:rPr>
              <a:t>(904)</a:t>
            </a:r>
            <a:r>
              <a:rPr sz="1800" spc="-31" dirty="0" smtClean="0">
                <a:latin typeface="Lato" panose="020B0604020202020204" charset="0"/>
                <a:cs typeface="Franklin Gothic Book"/>
              </a:rPr>
              <a:t> </a:t>
            </a:r>
            <a:r>
              <a:rPr sz="1800" dirty="0" smtClean="0">
                <a:latin typeface="Lato" panose="020B0604020202020204" charset="0"/>
                <a:cs typeface="Franklin Gothic Book"/>
              </a:rPr>
              <a:t>665-4282</a:t>
            </a:r>
            <a:r>
              <a:rPr lang="en-US" sz="1800" dirty="0" smtClean="0">
                <a:latin typeface="Lato" panose="020B0604020202020204" charset="0"/>
                <a:cs typeface="Franklin Gothic Book"/>
              </a:rPr>
              <a:t> - office</a:t>
            </a:r>
            <a:endParaRPr sz="1800" dirty="0" smtClean="0">
              <a:latin typeface="Lato" panose="020B0604020202020204" charset="0"/>
              <a:cs typeface="Franklin Gothic Book"/>
            </a:endParaRPr>
          </a:p>
          <a:p>
            <a:pPr algn="ctr">
              <a:lnSpc>
                <a:spcPts val="2047"/>
              </a:lnSpc>
            </a:pPr>
            <a:r>
              <a:rPr sz="1800" u="heavy" dirty="0" smtClean="0">
                <a:solidFill>
                  <a:srgbClr val="0000FF"/>
                </a:solidFill>
                <a:uFill>
                  <a:solidFill>
                    <a:srgbClr val="0000FF"/>
                  </a:solidFill>
                </a:uFill>
                <a:latin typeface="Lato" panose="020B0604020202020204" charset="0"/>
                <a:cs typeface="Franklin Gothic Book"/>
                <a:hlinkClick r:id="rId5"/>
              </a:rPr>
              <a:t>Ethicsofficer@jea.com</a:t>
            </a:r>
            <a:endParaRPr lang="en-US" sz="1800" u="heavy" dirty="0">
              <a:solidFill>
                <a:srgbClr val="0000FF"/>
              </a:solidFill>
              <a:uFill>
                <a:solidFill>
                  <a:srgbClr val="0000FF"/>
                </a:solidFill>
              </a:uFill>
              <a:latin typeface="Lato" panose="020B0604020202020204" charset="0"/>
              <a:cs typeface="Franklin Gothic Book"/>
            </a:endParaRPr>
          </a:p>
          <a:p>
            <a:pPr algn="ctr">
              <a:lnSpc>
                <a:spcPts val="2047"/>
              </a:lnSpc>
            </a:pPr>
            <a:r>
              <a:rPr lang="en-US" sz="1800" u="heavy" dirty="0">
                <a:solidFill>
                  <a:srgbClr val="0000FF"/>
                </a:solidFill>
                <a:uFill>
                  <a:solidFill>
                    <a:srgbClr val="0000FF"/>
                  </a:solidFill>
                </a:uFill>
                <a:latin typeface="Lato" panose="020B0604020202020204" charset="0"/>
                <a:cs typeface="Franklin Gothic Book"/>
                <a:hlinkClick r:id="rId6"/>
              </a:rPr>
              <a:t>stanwm@jea.com</a:t>
            </a:r>
            <a:r>
              <a:rPr lang="en-US" sz="1800" u="heavy" dirty="0">
                <a:solidFill>
                  <a:srgbClr val="0000FF"/>
                </a:solidFill>
                <a:uFill>
                  <a:solidFill>
                    <a:srgbClr val="0000FF"/>
                  </a:solidFill>
                </a:uFill>
                <a:latin typeface="Lato" panose="020B0604020202020204" charset="0"/>
                <a:cs typeface="Franklin Gothic Book"/>
              </a:rPr>
              <a:t> </a:t>
            </a:r>
            <a:endParaRPr sz="1800" dirty="0">
              <a:latin typeface="Lato" panose="020B0604020202020204" charset="0"/>
              <a:cs typeface="Franklin Gothic Book"/>
            </a:endParaRPr>
          </a:p>
        </p:txBody>
      </p:sp>
    </p:spTree>
    <p:extLst>
      <p:ext uri="{BB962C8B-B14F-4D97-AF65-F5344CB8AC3E}">
        <p14:creationId xmlns:p14="http://schemas.microsoft.com/office/powerpoint/2010/main" val="324448617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5" name="Google Shape;105;p15"/>
          <p:cNvSpPr txBox="1">
            <a:spLocks noGrp="1"/>
          </p:cNvSpPr>
          <p:nvPr>
            <p:ph type="body" idx="1"/>
          </p:nvPr>
        </p:nvSpPr>
        <p:spPr>
          <a:xfrm>
            <a:off x="729450" y="1431925"/>
            <a:ext cx="7688700" cy="2261100"/>
          </a:xfrm>
          <a:prstGeom prst="rect">
            <a:avLst/>
          </a:prstGeom>
        </p:spPr>
        <p:txBody>
          <a:bodyPr spcFirstLastPara="1" wrap="square" lIns="91425" tIns="91425" rIns="91425" bIns="91425" anchor="t" anchorCtr="0">
            <a:noAutofit/>
          </a:bodyPr>
          <a:lstStyle/>
          <a:p>
            <a:pPr marL="0" lvl="0" indent="0">
              <a:buNone/>
            </a:pPr>
            <a:r>
              <a:rPr lang="en" sz="2600" b="1" dirty="0">
                <a:solidFill>
                  <a:srgbClr val="1A1A1A"/>
                </a:solidFill>
                <a:latin typeface="Raleway"/>
                <a:sym typeface="Raleway"/>
              </a:rPr>
              <a:t>Office of </a:t>
            </a:r>
            <a:r>
              <a:rPr lang="en-US" sz="2600" b="1" dirty="0" smtClean="0">
                <a:solidFill>
                  <a:srgbClr val="1A1A1A"/>
                </a:solidFill>
                <a:latin typeface="Raleway"/>
                <a:sym typeface="Raleway"/>
              </a:rPr>
              <a:t>General Counsel</a:t>
            </a:r>
            <a:endParaRPr lang="en-US" sz="2400" dirty="0" smtClean="0">
              <a:solidFill>
                <a:srgbClr val="000000"/>
              </a:solidFill>
              <a:latin typeface="Raleway"/>
              <a:ea typeface="Raleway"/>
              <a:cs typeface="Raleway"/>
              <a:sym typeface="Raleway"/>
            </a:endParaRPr>
          </a:p>
          <a:p>
            <a:pPr marL="0" lvl="0" indent="0">
              <a:buNone/>
            </a:pPr>
            <a:r>
              <a:rPr lang="en-US" sz="3600" b="1" dirty="0" smtClean="0">
                <a:solidFill>
                  <a:srgbClr val="000000"/>
                </a:solidFill>
                <a:latin typeface="Raleway"/>
                <a:ea typeface="Raleway"/>
                <a:cs typeface="Raleway"/>
                <a:sym typeface="Raleway"/>
              </a:rPr>
              <a:t>255-5059 </a:t>
            </a:r>
            <a:r>
              <a:rPr lang="en-US" sz="2800" b="1" dirty="0" smtClean="0">
                <a:solidFill>
                  <a:srgbClr val="000000"/>
                </a:solidFill>
                <a:latin typeface="Raleway"/>
                <a:ea typeface="Raleway"/>
                <a:cs typeface="Raleway"/>
                <a:sym typeface="Raleway"/>
              </a:rPr>
              <a:t>(Lawsikia Hodges)</a:t>
            </a:r>
          </a:p>
          <a:p>
            <a:pPr marL="0" lvl="0" indent="0">
              <a:buNone/>
            </a:pPr>
            <a:r>
              <a:rPr lang="en-US" sz="3600" b="1" dirty="0" smtClean="0">
                <a:solidFill>
                  <a:srgbClr val="000000"/>
                </a:solidFill>
                <a:latin typeface="Raleway"/>
                <a:ea typeface="Raleway"/>
                <a:cs typeface="Raleway"/>
                <a:sym typeface="Raleway"/>
              </a:rPr>
              <a:t>255-5049 </a:t>
            </a:r>
            <a:r>
              <a:rPr lang="en-US" sz="2800" b="1" dirty="0">
                <a:solidFill>
                  <a:srgbClr val="000000"/>
                </a:solidFill>
                <a:latin typeface="Raleway"/>
                <a:ea typeface="Raleway"/>
                <a:cs typeface="Raleway"/>
                <a:sym typeface="Raleway"/>
              </a:rPr>
              <a:t>(Julia Davis</a:t>
            </a:r>
            <a:r>
              <a:rPr lang="en-US" sz="2800" b="1" dirty="0" smtClean="0">
                <a:solidFill>
                  <a:srgbClr val="000000"/>
                </a:solidFill>
                <a:latin typeface="Raleway"/>
                <a:ea typeface="Raleway"/>
                <a:cs typeface="Raleway"/>
                <a:sym typeface="Raleway"/>
              </a:rPr>
              <a:t>)</a:t>
            </a:r>
          </a:p>
          <a:p>
            <a:pPr marL="0" lvl="0" indent="0">
              <a:buNone/>
            </a:pPr>
            <a:endParaRPr lang="en-US" sz="2400" dirty="0" smtClean="0">
              <a:solidFill>
                <a:srgbClr val="000000"/>
              </a:solidFill>
              <a:latin typeface="Raleway"/>
              <a:ea typeface="Raleway"/>
              <a:cs typeface="Raleway"/>
              <a:sym typeface="Raleway"/>
            </a:endParaRPr>
          </a:p>
          <a:p>
            <a:pPr marL="0" lvl="0" indent="0">
              <a:buNone/>
            </a:pPr>
            <a:endParaRPr lang="en-US" sz="2400" dirty="0" smtClean="0">
              <a:solidFill>
                <a:srgbClr val="000000"/>
              </a:solidFill>
              <a:latin typeface="Raleway"/>
              <a:ea typeface="Raleway"/>
              <a:cs typeface="Raleway"/>
              <a:sym typeface="Raleway"/>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3946" y="201484"/>
            <a:ext cx="1094836" cy="1094836"/>
          </a:xfrm>
          <a:prstGeom prst="rect">
            <a:avLst/>
          </a:prstGeom>
        </p:spPr>
      </p:pic>
      <p:sp>
        <p:nvSpPr>
          <p:cNvPr id="5" name="Google Shape;104;p15"/>
          <p:cNvSpPr txBox="1">
            <a:spLocks/>
          </p:cNvSpPr>
          <p:nvPr/>
        </p:nvSpPr>
        <p:spPr>
          <a:xfrm>
            <a:off x="729450" y="559562"/>
            <a:ext cx="7688700" cy="535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9pPr>
          </a:lstStyle>
          <a:p>
            <a:r>
              <a:rPr lang="en-US" dirty="0" smtClean="0"/>
              <a:t>Does it Violate the Law?</a:t>
            </a:r>
            <a:endParaRPr lang="en-US" dirty="0"/>
          </a:p>
        </p:txBody>
      </p:sp>
    </p:spTree>
    <p:extLst>
      <p:ext uri="{BB962C8B-B14F-4D97-AF65-F5344CB8AC3E}">
        <p14:creationId xmlns:p14="http://schemas.microsoft.com/office/powerpoint/2010/main" val="153821380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5" name="Google Shape;105;p15"/>
          <p:cNvSpPr txBox="1">
            <a:spLocks noGrp="1"/>
          </p:cNvSpPr>
          <p:nvPr>
            <p:ph type="body" idx="1"/>
          </p:nvPr>
        </p:nvSpPr>
        <p:spPr>
          <a:xfrm>
            <a:off x="729450" y="1431925"/>
            <a:ext cx="7688700" cy="2261100"/>
          </a:xfrm>
          <a:prstGeom prst="rect">
            <a:avLst/>
          </a:prstGeom>
        </p:spPr>
        <p:txBody>
          <a:bodyPr spcFirstLastPara="1" wrap="square" lIns="91425" tIns="91425" rIns="91425" bIns="91425" anchor="t" anchorCtr="0">
            <a:noAutofit/>
          </a:bodyPr>
          <a:lstStyle/>
          <a:p>
            <a:pPr marL="0" lvl="0" indent="0">
              <a:buNone/>
            </a:pPr>
            <a:r>
              <a:rPr lang="en" sz="2600" b="1" dirty="0">
                <a:solidFill>
                  <a:srgbClr val="1A1A1A"/>
                </a:solidFill>
                <a:latin typeface="Raleway"/>
                <a:sym typeface="Raleway"/>
              </a:rPr>
              <a:t>Office of E</a:t>
            </a:r>
            <a:r>
              <a:rPr lang="en-US" sz="2600" b="1" dirty="0">
                <a:solidFill>
                  <a:srgbClr val="1A1A1A"/>
                </a:solidFill>
                <a:latin typeface="Raleway"/>
                <a:sym typeface="Raleway"/>
              </a:rPr>
              <a:t>t</a:t>
            </a:r>
            <a:r>
              <a:rPr lang="en" sz="2600" b="1" dirty="0">
                <a:solidFill>
                  <a:srgbClr val="1A1A1A"/>
                </a:solidFill>
                <a:latin typeface="Raleway"/>
                <a:sym typeface="Raleway"/>
              </a:rPr>
              <a:t>hics, C</a:t>
            </a:r>
            <a:r>
              <a:rPr lang="en-US" sz="2600" b="1" dirty="0">
                <a:solidFill>
                  <a:srgbClr val="1A1A1A"/>
                </a:solidFill>
                <a:latin typeface="Raleway"/>
                <a:sym typeface="Raleway"/>
              </a:rPr>
              <a:t>o</a:t>
            </a:r>
            <a:r>
              <a:rPr lang="en" sz="2600" b="1" dirty="0">
                <a:solidFill>
                  <a:srgbClr val="1A1A1A"/>
                </a:solidFill>
                <a:latin typeface="Raleway"/>
                <a:sym typeface="Raleway"/>
              </a:rPr>
              <a:t>mpliance &amp; Oversight</a:t>
            </a:r>
            <a:endParaRPr lang="en-US" sz="2400" dirty="0" smtClean="0">
              <a:solidFill>
                <a:srgbClr val="000000"/>
              </a:solidFill>
              <a:latin typeface="Raleway"/>
              <a:ea typeface="Raleway"/>
              <a:cs typeface="Raleway"/>
              <a:sym typeface="Raleway"/>
            </a:endParaRPr>
          </a:p>
          <a:p>
            <a:pPr marL="0" lvl="0" indent="0">
              <a:buNone/>
            </a:pPr>
            <a:r>
              <a:rPr lang="en-US" sz="2400" dirty="0" smtClean="0">
                <a:solidFill>
                  <a:srgbClr val="000000"/>
                </a:solidFill>
                <a:latin typeface="Raleway"/>
                <a:ea typeface="Raleway"/>
                <a:cs typeface="Raleway"/>
                <a:sym typeface="Raleway"/>
              </a:rPr>
              <a:t>Carla Miller, Ethics Director</a:t>
            </a:r>
          </a:p>
          <a:p>
            <a:pPr marL="0" lvl="0" indent="0">
              <a:buNone/>
            </a:pPr>
            <a:r>
              <a:rPr lang="en-US" sz="2400" dirty="0" smtClean="0">
                <a:solidFill>
                  <a:srgbClr val="000000"/>
                </a:solidFill>
                <a:latin typeface="Raleway"/>
                <a:ea typeface="Raleway"/>
                <a:cs typeface="Raleway"/>
                <a:sym typeface="Raleway"/>
              </a:rPr>
              <a:t>Kirby Oberdorfer, Deputy Director</a:t>
            </a:r>
          </a:p>
          <a:p>
            <a:pPr marL="0" lvl="0" indent="0">
              <a:buNone/>
            </a:pPr>
            <a:r>
              <a:rPr lang="en-US" sz="3600" b="1" dirty="0" smtClean="0">
                <a:solidFill>
                  <a:srgbClr val="000000"/>
                </a:solidFill>
                <a:latin typeface="Raleway"/>
                <a:ea typeface="Raleway"/>
                <a:cs typeface="Raleway"/>
                <a:sym typeface="Raleway"/>
              </a:rPr>
              <a:t>255-5510         Hotline 630-1015</a:t>
            </a:r>
          </a:p>
          <a:p>
            <a:pPr marL="0" lvl="0" indent="0">
              <a:buNone/>
            </a:pPr>
            <a:endParaRPr lang="en-US" sz="2400" dirty="0" smtClean="0">
              <a:solidFill>
                <a:srgbClr val="000000"/>
              </a:solidFill>
              <a:latin typeface="Raleway"/>
              <a:ea typeface="Raleway"/>
              <a:cs typeface="Raleway"/>
              <a:sym typeface="Raleway"/>
            </a:endParaRPr>
          </a:p>
          <a:p>
            <a:pPr marL="0" lvl="0" indent="0">
              <a:buNone/>
            </a:pPr>
            <a:endParaRPr lang="en-US" sz="2400" dirty="0" smtClean="0">
              <a:solidFill>
                <a:srgbClr val="000000"/>
              </a:solidFill>
              <a:latin typeface="Raleway"/>
              <a:ea typeface="Raleway"/>
              <a:cs typeface="Raleway"/>
              <a:sym typeface="Raleway"/>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5832" y="186348"/>
            <a:ext cx="1094836" cy="1094836"/>
          </a:xfrm>
          <a:prstGeom prst="rect">
            <a:avLst/>
          </a:prstGeom>
        </p:spPr>
      </p:pic>
      <p:sp>
        <p:nvSpPr>
          <p:cNvPr id="6" name="Google Shape;104;p15"/>
          <p:cNvSpPr txBox="1">
            <a:spLocks noGrp="1"/>
          </p:cNvSpPr>
          <p:nvPr>
            <p:ph type="title"/>
          </p:nvPr>
        </p:nvSpPr>
        <p:spPr>
          <a:xfrm>
            <a:off x="729450" y="559562"/>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smtClean="0"/>
              <a:t>Does it Violate the Law?</a:t>
            </a:r>
            <a:endParaRPr dirty="0"/>
          </a:p>
        </p:txBody>
      </p:sp>
    </p:spTree>
    <p:extLst>
      <p:ext uri="{BB962C8B-B14F-4D97-AF65-F5344CB8AC3E}">
        <p14:creationId xmlns:p14="http://schemas.microsoft.com/office/powerpoint/2010/main" val="250136478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409" y="759024"/>
            <a:ext cx="3550658" cy="3550658"/>
          </a:xfrm>
          <a:prstGeom prst="rect">
            <a:avLst/>
          </a:prstGeom>
        </p:spPr>
      </p:pic>
      <p:sp>
        <p:nvSpPr>
          <p:cNvPr id="104" name="Google Shape;104;p15"/>
          <p:cNvSpPr txBox="1">
            <a:spLocks noGrp="1"/>
          </p:cNvSpPr>
          <p:nvPr>
            <p:ph type="title"/>
          </p:nvPr>
        </p:nvSpPr>
        <p:spPr>
          <a:xfrm>
            <a:off x="3831022" y="2028825"/>
            <a:ext cx="5123792" cy="928688"/>
          </a:xfrm>
          <a:prstGeom prst="rect">
            <a:avLst/>
          </a:prstGeom>
          <a:solidFill>
            <a:schemeClr val="bg1">
              <a:alpha val="68000"/>
            </a:schemeClr>
          </a:solidFill>
        </p:spPr>
        <p:txBody>
          <a:bodyPr spcFirstLastPara="1" wrap="square" lIns="91425" tIns="91425" rIns="91425" bIns="91425" anchor="t" anchorCtr="0">
            <a:noAutofit/>
          </a:bodyPr>
          <a:lstStyle/>
          <a:p>
            <a:pPr marL="0" lvl="0" indent="0">
              <a:spcBef>
                <a:spcPts val="0"/>
              </a:spcBef>
              <a:spcAft>
                <a:spcPts val="0"/>
              </a:spcAft>
              <a:buNone/>
            </a:pPr>
            <a:r>
              <a:rPr lang="en" sz="4800" cap="all" dirty="0"/>
              <a:t>Questions?</a:t>
            </a:r>
            <a:endParaRPr sz="4800" cap="all" dirty="0"/>
          </a:p>
        </p:txBody>
      </p:sp>
    </p:spTree>
    <p:extLst>
      <p:ext uri="{BB962C8B-B14F-4D97-AF65-F5344CB8AC3E}">
        <p14:creationId xmlns:p14="http://schemas.microsoft.com/office/powerpoint/2010/main" val="406463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4" name="Group 3"/>
          <p:cNvGrpSpPr/>
          <p:nvPr/>
        </p:nvGrpSpPr>
        <p:grpSpPr>
          <a:xfrm>
            <a:off x="2497009" y="1284194"/>
            <a:ext cx="6349067" cy="3516406"/>
            <a:chOff x="1519517" y="1284194"/>
            <a:chExt cx="6349067" cy="3516406"/>
          </a:xfrm>
        </p:grpSpPr>
        <p:pic>
          <p:nvPicPr>
            <p:cNvPr id="8" name="Picture 2" descr="Image result for orange vector stock"/>
            <p:cNvPicPr>
              <a:picLocks noChangeAspect="1" noChangeArrowheads="1"/>
            </p:cNvPicPr>
            <p:nvPr/>
          </p:nvPicPr>
          <p:blipFill rotWithShape="1">
            <a:blip r:embed="rId3">
              <a:extLst>
                <a:ext uri="{28A0092B-C50C-407E-A947-70E740481C1C}">
                  <a14:useLocalDpi xmlns:a14="http://schemas.microsoft.com/office/drawing/2010/main" val="0"/>
                </a:ext>
              </a:extLst>
            </a:blip>
            <a:srcRect l="35513" t="20654" b="24489"/>
            <a:stretch/>
          </p:blipFill>
          <p:spPr bwMode="auto">
            <a:xfrm>
              <a:off x="1519517" y="1284194"/>
              <a:ext cx="6349067" cy="351640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19517" y="1284194"/>
              <a:ext cx="6349067" cy="3395382"/>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Google Shape;104;p15"/>
          <p:cNvSpPr txBox="1">
            <a:spLocks noGrp="1"/>
          </p:cNvSpPr>
          <p:nvPr>
            <p:ph type="title"/>
          </p:nvPr>
        </p:nvSpPr>
        <p:spPr>
          <a:xfrm>
            <a:off x="729450" y="284539"/>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Personal Ethics is NOT the same as </a:t>
            </a:r>
            <a:br>
              <a:rPr lang="en" dirty="0"/>
            </a:br>
            <a:r>
              <a:rPr lang="en" dirty="0"/>
              <a:t>Government Ethics</a:t>
            </a:r>
            <a:endParaRPr dirty="0"/>
          </a:p>
        </p:txBody>
      </p:sp>
      <p:sp>
        <p:nvSpPr>
          <p:cNvPr id="5" name="Google Shape;105;p15"/>
          <p:cNvSpPr txBox="1">
            <a:spLocks noGrp="1"/>
          </p:cNvSpPr>
          <p:nvPr>
            <p:ph type="body" idx="1"/>
          </p:nvPr>
        </p:nvSpPr>
        <p:spPr>
          <a:xfrm>
            <a:off x="2795840" y="1715735"/>
            <a:ext cx="2286000" cy="2849542"/>
          </a:xfrm>
          <a:prstGeom prst="rect">
            <a:avLst/>
          </a:prstGeom>
        </p:spPr>
        <p:txBody>
          <a:bodyPr spcFirstLastPara="1" wrap="square" lIns="91425" tIns="91425" rIns="91425" bIns="91425" anchor="t" anchorCtr="0">
            <a:noAutofit/>
          </a:bodyPr>
          <a:lstStyle/>
          <a:p>
            <a:pPr marL="146050" indent="0" algn="ctr">
              <a:buNone/>
            </a:pPr>
            <a:r>
              <a:rPr lang="en-US" altLang="en-US" sz="1800" b="1" dirty="0">
                <a:solidFill>
                  <a:schemeClr val="bg2"/>
                </a:solidFill>
              </a:rPr>
              <a:t>Personal Ethics</a:t>
            </a:r>
          </a:p>
          <a:p>
            <a:pPr marL="146050" indent="0" algn="ctr">
              <a:buNone/>
            </a:pPr>
            <a:endParaRPr lang="en-US" altLang="en-US" sz="1800" dirty="0">
              <a:solidFill>
                <a:schemeClr val="bg2"/>
              </a:solidFill>
            </a:endParaRPr>
          </a:p>
          <a:p>
            <a:pPr marL="146050" indent="0" algn="ctr">
              <a:buNone/>
            </a:pPr>
            <a:r>
              <a:rPr lang="en-US" altLang="en-US" sz="1800" b="1" dirty="0">
                <a:solidFill>
                  <a:schemeClr val="bg2"/>
                </a:solidFill>
              </a:rPr>
              <a:t>Good</a:t>
            </a:r>
          </a:p>
          <a:p>
            <a:pPr marL="146050" indent="0" algn="ctr">
              <a:buNone/>
            </a:pPr>
            <a:endParaRPr lang="en-US" altLang="en-US" sz="1800" b="1" dirty="0">
              <a:solidFill>
                <a:schemeClr val="bg2"/>
              </a:solidFill>
            </a:endParaRPr>
          </a:p>
          <a:p>
            <a:pPr marL="146050" indent="0" algn="ctr">
              <a:buNone/>
            </a:pPr>
            <a:endParaRPr lang="en-US" altLang="en-US" sz="1800" b="1" dirty="0">
              <a:solidFill>
                <a:schemeClr val="bg2"/>
              </a:solidFill>
            </a:endParaRPr>
          </a:p>
          <a:p>
            <a:pPr marL="146050" indent="0" algn="ctr">
              <a:buNone/>
            </a:pPr>
            <a:r>
              <a:rPr lang="en-US" altLang="en-US" sz="1800" b="1" dirty="0">
                <a:solidFill>
                  <a:schemeClr val="bg2"/>
                </a:solidFill>
              </a:rPr>
              <a:t>Good</a:t>
            </a:r>
          </a:p>
        </p:txBody>
      </p:sp>
      <p:sp>
        <p:nvSpPr>
          <p:cNvPr id="6" name="Google Shape;105;p15"/>
          <p:cNvSpPr txBox="1">
            <a:spLocks/>
          </p:cNvSpPr>
          <p:nvPr/>
        </p:nvSpPr>
        <p:spPr>
          <a:xfrm>
            <a:off x="5875780" y="1718487"/>
            <a:ext cx="2390137" cy="320314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pPr marL="146050" indent="0" algn="ctr">
              <a:buFont typeface="Lato"/>
              <a:buNone/>
            </a:pPr>
            <a:r>
              <a:rPr lang="en-US" altLang="en-US" sz="1800" b="1" dirty="0">
                <a:solidFill>
                  <a:schemeClr val="bg2"/>
                </a:solidFill>
              </a:rPr>
              <a:t>Government Ethics</a:t>
            </a:r>
          </a:p>
          <a:p>
            <a:pPr marL="146050" indent="0" algn="ctr">
              <a:buNone/>
              <a:defRPr/>
            </a:pPr>
            <a:endParaRPr lang="en-US" altLang="en-US" sz="1800" dirty="0">
              <a:solidFill>
                <a:schemeClr val="bg2"/>
              </a:solidFill>
            </a:endParaRPr>
          </a:p>
          <a:p>
            <a:pPr marL="146050" indent="0" algn="ctr">
              <a:buNone/>
              <a:defRPr/>
            </a:pPr>
            <a:r>
              <a:rPr lang="en-US" altLang="en-US" sz="1800" b="1" dirty="0">
                <a:solidFill>
                  <a:schemeClr val="bg2"/>
                </a:solidFill>
              </a:rPr>
              <a:t>Trouble with Nepotism Law</a:t>
            </a:r>
          </a:p>
          <a:p>
            <a:pPr marL="146050" indent="0" algn="ctr">
              <a:buNone/>
              <a:defRPr/>
            </a:pPr>
            <a:endParaRPr lang="en-US" altLang="en-US" sz="1800" b="1" dirty="0">
              <a:solidFill>
                <a:schemeClr val="bg2"/>
              </a:solidFill>
            </a:endParaRPr>
          </a:p>
          <a:p>
            <a:pPr marL="146050" indent="0" algn="ctr">
              <a:buNone/>
              <a:defRPr/>
            </a:pPr>
            <a:r>
              <a:rPr lang="en-US" altLang="en-US" sz="1800" b="1" dirty="0">
                <a:solidFill>
                  <a:schemeClr val="bg2"/>
                </a:solidFill>
              </a:rPr>
              <a:t>Trouble with </a:t>
            </a:r>
          </a:p>
          <a:p>
            <a:pPr marL="146050" indent="0" algn="ctr">
              <a:buNone/>
              <a:defRPr/>
            </a:pPr>
            <a:r>
              <a:rPr lang="en-US" altLang="en-US" sz="1800" b="1" dirty="0">
                <a:solidFill>
                  <a:schemeClr val="bg2"/>
                </a:solidFill>
              </a:rPr>
              <a:t>Sunshine Law</a:t>
            </a:r>
          </a:p>
        </p:txBody>
      </p:sp>
      <p:sp>
        <p:nvSpPr>
          <p:cNvPr id="9" name="Google Shape;105;p15"/>
          <p:cNvSpPr txBox="1">
            <a:spLocks/>
          </p:cNvSpPr>
          <p:nvPr/>
        </p:nvSpPr>
        <p:spPr>
          <a:xfrm>
            <a:off x="252254" y="1757773"/>
            <a:ext cx="2286000" cy="284954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pPr marL="146050" indent="0" algn="ctr">
              <a:buFont typeface="Lato"/>
              <a:buNone/>
            </a:pPr>
            <a:endParaRPr lang="en-US" altLang="en-US" sz="1800" b="1" dirty="0">
              <a:solidFill>
                <a:schemeClr val="bg2"/>
              </a:solidFill>
            </a:endParaRPr>
          </a:p>
          <a:p>
            <a:pPr marL="146050" indent="0" algn="ctr">
              <a:buFont typeface="Lato"/>
              <a:buNone/>
            </a:pPr>
            <a:endParaRPr lang="en-US" altLang="en-US" sz="1800" dirty="0">
              <a:solidFill>
                <a:schemeClr val="bg2"/>
              </a:solidFill>
            </a:endParaRPr>
          </a:p>
          <a:p>
            <a:pPr marL="146050" indent="0" algn="ctr">
              <a:buFont typeface="Lato"/>
              <a:buNone/>
            </a:pPr>
            <a:r>
              <a:rPr lang="en-US" altLang="en-US" sz="1800" b="1" dirty="0">
                <a:solidFill>
                  <a:schemeClr val="bg2"/>
                </a:solidFill>
              </a:rPr>
              <a:t>Helping a Relative Find a Job</a:t>
            </a:r>
          </a:p>
          <a:p>
            <a:pPr marL="146050" indent="0" algn="ctr">
              <a:buFont typeface="Lato"/>
              <a:buNone/>
            </a:pPr>
            <a:endParaRPr lang="en-US" altLang="en-US" sz="1800" b="1" dirty="0">
              <a:solidFill>
                <a:schemeClr val="bg2"/>
              </a:solidFill>
            </a:endParaRPr>
          </a:p>
          <a:p>
            <a:pPr marL="146050" indent="0" algn="ctr">
              <a:buFont typeface="Lato"/>
              <a:buNone/>
            </a:pPr>
            <a:r>
              <a:rPr lang="en-US" altLang="en-US" sz="1800" b="1" dirty="0">
                <a:solidFill>
                  <a:schemeClr val="bg2"/>
                </a:solidFill>
              </a:rPr>
              <a:t>Discussing Ideas with Board Outside Meeting</a:t>
            </a:r>
          </a:p>
        </p:txBody>
      </p:sp>
    </p:spTree>
    <p:extLst>
      <p:ext uri="{BB962C8B-B14F-4D97-AF65-F5344CB8AC3E}">
        <p14:creationId xmlns:p14="http://schemas.microsoft.com/office/powerpoint/2010/main" val="3808090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3993" y="1114025"/>
            <a:ext cx="1097280" cy="109728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9888" y="1122652"/>
            <a:ext cx="1097280" cy="109728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57665" y="1108274"/>
            <a:ext cx="1099730" cy="109728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36945" y="1078968"/>
            <a:ext cx="1094931" cy="1094931"/>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99868" y="1089871"/>
            <a:ext cx="1097280" cy="1097280"/>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30988" y="1120926"/>
            <a:ext cx="1097280" cy="1097280"/>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3993" y="2781772"/>
            <a:ext cx="1097280" cy="1097280"/>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29032" y="2790399"/>
            <a:ext cx="1078992" cy="1097280"/>
          </a:xfrm>
          <a:prstGeom prst="rect">
            <a:avLst/>
          </a:prstGeom>
        </p:spPr>
      </p:pic>
      <p:pic>
        <p:nvPicPr>
          <p:cNvPr id="19" name="Picture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58890" y="2776021"/>
            <a:ext cx="1097280" cy="1097280"/>
          </a:xfrm>
          <a:prstGeom prst="rect">
            <a:avLst/>
          </a:prstGeom>
        </p:spPr>
      </p:pic>
      <p:pic>
        <p:nvPicPr>
          <p:cNvPr id="20" name="Picture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036945" y="2746715"/>
            <a:ext cx="1094931" cy="1094931"/>
          </a:xfrm>
          <a:prstGeom prst="rect">
            <a:avLst/>
          </a:prstGeom>
        </p:spPr>
      </p:pic>
      <p:pic>
        <p:nvPicPr>
          <p:cNvPr id="21" name="Picture 2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799868" y="2757618"/>
            <a:ext cx="1097280" cy="1097280"/>
          </a:xfrm>
          <a:prstGeom prst="rect">
            <a:avLst/>
          </a:prstGeom>
        </p:spPr>
      </p:pic>
      <p:pic>
        <p:nvPicPr>
          <p:cNvPr id="22" name="Picture 2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330988" y="2789350"/>
            <a:ext cx="1097280" cy="1095925"/>
          </a:xfrm>
          <a:prstGeom prst="rect">
            <a:avLst/>
          </a:prstGeom>
        </p:spPr>
      </p:pic>
      <p:sp>
        <p:nvSpPr>
          <p:cNvPr id="24" name="Google Shape;104;p15"/>
          <p:cNvSpPr txBox="1">
            <a:spLocks/>
          </p:cNvSpPr>
          <p:nvPr/>
        </p:nvSpPr>
        <p:spPr>
          <a:xfrm>
            <a:off x="-13111" y="2205554"/>
            <a:ext cx="8979689" cy="535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9pPr>
          </a:lstStyle>
          <a:p>
            <a:pPr algn="ctr"/>
            <a:r>
              <a:rPr lang="en-US" sz="2400" dirty="0" smtClean="0"/>
              <a:t>Top </a:t>
            </a:r>
            <a:r>
              <a:rPr lang="en-US" sz="2400" u="sng" dirty="0" smtClean="0"/>
              <a:t>Government Ethics</a:t>
            </a:r>
            <a:r>
              <a:rPr lang="en-US" sz="2400" dirty="0" smtClean="0"/>
              <a:t> Danger Areas</a:t>
            </a:r>
            <a:endParaRPr lang="en-US" sz="2400" dirty="0"/>
          </a:p>
        </p:txBody>
      </p:sp>
    </p:spTree>
    <p:extLst>
      <p:ext uri="{BB962C8B-B14F-4D97-AF65-F5344CB8AC3E}">
        <p14:creationId xmlns:p14="http://schemas.microsoft.com/office/powerpoint/2010/main" val="28930489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729450" y="56801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Ethical Decision Guide</a:t>
            </a:r>
            <a:endParaRPr dirty="0"/>
          </a:p>
        </p:txBody>
      </p:sp>
      <p:sp>
        <p:nvSpPr>
          <p:cNvPr id="105" name="Google Shape;105;p15"/>
          <p:cNvSpPr txBox="1">
            <a:spLocks noGrp="1"/>
          </p:cNvSpPr>
          <p:nvPr>
            <p:ph type="body" idx="1"/>
          </p:nvPr>
        </p:nvSpPr>
        <p:spPr>
          <a:xfrm>
            <a:off x="729450" y="1328235"/>
            <a:ext cx="7688700" cy="2261100"/>
          </a:xfrm>
          <a:prstGeom prst="rect">
            <a:avLst/>
          </a:prstGeom>
        </p:spPr>
        <p:txBody>
          <a:bodyPr spcFirstLastPara="1" wrap="square" lIns="91425" tIns="91425" rIns="91425" bIns="91425" anchor="t" anchorCtr="0">
            <a:noAutofit/>
          </a:bodyPr>
          <a:lstStyle/>
          <a:p>
            <a:pPr marL="0" lvl="0" indent="0">
              <a:buNone/>
            </a:pPr>
            <a:r>
              <a:rPr lang="en-US" sz="2000" b="1" dirty="0">
                <a:solidFill>
                  <a:srgbClr val="000000"/>
                </a:solidFill>
                <a:latin typeface="Raleway"/>
                <a:ea typeface="Raleway"/>
                <a:cs typeface="Raleway"/>
                <a:sym typeface="Raleway"/>
              </a:rPr>
              <a:t>ASK FIRST, ACT SECOND:</a:t>
            </a:r>
          </a:p>
          <a:p>
            <a:pPr marL="342900" lvl="0" indent="-342900">
              <a:buFont typeface="+mj-lt"/>
              <a:buAutoNum type="arabicPeriod"/>
            </a:pPr>
            <a:r>
              <a:rPr lang="en-US" sz="2000" b="1" dirty="0">
                <a:solidFill>
                  <a:srgbClr val="000000"/>
                </a:solidFill>
                <a:latin typeface="Raleway"/>
                <a:ea typeface="Raleway"/>
                <a:cs typeface="Raleway"/>
                <a:sym typeface="Raleway"/>
              </a:rPr>
              <a:t>Is it legal -- does it violate state law or City ordinance?  </a:t>
            </a:r>
            <a:r>
              <a:rPr lang="en-US" sz="2000" i="1" dirty="0">
                <a:solidFill>
                  <a:srgbClr val="000000"/>
                </a:solidFill>
                <a:latin typeface="Raleway"/>
                <a:ea typeface="Raleway"/>
                <a:cs typeface="Raleway"/>
                <a:sym typeface="Raleway"/>
              </a:rPr>
              <a:t>If you’re not sure, consult with your Department Ethics </a:t>
            </a:r>
            <a:r>
              <a:rPr lang="en-US" sz="2000" i="1" dirty="0" smtClean="0">
                <a:solidFill>
                  <a:srgbClr val="000000"/>
                </a:solidFill>
                <a:latin typeface="Raleway"/>
                <a:ea typeface="Raleway"/>
                <a:cs typeface="Raleway"/>
                <a:sym typeface="Raleway"/>
              </a:rPr>
              <a:t>Officer, OGC </a:t>
            </a:r>
            <a:r>
              <a:rPr lang="en-US" sz="2000" i="1" dirty="0">
                <a:solidFill>
                  <a:srgbClr val="000000"/>
                </a:solidFill>
                <a:latin typeface="Raleway"/>
                <a:ea typeface="Raleway"/>
                <a:cs typeface="Raleway"/>
                <a:sym typeface="Raleway"/>
              </a:rPr>
              <a:t>or the Ethics Office.</a:t>
            </a:r>
          </a:p>
          <a:p>
            <a:pPr marL="342900" lvl="0" indent="-342900">
              <a:buFont typeface="+mj-lt"/>
              <a:buAutoNum type="arabicPeriod"/>
            </a:pPr>
            <a:r>
              <a:rPr lang="en-US" sz="2000" b="1" dirty="0">
                <a:solidFill>
                  <a:srgbClr val="000000"/>
                </a:solidFill>
                <a:latin typeface="Raleway"/>
                <a:ea typeface="Raleway"/>
                <a:cs typeface="Raleway"/>
                <a:sym typeface="Raleway"/>
              </a:rPr>
              <a:t>Does it comply with </a:t>
            </a:r>
            <a:r>
              <a:rPr lang="en-US" sz="2000" b="1" dirty="0" smtClean="0">
                <a:solidFill>
                  <a:srgbClr val="000000"/>
                </a:solidFill>
                <a:latin typeface="Raleway"/>
                <a:ea typeface="Raleway"/>
                <a:cs typeface="Raleway"/>
                <a:sym typeface="Raleway"/>
              </a:rPr>
              <a:t>JEA </a:t>
            </a:r>
            <a:r>
              <a:rPr lang="en-US" sz="2000" b="1" dirty="0">
                <a:solidFill>
                  <a:srgbClr val="000000"/>
                </a:solidFill>
                <a:latin typeface="Raleway"/>
                <a:ea typeface="Raleway"/>
                <a:cs typeface="Raleway"/>
                <a:sym typeface="Raleway"/>
              </a:rPr>
              <a:t>policy? </a:t>
            </a:r>
            <a:r>
              <a:rPr lang="en-US" sz="2000" i="1" dirty="0">
                <a:solidFill>
                  <a:srgbClr val="000000"/>
                </a:solidFill>
                <a:latin typeface="Raleway"/>
                <a:ea typeface="Raleway"/>
                <a:cs typeface="Raleway"/>
                <a:sym typeface="Raleway"/>
              </a:rPr>
              <a:t>The law may not prohibit it, but </a:t>
            </a:r>
            <a:r>
              <a:rPr lang="en-US" sz="2000" i="1" dirty="0" smtClean="0">
                <a:solidFill>
                  <a:srgbClr val="000000"/>
                </a:solidFill>
                <a:latin typeface="Raleway"/>
                <a:ea typeface="Raleway"/>
                <a:cs typeface="Raleway"/>
                <a:sym typeface="Raleway"/>
              </a:rPr>
              <a:t>JEA </a:t>
            </a:r>
            <a:r>
              <a:rPr lang="en-US" sz="2000" i="1" dirty="0">
                <a:solidFill>
                  <a:srgbClr val="000000"/>
                </a:solidFill>
                <a:latin typeface="Raleway"/>
                <a:ea typeface="Raleway"/>
                <a:cs typeface="Raleway"/>
                <a:sym typeface="Raleway"/>
              </a:rPr>
              <a:t>policy may.</a:t>
            </a:r>
          </a:p>
          <a:p>
            <a:pPr marL="342900" lvl="0" indent="-342900">
              <a:buFont typeface="+mj-lt"/>
              <a:buAutoNum type="arabicPeriod"/>
            </a:pPr>
            <a:r>
              <a:rPr lang="en-US" sz="2000" b="1" dirty="0">
                <a:solidFill>
                  <a:srgbClr val="000000"/>
                </a:solidFill>
                <a:latin typeface="Raleway"/>
                <a:ea typeface="Raleway"/>
                <a:cs typeface="Raleway"/>
                <a:sym typeface="Raleway"/>
              </a:rPr>
              <a:t>Could this create a problem for </a:t>
            </a:r>
            <a:r>
              <a:rPr lang="en-US" sz="2000" b="1" dirty="0" smtClean="0">
                <a:solidFill>
                  <a:srgbClr val="000000"/>
                </a:solidFill>
                <a:latin typeface="Raleway"/>
                <a:ea typeface="Raleway"/>
                <a:cs typeface="Raleway"/>
                <a:sym typeface="Raleway"/>
              </a:rPr>
              <a:t>JEA </a:t>
            </a:r>
            <a:r>
              <a:rPr lang="en-US" sz="2000" b="1" dirty="0">
                <a:solidFill>
                  <a:srgbClr val="000000"/>
                </a:solidFill>
                <a:latin typeface="Raleway"/>
                <a:ea typeface="Raleway"/>
                <a:cs typeface="Raleway"/>
                <a:sym typeface="Raleway"/>
              </a:rPr>
              <a:t>or the citizens you serve? </a:t>
            </a:r>
            <a:r>
              <a:rPr lang="en-US" sz="2000" i="1" dirty="0">
                <a:solidFill>
                  <a:srgbClr val="000000"/>
                </a:solidFill>
                <a:latin typeface="Raleway"/>
                <a:ea typeface="Raleway"/>
                <a:cs typeface="Raleway"/>
                <a:sym typeface="Raleway"/>
              </a:rPr>
              <a:t>Even actions that are legal or in the “gray area” can destroy public trust and ultimately hurt your career.</a:t>
            </a:r>
          </a:p>
          <a:p>
            <a:pPr marL="0" lvl="0" indent="0">
              <a:buNone/>
            </a:pPr>
            <a:endParaRPr lang="en-US" sz="2400" dirty="0">
              <a:solidFill>
                <a:srgbClr val="000000"/>
              </a:solidFill>
              <a:latin typeface="Raleway"/>
              <a:ea typeface="Raleway"/>
              <a:cs typeface="Raleway"/>
              <a:sym typeface="Raleway"/>
            </a:endParaRPr>
          </a:p>
        </p:txBody>
      </p:sp>
    </p:spTree>
    <p:extLst>
      <p:ext uri="{BB962C8B-B14F-4D97-AF65-F5344CB8AC3E}">
        <p14:creationId xmlns:p14="http://schemas.microsoft.com/office/powerpoint/2010/main" val="1191226899"/>
      </p:ext>
    </p:extLst>
  </p:cSld>
  <p:clrMapOvr>
    <a:masterClrMapping/>
  </p:clrMapOvr>
  <p:timing>
    <p:tnLst>
      <p:par>
        <p:cTn id="1" dur="indefinite" restart="never" nodeType="tmRoot"/>
      </p:par>
    </p:tnLst>
  </p:timing>
</p:sld>
</file>

<file path=ppt/theme/theme1.xml><?xml version="1.0" encoding="utf-8"?>
<a:theme xmlns:a="http://schemas.openxmlformats.org/drawingml/2006/main" name="Streamline">
  <a:themeElements>
    <a:clrScheme name="Custom 5">
      <a:dk1>
        <a:srgbClr val="0070C0"/>
      </a:dk1>
      <a:lt1>
        <a:srgbClr val="FFFFFF"/>
      </a:lt1>
      <a:dk2>
        <a:srgbClr val="1A1A1A"/>
      </a:dk2>
      <a:lt2>
        <a:srgbClr val="E9EDEE"/>
      </a:lt2>
      <a:accent1>
        <a:srgbClr val="595959"/>
      </a:accent1>
      <a:accent2>
        <a:srgbClr val="6AA4C8"/>
      </a:accent2>
      <a:accent3>
        <a:srgbClr val="FF0000"/>
      </a:accent3>
      <a:accent4>
        <a:srgbClr val="0070C0"/>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9400</TotalTime>
  <Words>5896</Words>
  <Application>Microsoft Office PowerPoint</Application>
  <PresentationFormat>On-screen Show (16:9)</PresentationFormat>
  <Paragraphs>405</Paragraphs>
  <Slides>63</Slides>
  <Notes>63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vt:i4>
      </vt:variant>
    </vt:vector>
  </HeadingPairs>
  <TitlesOfParts>
    <vt:vector size="69" baseType="lpstr">
      <vt:lpstr>Arial</vt:lpstr>
      <vt:lpstr>Lato</vt:lpstr>
      <vt:lpstr>Franklin Gothic Book</vt:lpstr>
      <vt:lpstr>Wingdings</vt:lpstr>
      <vt:lpstr>Raleway</vt:lpstr>
      <vt:lpstr>Streamline</vt:lpstr>
      <vt:lpstr>Ethics Training  Presented by Ethics Office  and Office of General Counsel</vt:lpstr>
      <vt:lpstr>Training Outline</vt:lpstr>
      <vt:lpstr>How do you feel?</vt:lpstr>
      <vt:lpstr>PowerPoint Presentation</vt:lpstr>
      <vt:lpstr>What is Purpose of  Government Ethics?</vt:lpstr>
      <vt:lpstr>Personal Ethics is NOT Same as Government Ethics</vt:lpstr>
      <vt:lpstr>Personal Ethics is NOT the same as  Government Ethics</vt:lpstr>
      <vt:lpstr>PowerPoint Presentation</vt:lpstr>
      <vt:lpstr>Ethical Decision Guide</vt:lpstr>
      <vt:lpstr>Danger Area #1 SUNSHINE  MEETINGS</vt:lpstr>
      <vt:lpstr>Knowledge Check  What is the purpose of  the Sunshine laws? </vt:lpstr>
      <vt:lpstr>PowerPoint Presentation</vt:lpstr>
      <vt:lpstr>Sunshine Law—General</vt:lpstr>
      <vt:lpstr>Sunshine Law—Application</vt:lpstr>
      <vt:lpstr>Activities and Communications Prohibited  by Sunshine Law</vt:lpstr>
      <vt:lpstr>PowerPoint Presentation</vt:lpstr>
      <vt:lpstr>PowerPoint Presentation</vt:lpstr>
      <vt:lpstr>Sunshine Law—Requirements</vt:lpstr>
      <vt:lpstr>Sunshine Law—Public Comment</vt:lpstr>
      <vt:lpstr>Sunshine Law—Virtual Meetings</vt:lpstr>
      <vt:lpstr>Sunshine Law—Virtual Meetings</vt:lpstr>
      <vt:lpstr>Sunshine Law—Activities and Communications Allowed</vt:lpstr>
      <vt:lpstr>PowerPoint Presentation</vt:lpstr>
      <vt:lpstr>PowerPoint Presentation</vt:lpstr>
      <vt:lpstr>Danger Area #2 GIFTS</vt:lpstr>
      <vt:lpstr>PowerPoint Presentation</vt:lpstr>
      <vt:lpstr>“Settlement reached in Andrew Gillum ethics case”—News Service of Florida Article 4/24/19 </vt:lpstr>
      <vt:lpstr>Gift Law</vt:lpstr>
      <vt:lpstr>Gifts to JEA</vt:lpstr>
      <vt:lpstr>Knowledge Check  If you are offered tickets to a Jaguars game, including access to a private suite, name one question you should be asking yourself and/or the giver BEFORE accepting the gift? </vt:lpstr>
      <vt:lpstr>Knowledge Check #1 – What is the value?  #2 – Will I be influenced or does this person want something from me?  #3 – Is Giver lobbyist or vendor? </vt:lpstr>
      <vt:lpstr>PowerPoint Presentation</vt:lpstr>
      <vt:lpstr>Accepting Travel</vt:lpstr>
      <vt:lpstr>Danger Area #3 Asking for Things</vt:lpstr>
      <vt:lpstr>Asking for Things</vt:lpstr>
      <vt:lpstr>Danger Area #4 DISCLOSING CONFIDENTIAL INFORMATION</vt:lpstr>
      <vt:lpstr>Disclsoing Confidential Information</vt:lpstr>
      <vt:lpstr>Scenario </vt:lpstr>
      <vt:lpstr>Danger Area #5 MISUSE OF POSITION</vt:lpstr>
      <vt:lpstr>PowerPoint Presentation</vt:lpstr>
      <vt:lpstr>Misusing Position</vt:lpstr>
      <vt:lpstr>Summary of New Local Laws Regulating  Misuse of Position--602.401 &amp; 602.402</vt:lpstr>
      <vt:lpstr>PowerPoint Presentation</vt:lpstr>
      <vt:lpstr>Danger Area #6 CONFLICTS  OF INTEREST</vt:lpstr>
      <vt:lpstr>CONFLICTS OF INTEREST IN JACKSONVILLE</vt:lpstr>
      <vt:lpstr>LITTLE CONFLICTS vs. BIG CONFLICTS</vt:lpstr>
      <vt:lpstr>Conflicts of Interest</vt:lpstr>
      <vt:lpstr>PowerPoint Presentation</vt:lpstr>
      <vt:lpstr>PowerPoint Presentation</vt:lpstr>
      <vt:lpstr>Voting Conflicts</vt:lpstr>
      <vt:lpstr>PowerPoint Presentation</vt:lpstr>
      <vt:lpstr>HELPFUL HINTS</vt:lpstr>
      <vt:lpstr>Danger Area #7  PUBLIC RECORDS</vt:lpstr>
      <vt:lpstr>PowerPoint Presentation</vt:lpstr>
      <vt:lpstr>Public Records</vt:lpstr>
      <vt:lpstr>Public Records Law</vt:lpstr>
      <vt:lpstr>PowerPoint Presentation</vt:lpstr>
      <vt:lpstr>PowerPoint Presentation</vt:lpstr>
      <vt:lpstr>Danger Area #8 NOT ASKING QUESTIONS</vt:lpstr>
      <vt:lpstr>Does it Violate the Law?</vt:lpstr>
      <vt:lpstr>PowerPoint Presentation</vt:lpstr>
      <vt:lpstr>Does it Violate the Law?</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Andrea</dc:creator>
  <cp:lastModifiedBy>Administrator</cp:lastModifiedBy>
  <cp:revision>222</cp:revision>
  <cp:lastPrinted>2019-11-21T15:30:17Z</cp:lastPrinted>
  <dcterms:modified xsi:type="dcterms:W3CDTF">2020-10-06T17:37:09Z</dcterms:modified>
</cp:coreProperties>
</file>