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1178" r:id="rId2"/>
    <p:sldId id="1180" r:id="rId3"/>
    <p:sldId id="1188" r:id="rId4"/>
    <p:sldId id="1190" r:id="rId5"/>
    <p:sldId id="1187" r:id="rId6"/>
    <p:sldId id="1191" r:id="rId7"/>
    <p:sldId id="1192" r:id="rId8"/>
    <p:sldId id="1193" r:id="rId9"/>
    <p:sldId id="1181" r:id="rId10"/>
    <p:sldId id="1182" r:id="rId11"/>
    <p:sldId id="1183" r:id="rId12"/>
    <p:sldId id="118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2" d="100"/>
          <a:sy n="82" d="100"/>
        </p:scale>
        <p:origin x="56" y="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01932-77E9-4DC3-8B1A-1D176D3BD24C}" type="datetimeFigureOut">
              <a:rPr lang="en-US" smtClean="0"/>
              <a:t>4/28/2023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A69F0E-9655-4F84-87DC-0256E78E4B29}" type="slidenum">
              <a:rPr lang="en-US" smtClean="0"/>
              <a:t>‹#›</a:t>
            </a:fld>
            <a:endParaRPr lang="en-US"/>
          </a:p>
        </p:txBody>
      </p:sp>
    </p:spTree>
    <p:extLst>
      <p:ext uri="{BB962C8B-B14F-4D97-AF65-F5344CB8AC3E}">
        <p14:creationId xmlns:p14="http://schemas.microsoft.com/office/powerpoint/2010/main" val="1082826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6800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10</a:t>
            </a:fld>
            <a:endParaRPr lang="en-US" dirty="0"/>
          </a:p>
        </p:txBody>
      </p:sp>
    </p:spTree>
    <p:extLst>
      <p:ext uri="{BB962C8B-B14F-4D97-AF65-F5344CB8AC3E}">
        <p14:creationId xmlns:p14="http://schemas.microsoft.com/office/powerpoint/2010/main" val="3943767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11</a:t>
            </a:fld>
            <a:endParaRPr lang="en-US" dirty="0"/>
          </a:p>
        </p:txBody>
      </p:sp>
    </p:spTree>
    <p:extLst>
      <p:ext uri="{BB962C8B-B14F-4D97-AF65-F5344CB8AC3E}">
        <p14:creationId xmlns:p14="http://schemas.microsoft.com/office/powerpoint/2010/main" val="3566450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12</a:t>
            </a:fld>
            <a:endParaRPr lang="en-US" dirty="0"/>
          </a:p>
        </p:txBody>
      </p:sp>
    </p:spTree>
    <p:extLst>
      <p:ext uri="{BB962C8B-B14F-4D97-AF65-F5344CB8AC3E}">
        <p14:creationId xmlns:p14="http://schemas.microsoft.com/office/powerpoint/2010/main" val="99060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2</a:t>
            </a:fld>
            <a:endParaRPr lang="en-US" dirty="0"/>
          </a:p>
        </p:txBody>
      </p:sp>
    </p:spTree>
    <p:extLst>
      <p:ext uri="{BB962C8B-B14F-4D97-AF65-F5344CB8AC3E}">
        <p14:creationId xmlns:p14="http://schemas.microsoft.com/office/powerpoint/2010/main" val="3533538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3</a:t>
            </a:fld>
            <a:endParaRPr lang="en-US" dirty="0"/>
          </a:p>
        </p:txBody>
      </p:sp>
    </p:spTree>
    <p:extLst>
      <p:ext uri="{BB962C8B-B14F-4D97-AF65-F5344CB8AC3E}">
        <p14:creationId xmlns:p14="http://schemas.microsoft.com/office/powerpoint/2010/main" val="2146503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4</a:t>
            </a:fld>
            <a:endParaRPr lang="en-US" dirty="0"/>
          </a:p>
        </p:txBody>
      </p:sp>
    </p:spTree>
    <p:extLst>
      <p:ext uri="{BB962C8B-B14F-4D97-AF65-F5344CB8AC3E}">
        <p14:creationId xmlns:p14="http://schemas.microsoft.com/office/powerpoint/2010/main" val="970646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5</a:t>
            </a:fld>
            <a:endParaRPr lang="en-US" dirty="0"/>
          </a:p>
        </p:txBody>
      </p:sp>
    </p:spTree>
    <p:extLst>
      <p:ext uri="{BB962C8B-B14F-4D97-AF65-F5344CB8AC3E}">
        <p14:creationId xmlns:p14="http://schemas.microsoft.com/office/powerpoint/2010/main" val="2381959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6</a:t>
            </a:fld>
            <a:endParaRPr lang="en-US" dirty="0"/>
          </a:p>
        </p:txBody>
      </p:sp>
    </p:spTree>
    <p:extLst>
      <p:ext uri="{BB962C8B-B14F-4D97-AF65-F5344CB8AC3E}">
        <p14:creationId xmlns:p14="http://schemas.microsoft.com/office/powerpoint/2010/main" val="3522118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7</a:t>
            </a:fld>
            <a:endParaRPr lang="en-US" dirty="0"/>
          </a:p>
        </p:txBody>
      </p:sp>
    </p:spTree>
    <p:extLst>
      <p:ext uri="{BB962C8B-B14F-4D97-AF65-F5344CB8AC3E}">
        <p14:creationId xmlns:p14="http://schemas.microsoft.com/office/powerpoint/2010/main" val="31008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8</a:t>
            </a:fld>
            <a:endParaRPr lang="en-US" dirty="0"/>
          </a:p>
        </p:txBody>
      </p:sp>
    </p:spTree>
    <p:extLst>
      <p:ext uri="{BB962C8B-B14F-4D97-AF65-F5344CB8AC3E}">
        <p14:creationId xmlns:p14="http://schemas.microsoft.com/office/powerpoint/2010/main" val="2024919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baseline="0" dirty="0"/>
          </a:p>
        </p:txBody>
      </p:sp>
      <p:sp>
        <p:nvSpPr>
          <p:cNvPr id="4" name="Slide Number Placeholder 3"/>
          <p:cNvSpPr>
            <a:spLocks noGrp="1"/>
          </p:cNvSpPr>
          <p:nvPr>
            <p:ph type="sldNum" sz="quarter" idx="10"/>
          </p:nvPr>
        </p:nvSpPr>
        <p:spPr/>
        <p:txBody>
          <a:bodyPr/>
          <a:lstStyle/>
          <a:p>
            <a:fld id="{E0F08FA5-8BCA-4AE1-AA30-8F4AB7F0B4C0}" type="slidenum">
              <a:rPr lang="en-US" smtClean="0"/>
              <a:t>9</a:t>
            </a:fld>
            <a:endParaRPr lang="en-US" dirty="0"/>
          </a:p>
        </p:txBody>
      </p:sp>
    </p:spTree>
    <p:extLst>
      <p:ext uri="{BB962C8B-B14F-4D97-AF65-F5344CB8AC3E}">
        <p14:creationId xmlns:p14="http://schemas.microsoft.com/office/powerpoint/2010/main" val="1599508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F7AB-CAC0-4F92-945A-09E69CB464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2542F7-5520-4784-8F77-8FD8740E54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AEBCDC-1C26-4F98-9F78-AB619286F6F4}"/>
              </a:ext>
            </a:extLst>
          </p:cNvPr>
          <p:cNvSpPr>
            <a:spLocks noGrp="1"/>
          </p:cNvSpPr>
          <p:nvPr>
            <p:ph type="dt" sz="half" idx="10"/>
          </p:nvPr>
        </p:nvSpPr>
        <p:spPr/>
        <p:txBody>
          <a:bodyPr/>
          <a:lstStyle/>
          <a:p>
            <a:fld id="{8BBD9867-E406-4E8B-820E-DD78DF56AD08}" type="datetimeFigureOut">
              <a:rPr lang="en-US" smtClean="0"/>
              <a:t>4/28/2023</a:t>
            </a:fld>
            <a:endParaRPr lang="en-US"/>
          </a:p>
        </p:txBody>
      </p:sp>
      <p:sp>
        <p:nvSpPr>
          <p:cNvPr id="5" name="Footer Placeholder 4">
            <a:extLst>
              <a:ext uri="{FF2B5EF4-FFF2-40B4-BE49-F238E27FC236}">
                <a16:creationId xmlns:a16="http://schemas.microsoft.com/office/drawing/2014/main" id="{1DA1F37C-563B-479F-9395-A6599907D5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4FE33-7E9C-4C5E-A202-7A266B54BA47}"/>
              </a:ext>
            </a:extLst>
          </p:cNvPr>
          <p:cNvSpPr>
            <a:spLocks noGrp="1"/>
          </p:cNvSpPr>
          <p:nvPr>
            <p:ph type="sldNum" sz="quarter" idx="12"/>
          </p:nvPr>
        </p:nvSpPr>
        <p:spPr/>
        <p:txBody>
          <a:bodyPr/>
          <a:lstStyle/>
          <a:p>
            <a:fld id="{DD236175-832C-406C-9A0E-68F9A3C3A83E}" type="slidenum">
              <a:rPr lang="en-US" smtClean="0"/>
              <a:t>‹#›</a:t>
            </a:fld>
            <a:endParaRPr lang="en-US"/>
          </a:p>
        </p:txBody>
      </p:sp>
    </p:spTree>
    <p:extLst>
      <p:ext uri="{BB962C8B-B14F-4D97-AF65-F5344CB8AC3E}">
        <p14:creationId xmlns:p14="http://schemas.microsoft.com/office/powerpoint/2010/main" val="764196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8DA44-E1BB-4D49-A0B9-FD76B51D66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A1825C-3B34-4BC3-8DD8-8D556F5F5C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CF2C63-7DC0-463B-98C3-C299EF047565}"/>
              </a:ext>
            </a:extLst>
          </p:cNvPr>
          <p:cNvSpPr>
            <a:spLocks noGrp="1"/>
          </p:cNvSpPr>
          <p:nvPr>
            <p:ph type="dt" sz="half" idx="10"/>
          </p:nvPr>
        </p:nvSpPr>
        <p:spPr/>
        <p:txBody>
          <a:bodyPr/>
          <a:lstStyle/>
          <a:p>
            <a:fld id="{8BBD9867-E406-4E8B-820E-DD78DF56AD08}" type="datetimeFigureOut">
              <a:rPr lang="en-US" smtClean="0"/>
              <a:t>4/28/2023</a:t>
            </a:fld>
            <a:endParaRPr lang="en-US"/>
          </a:p>
        </p:txBody>
      </p:sp>
      <p:sp>
        <p:nvSpPr>
          <p:cNvPr id="5" name="Footer Placeholder 4">
            <a:extLst>
              <a:ext uri="{FF2B5EF4-FFF2-40B4-BE49-F238E27FC236}">
                <a16:creationId xmlns:a16="http://schemas.microsoft.com/office/drawing/2014/main" id="{690822EF-190F-4874-AEDD-59FD4BC48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2EE22-9A53-4CB2-8ED6-33666D49A284}"/>
              </a:ext>
            </a:extLst>
          </p:cNvPr>
          <p:cNvSpPr>
            <a:spLocks noGrp="1"/>
          </p:cNvSpPr>
          <p:nvPr>
            <p:ph type="sldNum" sz="quarter" idx="12"/>
          </p:nvPr>
        </p:nvSpPr>
        <p:spPr/>
        <p:txBody>
          <a:bodyPr/>
          <a:lstStyle/>
          <a:p>
            <a:fld id="{DD236175-832C-406C-9A0E-68F9A3C3A83E}" type="slidenum">
              <a:rPr lang="en-US" smtClean="0"/>
              <a:t>‹#›</a:t>
            </a:fld>
            <a:endParaRPr lang="en-US"/>
          </a:p>
        </p:txBody>
      </p:sp>
    </p:spTree>
    <p:extLst>
      <p:ext uri="{BB962C8B-B14F-4D97-AF65-F5344CB8AC3E}">
        <p14:creationId xmlns:p14="http://schemas.microsoft.com/office/powerpoint/2010/main" val="2241061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5A71E6-5E12-4E53-9BC7-CB1545D70B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C22191-3C80-42F9-A28D-E583E65BE5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7FC698-E55A-4ECB-BC4F-2A52F5E5236E}"/>
              </a:ext>
            </a:extLst>
          </p:cNvPr>
          <p:cNvSpPr>
            <a:spLocks noGrp="1"/>
          </p:cNvSpPr>
          <p:nvPr>
            <p:ph type="dt" sz="half" idx="10"/>
          </p:nvPr>
        </p:nvSpPr>
        <p:spPr/>
        <p:txBody>
          <a:bodyPr/>
          <a:lstStyle/>
          <a:p>
            <a:fld id="{8BBD9867-E406-4E8B-820E-DD78DF56AD08}" type="datetimeFigureOut">
              <a:rPr lang="en-US" smtClean="0"/>
              <a:t>4/28/2023</a:t>
            </a:fld>
            <a:endParaRPr lang="en-US"/>
          </a:p>
        </p:txBody>
      </p:sp>
      <p:sp>
        <p:nvSpPr>
          <p:cNvPr id="5" name="Footer Placeholder 4">
            <a:extLst>
              <a:ext uri="{FF2B5EF4-FFF2-40B4-BE49-F238E27FC236}">
                <a16:creationId xmlns:a16="http://schemas.microsoft.com/office/drawing/2014/main" id="{8F6A64AE-BFFE-4B14-83CA-5E2E54EB8F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25471-FDEA-407B-A32B-B070EB188F1D}"/>
              </a:ext>
            </a:extLst>
          </p:cNvPr>
          <p:cNvSpPr>
            <a:spLocks noGrp="1"/>
          </p:cNvSpPr>
          <p:nvPr>
            <p:ph type="sldNum" sz="quarter" idx="12"/>
          </p:nvPr>
        </p:nvSpPr>
        <p:spPr/>
        <p:txBody>
          <a:bodyPr/>
          <a:lstStyle/>
          <a:p>
            <a:fld id="{DD236175-832C-406C-9A0E-68F9A3C3A83E}" type="slidenum">
              <a:rPr lang="en-US" smtClean="0"/>
              <a:t>‹#›</a:t>
            </a:fld>
            <a:endParaRPr lang="en-US"/>
          </a:p>
        </p:txBody>
      </p:sp>
    </p:spTree>
    <p:extLst>
      <p:ext uri="{BB962C8B-B14F-4D97-AF65-F5344CB8AC3E}">
        <p14:creationId xmlns:p14="http://schemas.microsoft.com/office/powerpoint/2010/main" val="1959301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70733-B38E-4B55-B81E-D2EAFD4E2D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393001-FC75-4AFA-99C7-B94FB8D1DE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4B8B2-53FA-4D5C-8F89-CC2B3937C574}"/>
              </a:ext>
            </a:extLst>
          </p:cNvPr>
          <p:cNvSpPr>
            <a:spLocks noGrp="1"/>
          </p:cNvSpPr>
          <p:nvPr>
            <p:ph type="dt" sz="half" idx="10"/>
          </p:nvPr>
        </p:nvSpPr>
        <p:spPr/>
        <p:txBody>
          <a:bodyPr/>
          <a:lstStyle/>
          <a:p>
            <a:fld id="{8BBD9867-E406-4E8B-820E-DD78DF56AD08}" type="datetimeFigureOut">
              <a:rPr lang="en-US" smtClean="0"/>
              <a:t>4/28/2023</a:t>
            </a:fld>
            <a:endParaRPr lang="en-US"/>
          </a:p>
        </p:txBody>
      </p:sp>
      <p:sp>
        <p:nvSpPr>
          <p:cNvPr id="5" name="Footer Placeholder 4">
            <a:extLst>
              <a:ext uri="{FF2B5EF4-FFF2-40B4-BE49-F238E27FC236}">
                <a16:creationId xmlns:a16="http://schemas.microsoft.com/office/drawing/2014/main" id="{1240B874-A5A2-4AF9-BD00-C3E8399710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437A9E-BE6F-48A6-B3F6-CA1E0F90D916}"/>
              </a:ext>
            </a:extLst>
          </p:cNvPr>
          <p:cNvSpPr>
            <a:spLocks noGrp="1"/>
          </p:cNvSpPr>
          <p:nvPr>
            <p:ph type="sldNum" sz="quarter" idx="12"/>
          </p:nvPr>
        </p:nvSpPr>
        <p:spPr/>
        <p:txBody>
          <a:bodyPr/>
          <a:lstStyle/>
          <a:p>
            <a:fld id="{DD236175-832C-406C-9A0E-68F9A3C3A83E}" type="slidenum">
              <a:rPr lang="en-US" smtClean="0"/>
              <a:t>‹#›</a:t>
            </a:fld>
            <a:endParaRPr lang="en-US"/>
          </a:p>
        </p:txBody>
      </p:sp>
    </p:spTree>
    <p:extLst>
      <p:ext uri="{BB962C8B-B14F-4D97-AF65-F5344CB8AC3E}">
        <p14:creationId xmlns:p14="http://schemas.microsoft.com/office/powerpoint/2010/main" val="2426836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6B443-883E-4C96-AB3F-A78CB8D8B5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B29078-AB9A-4DA6-849C-0DFDC9E5F6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2E12B4-89A3-42A2-A0F3-F2DC80D07ED4}"/>
              </a:ext>
            </a:extLst>
          </p:cNvPr>
          <p:cNvSpPr>
            <a:spLocks noGrp="1"/>
          </p:cNvSpPr>
          <p:nvPr>
            <p:ph type="dt" sz="half" idx="10"/>
          </p:nvPr>
        </p:nvSpPr>
        <p:spPr/>
        <p:txBody>
          <a:bodyPr/>
          <a:lstStyle/>
          <a:p>
            <a:fld id="{8BBD9867-E406-4E8B-820E-DD78DF56AD08}" type="datetimeFigureOut">
              <a:rPr lang="en-US" smtClean="0"/>
              <a:t>4/28/2023</a:t>
            </a:fld>
            <a:endParaRPr lang="en-US"/>
          </a:p>
        </p:txBody>
      </p:sp>
      <p:sp>
        <p:nvSpPr>
          <p:cNvPr id="5" name="Footer Placeholder 4">
            <a:extLst>
              <a:ext uri="{FF2B5EF4-FFF2-40B4-BE49-F238E27FC236}">
                <a16:creationId xmlns:a16="http://schemas.microsoft.com/office/drawing/2014/main" id="{1382B8F8-2C15-4C0E-9ABE-53A3A2805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28F08-D5AC-4AE3-8BFA-E13201C5403C}"/>
              </a:ext>
            </a:extLst>
          </p:cNvPr>
          <p:cNvSpPr>
            <a:spLocks noGrp="1"/>
          </p:cNvSpPr>
          <p:nvPr>
            <p:ph type="sldNum" sz="quarter" idx="12"/>
          </p:nvPr>
        </p:nvSpPr>
        <p:spPr/>
        <p:txBody>
          <a:bodyPr/>
          <a:lstStyle/>
          <a:p>
            <a:fld id="{DD236175-832C-406C-9A0E-68F9A3C3A83E}" type="slidenum">
              <a:rPr lang="en-US" smtClean="0"/>
              <a:t>‹#›</a:t>
            </a:fld>
            <a:endParaRPr lang="en-US"/>
          </a:p>
        </p:txBody>
      </p:sp>
    </p:spTree>
    <p:extLst>
      <p:ext uri="{BB962C8B-B14F-4D97-AF65-F5344CB8AC3E}">
        <p14:creationId xmlns:p14="http://schemas.microsoft.com/office/powerpoint/2010/main" val="704894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C7079-6DA0-4052-A658-41EDC04D62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F11221-DF9D-4F05-9C82-3EDBCA1E88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1F8A2D-EBC3-4606-8017-4E05E64C47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5AFAFA-7DC7-41D2-BF23-301DDAADC7AE}"/>
              </a:ext>
            </a:extLst>
          </p:cNvPr>
          <p:cNvSpPr>
            <a:spLocks noGrp="1"/>
          </p:cNvSpPr>
          <p:nvPr>
            <p:ph type="dt" sz="half" idx="10"/>
          </p:nvPr>
        </p:nvSpPr>
        <p:spPr/>
        <p:txBody>
          <a:bodyPr/>
          <a:lstStyle/>
          <a:p>
            <a:fld id="{8BBD9867-E406-4E8B-820E-DD78DF56AD08}" type="datetimeFigureOut">
              <a:rPr lang="en-US" smtClean="0"/>
              <a:t>4/28/2023</a:t>
            </a:fld>
            <a:endParaRPr lang="en-US"/>
          </a:p>
        </p:txBody>
      </p:sp>
      <p:sp>
        <p:nvSpPr>
          <p:cNvPr id="6" name="Footer Placeholder 5">
            <a:extLst>
              <a:ext uri="{FF2B5EF4-FFF2-40B4-BE49-F238E27FC236}">
                <a16:creationId xmlns:a16="http://schemas.microsoft.com/office/drawing/2014/main" id="{610EFB6A-561C-44EB-BAE3-AEBA06F49A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90F307-AE5E-47F7-BAB0-010781AEBD44}"/>
              </a:ext>
            </a:extLst>
          </p:cNvPr>
          <p:cNvSpPr>
            <a:spLocks noGrp="1"/>
          </p:cNvSpPr>
          <p:nvPr>
            <p:ph type="sldNum" sz="quarter" idx="12"/>
          </p:nvPr>
        </p:nvSpPr>
        <p:spPr/>
        <p:txBody>
          <a:bodyPr/>
          <a:lstStyle/>
          <a:p>
            <a:fld id="{DD236175-832C-406C-9A0E-68F9A3C3A83E}" type="slidenum">
              <a:rPr lang="en-US" smtClean="0"/>
              <a:t>‹#›</a:t>
            </a:fld>
            <a:endParaRPr lang="en-US"/>
          </a:p>
        </p:txBody>
      </p:sp>
    </p:spTree>
    <p:extLst>
      <p:ext uri="{BB962C8B-B14F-4D97-AF65-F5344CB8AC3E}">
        <p14:creationId xmlns:p14="http://schemas.microsoft.com/office/powerpoint/2010/main" val="2326840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5ED2-7192-4B96-BC57-553DF80F7F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086139-7B10-4CFE-82AF-E33DC72A9F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BAD149-40BF-423B-9B0B-7D5B6A48A9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98A554-B3F3-4F15-B045-47BC4BEB96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5D0824-C2A5-493D-8F18-0C308BD95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DC4123-4CB6-4308-B51B-092AB901F65D}"/>
              </a:ext>
            </a:extLst>
          </p:cNvPr>
          <p:cNvSpPr>
            <a:spLocks noGrp="1"/>
          </p:cNvSpPr>
          <p:nvPr>
            <p:ph type="dt" sz="half" idx="10"/>
          </p:nvPr>
        </p:nvSpPr>
        <p:spPr/>
        <p:txBody>
          <a:bodyPr/>
          <a:lstStyle/>
          <a:p>
            <a:fld id="{8BBD9867-E406-4E8B-820E-DD78DF56AD08}" type="datetimeFigureOut">
              <a:rPr lang="en-US" smtClean="0"/>
              <a:t>4/28/2023</a:t>
            </a:fld>
            <a:endParaRPr lang="en-US"/>
          </a:p>
        </p:txBody>
      </p:sp>
      <p:sp>
        <p:nvSpPr>
          <p:cNvPr id="8" name="Footer Placeholder 7">
            <a:extLst>
              <a:ext uri="{FF2B5EF4-FFF2-40B4-BE49-F238E27FC236}">
                <a16:creationId xmlns:a16="http://schemas.microsoft.com/office/drawing/2014/main" id="{8714AB29-CC8D-43C5-A9E2-1F9B076FF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D38D87-4F3D-45AB-907A-1EDA13AFB6F3}"/>
              </a:ext>
            </a:extLst>
          </p:cNvPr>
          <p:cNvSpPr>
            <a:spLocks noGrp="1"/>
          </p:cNvSpPr>
          <p:nvPr>
            <p:ph type="sldNum" sz="quarter" idx="12"/>
          </p:nvPr>
        </p:nvSpPr>
        <p:spPr/>
        <p:txBody>
          <a:bodyPr/>
          <a:lstStyle/>
          <a:p>
            <a:fld id="{DD236175-832C-406C-9A0E-68F9A3C3A83E}" type="slidenum">
              <a:rPr lang="en-US" smtClean="0"/>
              <a:t>‹#›</a:t>
            </a:fld>
            <a:endParaRPr lang="en-US"/>
          </a:p>
        </p:txBody>
      </p:sp>
    </p:spTree>
    <p:extLst>
      <p:ext uri="{BB962C8B-B14F-4D97-AF65-F5344CB8AC3E}">
        <p14:creationId xmlns:p14="http://schemas.microsoft.com/office/powerpoint/2010/main" val="158826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1DF66-347E-472D-881D-03E9DE87EA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9B1B30-44A1-4AB5-BC35-FBF2C5C3A84B}"/>
              </a:ext>
            </a:extLst>
          </p:cNvPr>
          <p:cNvSpPr>
            <a:spLocks noGrp="1"/>
          </p:cNvSpPr>
          <p:nvPr>
            <p:ph type="dt" sz="half" idx="10"/>
          </p:nvPr>
        </p:nvSpPr>
        <p:spPr/>
        <p:txBody>
          <a:bodyPr/>
          <a:lstStyle/>
          <a:p>
            <a:fld id="{8BBD9867-E406-4E8B-820E-DD78DF56AD08}" type="datetimeFigureOut">
              <a:rPr lang="en-US" smtClean="0"/>
              <a:t>4/28/2023</a:t>
            </a:fld>
            <a:endParaRPr lang="en-US"/>
          </a:p>
        </p:txBody>
      </p:sp>
      <p:sp>
        <p:nvSpPr>
          <p:cNvPr id="4" name="Footer Placeholder 3">
            <a:extLst>
              <a:ext uri="{FF2B5EF4-FFF2-40B4-BE49-F238E27FC236}">
                <a16:creationId xmlns:a16="http://schemas.microsoft.com/office/drawing/2014/main" id="{A70E92A7-6D48-4511-B73E-CAD768E82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728AC8-15FD-42EA-A17A-820EE3A311D1}"/>
              </a:ext>
            </a:extLst>
          </p:cNvPr>
          <p:cNvSpPr>
            <a:spLocks noGrp="1"/>
          </p:cNvSpPr>
          <p:nvPr>
            <p:ph type="sldNum" sz="quarter" idx="12"/>
          </p:nvPr>
        </p:nvSpPr>
        <p:spPr/>
        <p:txBody>
          <a:bodyPr/>
          <a:lstStyle/>
          <a:p>
            <a:fld id="{DD236175-832C-406C-9A0E-68F9A3C3A83E}" type="slidenum">
              <a:rPr lang="en-US" smtClean="0"/>
              <a:t>‹#›</a:t>
            </a:fld>
            <a:endParaRPr lang="en-US"/>
          </a:p>
        </p:txBody>
      </p:sp>
    </p:spTree>
    <p:extLst>
      <p:ext uri="{BB962C8B-B14F-4D97-AF65-F5344CB8AC3E}">
        <p14:creationId xmlns:p14="http://schemas.microsoft.com/office/powerpoint/2010/main" val="2237541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FCE971-9EE3-4AC1-B2AF-A88438FA2A12}"/>
              </a:ext>
            </a:extLst>
          </p:cNvPr>
          <p:cNvSpPr>
            <a:spLocks noGrp="1"/>
          </p:cNvSpPr>
          <p:nvPr>
            <p:ph type="dt" sz="half" idx="10"/>
          </p:nvPr>
        </p:nvSpPr>
        <p:spPr/>
        <p:txBody>
          <a:bodyPr/>
          <a:lstStyle/>
          <a:p>
            <a:fld id="{8BBD9867-E406-4E8B-820E-DD78DF56AD08}" type="datetimeFigureOut">
              <a:rPr lang="en-US" smtClean="0"/>
              <a:t>4/28/2023</a:t>
            </a:fld>
            <a:endParaRPr lang="en-US"/>
          </a:p>
        </p:txBody>
      </p:sp>
      <p:sp>
        <p:nvSpPr>
          <p:cNvPr id="3" name="Footer Placeholder 2">
            <a:extLst>
              <a:ext uri="{FF2B5EF4-FFF2-40B4-BE49-F238E27FC236}">
                <a16:creationId xmlns:a16="http://schemas.microsoft.com/office/drawing/2014/main" id="{3761FFCE-B373-4A8B-ADF7-B26F54E278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C644E8-4008-4020-BADA-33A12C9C5DF1}"/>
              </a:ext>
            </a:extLst>
          </p:cNvPr>
          <p:cNvSpPr>
            <a:spLocks noGrp="1"/>
          </p:cNvSpPr>
          <p:nvPr>
            <p:ph type="sldNum" sz="quarter" idx="12"/>
          </p:nvPr>
        </p:nvSpPr>
        <p:spPr/>
        <p:txBody>
          <a:bodyPr/>
          <a:lstStyle/>
          <a:p>
            <a:fld id="{DD236175-832C-406C-9A0E-68F9A3C3A83E}" type="slidenum">
              <a:rPr lang="en-US" smtClean="0"/>
              <a:t>‹#›</a:t>
            </a:fld>
            <a:endParaRPr lang="en-US"/>
          </a:p>
        </p:txBody>
      </p:sp>
    </p:spTree>
    <p:extLst>
      <p:ext uri="{BB962C8B-B14F-4D97-AF65-F5344CB8AC3E}">
        <p14:creationId xmlns:p14="http://schemas.microsoft.com/office/powerpoint/2010/main" val="1650869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7F9D0-8DBC-48F3-88D6-E14F8855E1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0F9E1E-F967-4B7C-ABC1-6CA44902AF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F39DFE-3028-4970-A332-1F19A6E1AA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A7B073-A76D-46C1-81E7-FDC5280396A9}"/>
              </a:ext>
            </a:extLst>
          </p:cNvPr>
          <p:cNvSpPr>
            <a:spLocks noGrp="1"/>
          </p:cNvSpPr>
          <p:nvPr>
            <p:ph type="dt" sz="half" idx="10"/>
          </p:nvPr>
        </p:nvSpPr>
        <p:spPr/>
        <p:txBody>
          <a:bodyPr/>
          <a:lstStyle/>
          <a:p>
            <a:fld id="{8BBD9867-E406-4E8B-820E-DD78DF56AD08}" type="datetimeFigureOut">
              <a:rPr lang="en-US" smtClean="0"/>
              <a:t>4/28/2023</a:t>
            </a:fld>
            <a:endParaRPr lang="en-US"/>
          </a:p>
        </p:txBody>
      </p:sp>
      <p:sp>
        <p:nvSpPr>
          <p:cNvPr id="6" name="Footer Placeholder 5">
            <a:extLst>
              <a:ext uri="{FF2B5EF4-FFF2-40B4-BE49-F238E27FC236}">
                <a16:creationId xmlns:a16="http://schemas.microsoft.com/office/drawing/2014/main" id="{ED95F882-2D07-4A16-865D-BBA7571CCE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0DFF82-22F9-4958-A6CC-F32A5D1FE1D4}"/>
              </a:ext>
            </a:extLst>
          </p:cNvPr>
          <p:cNvSpPr>
            <a:spLocks noGrp="1"/>
          </p:cNvSpPr>
          <p:nvPr>
            <p:ph type="sldNum" sz="quarter" idx="12"/>
          </p:nvPr>
        </p:nvSpPr>
        <p:spPr/>
        <p:txBody>
          <a:bodyPr/>
          <a:lstStyle/>
          <a:p>
            <a:fld id="{DD236175-832C-406C-9A0E-68F9A3C3A83E}" type="slidenum">
              <a:rPr lang="en-US" smtClean="0"/>
              <a:t>‹#›</a:t>
            </a:fld>
            <a:endParaRPr lang="en-US"/>
          </a:p>
        </p:txBody>
      </p:sp>
    </p:spTree>
    <p:extLst>
      <p:ext uri="{BB962C8B-B14F-4D97-AF65-F5344CB8AC3E}">
        <p14:creationId xmlns:p14="http://schemas.microsoft.com/office/powerpoint/2010/main" val="3413126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00F0-88EC-415E-A882-2D582FB29F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FA8122-C971-4FE6-93AF-A6A2E1EB82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38CA44-B7E1-4949-B8C6-F178E16A1D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EE9EF1-BB38-41AD-9C2A-B63A7AFB0257}"/>
              </a:ext>
            </a:extLst>
          </p:cNvPr>
          <p:cNvSpPr>
            <a:spLocks noGrp="1"/>
          </p:cNvSpPr>
          <p:nvPr>
            <p:ph type="dt" sz="half" idx="10"/>
          </p:nvPr>
        </p:nvSpPr>
        <p:spPr/>
        <p:txBody>
          <a:bodyPr/>
          <a:lstStyle/>
          <a:p>
            <a:fld id="{8BBD9867-E406-4E8B-820E-DD78DF56AD08}" type="datetimeFigureOut">
              <a:rPr lang="en-US" smtClean="0"/>
              <a:t>4/28/2023</a:t>
            </a:fld>
            <a:endParaRPr lang="en-US"/>
          </a:p>
        </p:txBody>
      </p:sp>
      <p:sp>
        <p:nvSpPr>
          <p:cNvPr id="6" name="Footer Placeholder 5">
            <a:extLst>
              <a:ext uri="{FF2B5EF4-FFF2-40B4-BE49-F238E27FC236}">
                <a16:creationId xmlns:a16="http://schemas.microsoft.com/office/drawing/2014/main" id="{948948F0-4CDE-4F38-8675-67DCF3F90A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7A1AB6-9188-4AA2-8EDA-068C6EEC9DD8}"/>
              </a:ext>
            </a:extLst>
          </p:cNvPr>
          <p:cNvSpPr>
            <a:spLocks noGrp="1"/>
          </p:cNvSpPr>
          <p:nvPr>
            <p:ph type="sldNum" sz="quarter" idx="12"/>
          </p:nvPr>
        </p:nvSpPr>
        <p:spPr/>
        <p:txBody>
          <a:bodyPr/>
          <a:lstStyle/>
          <a:p>
            <a:fld id="{DD236175-832C-406C-9A0E-68F9A3C3A83E}" type="slidenum">
              <a:rPr lang="en-US" smtClean="0"/>
              <a:t>‹#›</a:t>
            </a:fld>
            <a:endParaRPr lang="en-US"/>
          </a:p>
        </p:txBody>
      </p:sp>
    </p:spTree>
    <p:extLst>
      <p:ext uri="{BB962C8B-B14F-4D97-AF65-F5344CB8AC3E}">
        <p14:creationId xmlns:p14="http://schemas.microsoft.com/office/powerpoint/2010/main" val="52265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D23C4B-BEBF-48DB-BC01-7150B2A154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4E72A5-1E49-4D11-A6D8-94042CA163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928DD-A509-4893-9C8C-4372D1AF84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BD9867-E406-4E8B-820E-DD78DF56AD08}" type="datetimeFigureOut">
              <a:rPr lang="en-US" smtClean="0"/>
              <a:t>4/28/2023</a:t>
            </a:fld>
            <a:endParaRPr lang="en-US"/>
          </a:p>
        </p:txBody>
      </p:sp>
      <p:sp>
        <p:nvSpPr>
          <p:cNvPr id="5" name="Footer Placeholder 4">
            <a:extLst>
              <a:ext uri="{FF2B5EF4-FFF2-40B4-BE49-F238E27FC236}">
                <a16:creationId xmlns:a16="http://schemas.microsoft.com/office/drawing/2014/main" id="{9A6ACEA5-B65D-45CD-B862-09D9B05AFF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738143-86EA-4C6A-BFDC-FCD9EECA5F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36175-832C-406C-9A0E-68F9A3C3A83E}" type="slidenum">
              <a:rPr lang="en-US" smtClean="0"/>
              <a:t>‹#›</a:t>
            </a:fld>
            <a:endParaRPr lang="en-US"/>
          </a:p>
        </p:txBody>
      </p:sp>
    </p:spTree>
    <p:extLst>
      <p:ext uri="{BB962C8B-B14F-4D97-AF65-F5344CB8AC3E}">
        <p14:creationId xmlns:p14="http://schemas.microsoft.com/office/powerpoint/2010/main" val="4004860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cid:CD1A2FD9-DA3A-4239-BF7F-7F6B7472C8D6@hsd1.fl.comcast.ne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mailto:safety@jea.com" TargetMode="Externa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39B30964-96EE-479E-9CD0-D77ED408DE38" descr="cid:CD1A2FD9-DA3A-4239-BF7F-7F6B7472C8D6@hsd1.fl.comcast.net">
            <a:extLst>
              <a:ext uri="{FF2B5EF4-FFF2-40B4-BE49-F238E27FC236}">
                <a16:creationId xmlns:a16="http://schemas.microsoft.com/office/drawing/2014/main" id="{3B93B16C-1775-7A40-9D0E-8CCA68590184}"/>
              </a:ext>
            </a:extLst>
          </p:cNvPr>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l="10472" t="5636" r="20592" b="-2"/>
          <a:stretch>
            <a:fillRect/>
          </a:stretch>
        </p:blipFill>
        <p:spPr bwMode="auto">
          <a:xfrm>
            <a:off x="-121694" y="0"/>
            <a:ext cx="75438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8680" y="0"/>
            <a:ext cx="5916083" cy="6858000"/>
          </a:xfrm>
          <a:prstGeom prst="rect">
            <a:avLst/>
          </a:prstGeom>
        </p:spPr>
      </p:pic>
      <p:sp>
        <p:nvSpPr>
          <p:cNvPr id="7" name="TextBox 6">
            <a:extLst>
              <a:ext uri="{FF2B5EF4-FFF2-40B4-BE49-F238E27FC236}">
                <a16:creationId xmlns:a16="http://schemas.microsoft.com/office/drawing/2014/main" id="{15B5262D-9883-3C42-9CCA-1592D3AD1FD6}"/>
              </a:ext>
            </a:extLst>
          </p:cNvPr>
          <p:cNvSpPr txBox="1"/>
          <p:nvPr/>
        </p:nvSpPr>
        <p:spPr>
          <a:xfrm>
            <a:off x="7794069" y="2000431"/>
            <a:ext cx="4168632" cy="1549014"/>
          </a:xfrm>
          <a:prstGeom prst="rect">
            <a:avLst/>
          </a:prstGeom>
          <a:noFill/>
        </p:spPr>
        <p:txBody>
          <a:bodyPr wrap="square" rtlCol="0">
            <a:spAutoFit/>
          </a:bodyPr>
          <a:lstStyle/>
          <a:p>
            <a:r>
              <a:rPr lang="en-US" sz="3333" kern="300" spc="-83" dirty="0">
                <a:solidFill>
                  <a:srgbClr val="002060"/>
                </a:solidFill>
                <a:latin typeface="Franklin Gothic Demi" panose="020B0703020102020204" pitchFamily="34" charset="0"/>
                <a:cs typeface="Franklin Gothic Medium"/>
              </a:rPr>
              <a:t>Contractor Safety Management Program</a:t>
            </a:r>
          </a:p>
          <a:p>
            <a:r>
              <a:rPr lang="en-US" sz="2800" i="1" kern="300" spc="-83" dirty="0">
                <a:solidFill>
                  <a:srgbClr val="002060"/>
                </a:solidFill>
                <a:latin typeface="Franklin Gothic Demi" panose="020B0703020102020204" pitchFamily="34" charset="0"/>
                <a:cs typeface="Franklin Gothic Medium"/>
              </a:rPr>
              <a:t>Revised</a:t>
            </a:r>
            <a:endParaRPr lang="en-US" sz="3000" kern="300" spc="-83" dirty="0">
              <a:solidFill>
                <a:schemeClr val="bg1"/>
              </a:solidFill>
              <a:latin typeface="Franklin Gothic Demi" panose="020B0703020102020204" pitchFamily="34" charset="0"/>
              <a:cs typeface="Franklin Gothic Medium"/>
            </a:endParaRPr>
          </a:p>
        </p:txBody>
      </p:sp>
      <p:pic>
        <p:nvPicPr>
          <p:cNvPr id="10" name="Picture 9">
            <a:extLst>
              <a:ext uri="{FF2B5EF4-FFF2-40B4-BE49-F238E27FC236}">
                <a16:creationId xmlns:a16="http://schemas.microsoft.com/office/drawing/2014/main" id="{31F2C68B-A9DE-8C4B-8DCB-073325E69768}"/>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405350" y="4948849"/>
            <a:ext cx="2314936" cy="1059314"/>
          </a:xfrm>
          <a:prstGeom prst="rect">
            <a:avLst/>
          </a:prstGeom>
        </p:spPr>
      </p:pic>
    </p:spTree>
    <p:extLst>
      <p:ext uri="{BB962C8B-B14F-4D97-AF65-F5344CB8AC3E}">
        <p14:creationId xmlns:p14="http://schemas.microsoft.com/office/powerpoint/2010/main" val="37294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47A8D9-9D4D-6A46-8B4C-BFEBEBF10CC0}"/>
              </a:ext>
            </a:extLst>
          </p:cNvPr>
          <p:cNvSpPr/>
          <p:nvPr/>
        </p:nvSpPr>
        <p:spPr>
          <a:xfrm>
            <a:off x="0" y="6396073"/>
            <a:ext cx="12192000" cy="457200"/>
          </a:xfrm>
          <a:prstGeom prst="rect">
            <a:avLst/>
          </a:prstGeom>
          <a:solidFill>
            <a:srgbClr val="456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Drug and Alcohol Testing</a:t>
            </a:r>
          </a:p>
        </p:txBody>
      </p:sp>
      <p:sp>
        <p:nvSpPr>
          <p:cNvPr id="31" name="Rectangle 30"/>
          <p:cNvSpPr/>
          <p:nvPr/>
        </p:nvSpPr>
        <p:spPr>
          <a:xfrm>
            <a:off x="8372104" y="221981"/>
            <a:ext cx="3819895" cy="441058"/>
          </a:xfrm>
          <a:prstGeom prst="rect">
            <a:avLst/>
          </a:prstGeom>
          <a:gradFill>
            <a:gsLst>
              <a:gs pos="0">
                <a:srgbClr val="002E8D"/>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7" dirty="0">
              <a:solidFill>
                <a:srgbClr val="00B0F0"/>
              </a:solidFill>
            </a:endParaRPr>
          </a:p>
        </p:txBody>
      </p:sp>
      <p:sp>
        <p:nvSpPr>
          <p:cNvPr id="19" name="TextBox 18"/>
          <p:cNvSpPr txBox="1"/>
          <p:nvPr/>
        </p:nvSpPr>
        <p:spPr>
          <a:xfrm>
            <a:off x="469940" y="226083"/>
            <a:ext cx="11349965" cy="507831"/>
          </a:xfrm>
          <a:prstGeom prst="rect">
            <a:avLst/>
          </a:prstGeom>
          <a:noFill/>
          <a:ln>
            <a:noFill/>
          </a:ln>
        </p:spPr>
        <p:txBody>
          <a:bodyPr wrap="square" rtlCol="0">
            <a:spAutoFit/>
          </a:bodyPr>
          <a:lstStyle/>
          <a:p>
            <a:pPr>
              <a:lnSpc>
                <a:spcPct val="90000"/>
              </a:lnSpc>
              <a:spcAft>
                <a:spcPts val="437"/>
              </a:spcAft>
              <a:buSzPct val="100000"/>
              <a:defRPr/>
            </a:pPr>
            <a:r>
              <a:rPr lang="en-US" sz="3000" kern="300" spc="-83" dirty="0">
                <a:solidFill>
                  <a:srgbClr val="002060"/>
                </a:solidFill>
                <a:latin typeface="Franklin Gothic Demi" panose="020B0703020102020204" pitchFamily="34" charset="0"/>
                <a:cs typeface="Franklin Gothic Medium"/>
              </a:rPr>
              <a:t>CSMP</a:t>
            </a:r>
            <a:endParaRPr lang="en-US" sz="3000" dirty="0">
              <a:solidFill>
                <a:srgbClr val="002E8E"/>
              </a:solidFill>
              <a:latin typeface="Franklin Gothic Demi" panose="020B07030201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77151651-3C28-4B4E-B0BF-01793B8F9B9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409379" y="348414"/>
            <a:ext cx="608594" cy="215848"/>
          </a:xfrm>
          <a:prstGeom prst="rect">
            <a:avLst/>
          </a:prstGeom>
        </p:spPr>
      </p:pic>
      <p:sp>
        <p:nvSpPr>
          <p:cNvPr id="13" name="TextBox 12">
            <a:extLst>
              <a:ext uri="{FF2B5EF4-FFF2-40B4-BE49-F238E27FC236}">
                <a16:creationId xmlns:a16="http://schemas.microsoft.com/office/drawing/2014/main" id="{B74A1B4B-0FE1-4E6C-AE15-3B8FCB184A7E}"/>
              </a:ext>
            </a:extLst>
          </p:cNvPr>
          <p:cNvSpPr txBox="1"/>
          <p:nvPr/>
        </p:nvSpPr>
        <p:spPr>
          <a:xfrm>
            <a:off x="226100" y="1013251"/>
            <a:ext cx="10537694" cy="3416320"/>
          </a:xfrm>
          <a:prstGeom prst="rect">
            <a:avLst/>
          </a:prstGeom>
          <a:noFill/>
        </p:spPr>
        <p:txBody>
          <a:bodyPr wrap="square" rtlCol="0">
            <a:spAutoFit/>
          </a:bodyPr>
          <a:lstStyle/>
          <a:p>
            <a:r>
              <a:rPr lang="en-US" dirty="0"/>
              <a:t>Testing requirements are:</a:t>
            </a:r>
          </a:p>
          <a:p>
            <a:endParaRPr lang="en-US" dirty="0"/>
          </a:p>
          <a:p>
            <a:pPr marL="285750" indent="-285750">
              <a:buFont typeface="Arial" panose="020B0604020202020204" pitchFamily="34" charset="0"/>
              <a:buChar char="•"/>
            </a:pPr>
            <a:r>
              <a:rPr lang="en-US" dirty="0"/>
              <a:t>Pre-employment (defined as before working on a JEA project or site but not greater than 30 days before starting the work)</a:t>
            </a:r>
          </a:p>
          <a:p>
            <a:pPr marL="285750" indent="-285750">
              <a:buFont typeface="Arial" panose="020B0604020202020204" pitchFamily="34" charset="0"/>
              <a:buChar char="•"/>
            </a:pPr>
            <a:r>
              <a:rPr lang="en-US" dirty="0"/>
              <a:t>For cause/suspicion</a:t>
            </a:r>
          </a:p>
          <a:p>
            <a:pPr marL="285750" indent="-285750">
              <a:buFont typeface="Arial" panose="020B0604020202020204" pitchFamily="34" charset="0"/>
              <a:buChar char="•"/>
            </a:pPr>
            <a:r>
              <a:rPr lang="en-US" dirty="0"/>
              <a:t>Post accident</a:t>
            </a:r>
          </a:p>
          <a:p>
            <a:pPr marL="285750" indent="-285750">
              <a:buFont typeface="Arial" panose="020B0604020202020204" pitchFamily="34" charset="0"/>
              <a:buChar char="•"/>
            </a:pPr>
            <a:r>
              <a:rPr lang="en-US" dirty="0"/>
              <a:t>Random (Most be performed monthly and include at least 10% of the employees working on a JEA project or site).  Verification of random drug testing will be requested when a safety assessment is performed.  Verification is that the company performed random substance abuse testing either in the current month or the previous month.  If a contractor has been onsite less than one-month, random testing is not expected but if it is a multi-month/year service contract, it is expected monthly regardless if the company is present onsite each month or not (because they can be called in at any time.)</a:t>
            </a:r>
          </a:p>
        </p:txBody>
      </p:sp>
      <p:pic>
        <p:nvPicPr>
          <p:cNvPr id="1030" name="Picture 6" descr="Drug and Alcohol Test Kits for Home or Business - Health Improvements">
            <a:extLst>
              <a:ext uri="{FF2B5EF4-FFF2-40B4-BE49-F238E27FC236}">
                <a16:creationId xmlns:a16="http://schemas.microsoft.com/office/drawing/2014/main" id="{DD2F7640-19F3-4BEF-94F5-E374BA6CD0F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122" t="9832" r="2621"/>
          <a:stretch/>
        </p:blipFill>
        <p:spPr bwMode="auto">
          <a:xfrm>
            <a:off x="8011885" y="4249247"/>
            <a:ext cx="3161211" cy="1867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800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47A8D9-9D4D-6A46-8B4C-BFEBEBF10CC0}"/>
              </a:ext>
            </a:extLst>
          </p:cNvPr>
          <p:cNvSpPr/>
          <p:nvPr/>
        </p:nvSpPr>
        <p:spPr>
          <a:xfrm>
            <a:off x="0" y="6396073"/>
            <a:ext cx="12192000" cy="457200"/>
          </a:xfrm>
          <a:prstGeom prst="rect">
            <a:avLst/>
          </a:prstGeom>
          <a:solidFill>
            <a:srgbClr val="456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Worksite Assessments</a:t>
            </a:r>
          </a:p>
        </p:txBody>
      </p:sp>
      <p:sp>
        <p:nvSpPr>
          <p:cNvPr id="31" name="Rectangle 30"/>
          <p:cNvSpPr/>
          <p:nvPr/>
        </p:nvSpPr>
        <p:spPr>
          <a:xfrm>
            <a:off x="8372104" y="221981"/>
            <a:ext cx="3819895" cy="441058"/>
          </a:xfrm>
          <a:prstGeom prst="rect">
            <a:avLst/>
          </a:prstGeom>
          <a:gradFill>
            <a:gsLst>
              <a:gs pos="0">
                <a:srgbClr val="002E8D"/>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7" dirty="0">
              <a:solidFill>
                <a:srgbClr val="00B0F0"/>
              </a:solidFill>
            </a:endParaRPr>
          </a:p>
        </p:txBody>
      </p:sp>
      <p:sp>
        <p:nvSpPr>
          <p:cNvPr id="19" name="TextBox 18"/>
          <p:cNvSpPr txBox="1"/>
          <p:nvPr/>
        </p:nvSpPr>
        <p:spPr>
          <a:xfrm>
            <a:off x="469940" y="226083"/>
            <a:ext cx="11349965" cy="507831"/>
          </a:xfrm>
          <a:prstGeom prst="rect">
            <a:avLst/>
          </a:prstGeom>
          <a:noFill/>
          <a:ln>
            <a:noFill/>
          </a:ln>
        </p:spPr>
        <p:txBody>
          <a:bodyPr wrap="square" rtlCol="0">
            <a:spAutoFit/>
          </a:bodyPr>
          <a:lstStyle/>
          <a:p>
            <a:pPr>
              <a:lnSpc>
                <a:spcPct val="90000"/>
              </a:lnSpc>
              <a:spcAft>
                <a:spcPts val="437"/>
              </a:spcAft>
              <a:buSzPct val="100000"/>
              <a:defRPr/>
            </a:pPr>
            <a:r>
              <a:rPr lang="en-US" sz="3000" kern="300" spc="-83" dirty="0">
                <a:solidFill>
                  <a:srgbClr val="002060"/>
                </a:solidFill>
                <a:latin typeface="Franklin Gothic Demi" panose="020B0703020102020204" pitchFamily="34" charset="0"/>
                <a:cs typeface="Franklin Gothic Medium"/>
              </a:rPr>
              <a:t>CSMP</a:t>
            </a:r>
            <a:endParaRPr lang="en-US" sz="3000" dirty="0">
              <a:solidFill>
                <a:srgbClr val="002E8E"/>
              </a:solidFill>
              <a:latin typeface="Franklin Gothic Demi" panose="020B07030201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77151651-3C28-4B4E-B0BF-01793B8F9B9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409379" y="348414"/>
            <a:ext cx="608594" cy="215848"/>
          </a:xfrm>
          <a:prstGeom prst="rect">
            <a:avLst/>
          </a:prstGeom>
        </p:spPr>
      </p:pic>
      <p:sp>
        <p:nvSpPr>
          <p:cNvPr id="14" name="TextBox 13">
            <a:extLst>
              <a:ext uri="{FF2B5EF4-FFF2-40B4-BE49-F238E27FC236}">
                <a16:creationId xmlns:a16="http://schemas.microsoft.com/office/drawing/2014/main" id="{80D10384-0EEF-496E-80F9-DCC667586EAF}"/>
              </a:ext>
            </a:extLst>
          </p:cNvPr>
          <p:cNvSpPr txBox="1"/>
          <p:nvPr/>
        </p:nvSpPr>
        <p:spPr>
          <a:xfrm>
            <a:off x="458676" y="1530868"/>
            <a:ext cx="11274647" cy="3970318"/>
          </a:xfrm>
          <a:prstGeom prst="rect">
            <a:avLst/>
          </a:prstGeom>
          <a:noFill/>
        </p:spPr>
        <p:txBody>
          <a:bodyPr wrap="square" rtlCol="0">
            <a:spAutoFit/>
          </a:bodyPr>
          <a:lstStyle/>
          <a:p>
            <a:r>
              <a:rPr lang="en-US" dirty="0"/>
              <a:t>Field Safety Assessments (FSA) are conducted by JEA Safety and Health Services, Contractor Sponsors, and other representatives of JEA. </a:t>
            </a:r>
          </a:p>
          <a:p>
            <a:endParaRPr lang="en-US" dirty="0"/>
          </a:p>
          <a:p>
            <a:r>
              <a:rPr lang="en-US" dirty="0"/>
              <a:t>A list of any discrepancies will be left with the Contractor at the completion of the assessment and a final assessment form will be emailed to the address provided during the assessment and to the JEA Contractor Sponsor.</a:t>
            </a:r>
          </a:p>
          <a:p>
            <a:endParaRPr lang="en-US" dirty="0"/>
          </a:p>
          <a:p>
            <a:r>
              <a:rPr lang="en-US" dirty="0"/>
              <a:t>Contractors may be subject to a Contractor Administrative Audit if the amount of or type of discrepancies are determined to be of significant concern.  The administrative audit will examine training records, substance abuse records, compliance with the CSMP, and other administrative functions that may not be available at a field site.</a:t>
            </a:r>
          </a:p>
          <a:p>
            <a:endParaRPr lang="en-US" dirty="0"/>
          </a:p>
          <a:p>
            <a:r>
              <a:rPr lang="en-US" dirty="0"/>
              <a:t>Contractors that continuously score four (4) or more discrepancies, score poorly on the Contractor Administrative Audit, or fail to respond with acceptable corrections to the FSA or Administrative Audit may be found in breach of contract and be subject to additional worksite assessments, be required to develop a Safety Action Plan or contract termination.</a:t>
            </a:r>
          </a:p>
        </p:txBody>
      </p:sp>
    </p:spTree>
    <p:extLst>
      <p:ext uri="{BB962C8B-B14F-4D97-AF65-F5344CB8AC3E}">
        <p14:creationId xmlns:p14="http://schemas.microsoft.com/office/powerpoint/2010/main" val="566884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47A8D9-9D4D-6A46-8B4C-BFEBEBF10CC0}"/>
              </a:ext>
            </a:extLst>
          </p:cNvPr>
          <p:cNvSpPr/>
          <p:nvPr/>
        </p:nvSpPr>
        <p:spPr>
          <a:xfrm>
            <a:off x="0" y="6396073"/>
            <a:ext cx="12192000" cy="457200"/>
          </a:xfrm>
          <a:prstGeom prst="rect">
            <a:avLst/>
          </a:prstGeom>
          <a:solidFill>
            <a:srgbClr val="456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Assessments</a:t>
            </a:r>
          </a:p>
        </p:txBody>
      </p:sp>
      <p:sp>
        <p:nvSpPr>
          <p:cNvPr id="31" name="Rectangle 30"/>
          <p:cNvSpPr/>
          <p:nvPr/>
        </p:nvSpPr>
        <p:spPr>
          <a:xfrm>
            <a:off x="8372104" y="221981"/>
            <a:ext cx="3819895" cy="441058"/>
          </a:xfrm>
          <a:prstGeom prst="rect">
            <a:avLst/>
          </a:prstGeom>
          <a:gradFill>
            <a:gsLst>
              <a:gs pos="0">
                <a:srgbClr val="002E8D"/>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7" dirty="0">
              <a:solidFill>
                <a:srgbClr val="00B0F0"/>
              </a:solidFill>
            </a:endParaRPr>
          </a:p>
        </p:txBody>
      </p:sp>
      <p:sp>
        <p:nvSpPr>
          <p:cNvPr id="19" name="TextBox 18"/>
          <p:cNvSpPr txBox="1"/>
          <p:nvPr/>
        </p:nvSpPr>
        <p:spPr>
          <a:xfrm>
            <a:off x="469940" y="226083"/>
            <a:ext cx="11349965" cy="507831"/>
          </a:xfrm>
          <a:prstGeom prst="rect">
            <a:avLst/>
          </a:prstGeom>
          <a:noFill/>
          <a:ln>
            <a:noFill/>
          </a:ln>
        </p:spPr>
        <p:txBody>
          <a:bodyPr wrap="square" rtlCol="0">
            <a:spAutoFit/>
          </a:bodyPr>
          <a:lstStyle/>
          <a:p>
            <a:pPr>
              <a:lnSpc>
                <a:spcPct val="90000"/>
              </a:lnSpc>
              <a:spcAft>
                <a:spcPts val="437"/>
              </a:spcAft>
              <a:buSzPct val="100000"/>
              <a:defRPr/>
            </a:pPr>
            <a:r>
              <a:rPr lang="en-US" sz="3000" kern="300" spc="-83" dirty="0">
                <a:solidFill>
                  <a:srgbClr val="002060"/>
                </a:solidFill>
                <a:latin typeface="Franklin Gothic Demi" panose="020B0703020102020204" pitchFamily="34" charset="0"/>
                <a:cs typeface="Franklin Gothic Medium"/>
              </a:rPr>
              <a:t>CSMP</a:t>
            </a:r>
            <a:endParaRPr lang="en-US" sz="3000" dirty="0">
              <a:solidFill>
                <a:srgbClr val="002E8E"/>
              </a:solidFill>
              <a:latin typeface="Franklin Gothic Demi" panose="020B07030201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77151651-3C28-4B4E-B0BF-01793B8F9B9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409379" y="348414"/>
            <a:ext cx="608594" cy="215848"/>
          </a:xfrm>
          <a:prstGeom prst="rect">
            <a:avLst/>
          </a:prstGeom>
        </p:spPr>
      </p:pic>
      <p:sp>
        <p:nvSpPr>
          <p:cNvPr id="14" name="TextBox 13">
            <a:extLst>
              <a:ext uri="{FF2B5EF4-FFF2-40B4-BE49-F238E27FC236}">
                <a16:creationId xmlns:a16="http://schemas.microsoft.com/office/drawing/2014/main" id="{80D10384-0EEF-496E-80F9-DCC667586EAF}"/>
              </a:ext>
            </a:extLst>
          </p:cNvPr>
          <p:cNvSpPr txBox="1"/>
          <p:nvPr/>
        </p:nvSpPr>
        <p:spPr>
          <a:xfrm>
            <a:off x="439029" y="1514090"/>
            <a:ext cx="11274647" cy="2862322"/>
          </a:xfrm>
          <a:prstGeom prst="rect">
            <a:avLst/>
          </a:prstGeom>
          <a:noFill/>
        </p:spPr>
        <p:txBody>
          <a:bodyPr wrap="square" rtlCol="0">
            <a:spAutoFit/>
          </a:bodyPr>
          <a:lstStyle/>
          <a:p>
            <a:r>
              <a:rPr lang="en-US" dirty="0"/>
              <a:t>Contractors that have their worksite shut down for unsafe working conditions will need to provide a written detailed Safety Action Plan (SAP) to JEA Safety and Health Services.  Upon receipt of the SAP, JEA S&amp;HS management will review the Contractors SAP to ensure the unsafe condition(s) is/are sufficiently addressed and that actions have been taken to ensure a safe working environment for all workers on the job site.</a:t>
            </a:r>
          </a:p>
          <a:p>
            <a:endParaRPr lang="en-US" dirty="0"/>
          </a:p>
          <a:p>
            <a:r>
              <a:rPr lang="en-US" dirty="0"/>
              <a:t>Contractor Review Meeting: Contractors that have experienced more than one shut down for unsafe conditions within 12 months will not be permitted to return to work until a formal review of the worksite conditions is reviewed by the Director of Safety and Health Services, the Contractor Supervisor, JEA procurement supervisor (or delegate), Contractor Sponsor,  members of JEA S&amp;HS, and others as appropriate.  During the review, the Director will make a recommendation to terminate the contract or permit the work to continue under the guidelines of an accepted SAP.</a:t>
            </a:r>
          </a:p>
        </p:txBody>
      </p:sp>
    </p:spTree>
    <p:extLst>
      <p:ext uri="{BB962C8B-B14F-4D97-AF65-F5344CB8AC3E}">
        <p14:creationId xmlns:p14="http://schemas.microsoft.com/office/powerpoint/2010/main" val="3335156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47A8D9-9D4D-6A46-8B4C-BFEBEBF10CC0}"/>
              </a:ext>
            </a:extLst>
          </p:cNvPr>
          <p:cNvSpPr/>
          <p:nvPr/>
        </p:nvSpPr>
        <p:spPr>
          <a:xfrm>
            <a:off x="0" y="6396073"/>
            <a:ext cx="12192000" cy="457200"/>
          </a:xfrm>
          <a:prstGeom prst="rect">
            <a:avLst/>
          </a:prstGeom>
          <a:solidFill>
            <a:srgbClr val="456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History</a:t>
            </a:r>
          </a:p>
        </p:txBody>
      </p:sp>
      <p:sp>
        <p:nvSpPr>
          <p:cNvPr id="31" name="Rectangle 30"/>
          <p:cNvSpPr/>
          <p:nvPr/>
        </p:nvSpPr>
        <p:spPr>
          <a:xfrm>
            <a:off x="8372104" y="221981"/>
            <a:ext cx="3819895" cy="441058"/>
          </a:xfrm>
          <a:prstGeom prst="rect">
            <a:avLst/>
          </a:prstGeom>
          <a:gradFill>
            <a:gsLst>
              <a:gs pos="0">
                <a:srgbClr val="002E8D"/>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7" dirty="0">
              <a:solidFill>
                <a:srgbClr val="00B0F0"/>
              </a:solidFill>
            </a:endParaRPr>
          </a:p>
        </p:txBody>
      </p:sp>
      <p:sp>
        <p:nvSpPr>
          <p:cNvPr id="19" name="TextBox 18"/>
          <p:cNvSpPr txBox="1"/>
          <p:nvPr/>
        </p:nvSpPr>
        <p:spPr>
          <a:xfrm>
            <a:off x="469940" y="226083"/>
            <a:ext cx="11349965" cy="507831"/>
          </a:xfrm>
          <a:prstGeom prst="rect">
            <a:avLst/>
          </a:prstGeom>
          <a:noFill/>
          <a:ln>
            <a:noFill/>
          </a:ln>
        </p:spPr>
        <p:txBody>
          <a:bodyPr wrap="square" rtlCol="0">
            <a:spAutoFit/>
          </a:bodyPr>
          <a:lstStyle/>
          <a:p>
            <a:pPr>
              <a:lnSpc>
                <a:spcPct val="90000"/>
              </a:lnSpc>
              <a:spcAft>
                <a:spcPts val="437"/>
              </a:spcAft>
              <a:buSzPct val="100000"/>
              <a:defRPr/>
            </a:pPr>
            <a:r>
              <a:rPr lang="en-US" sz="3000" kern="300" spc="-83" dirty="0">
                <a:solidFill>
                  <a:srgbClr val="002060"/>
                </a:solidFill>
                <a:latin typeface="Franklin Gothic Demi" panose="020B0703020102020204" pitchFamily="34" charset="0"/>
                <a:cs typeface="Franklin Gothic Medium"/>
              </a:rPr>
              <a:t>CSMP</a:t>
            </a:r>
            <a:endParaRPr lang="en-US" sz="3000" dirty="0">
              <a:solidFill>
                <a:srgbClr val="002E8E"/>
              </a:solidFill>
              <a:latin typeface="Franklin Gothic Demi" panose="020B07030201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77151651-3C28-4B4E-B0BF-01793B8F9B9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409379" y="348414"/>
            <a:ext cx="608594" cy="215848"/>
          </a:xfrm>
          <a:prstGeom prst="rect">
            <a:avLst/>
          </a:prstGeom>
        </p:spPr>
      </p:pic>
      <p:sp>
        <p:nvSpPr>
          <p:cNvPr id="5" name="TextBox 4">
            <a:extLst>
              <a:ext uri="{FF2B5EF4-FFF2-40B4-BE49-F238E27FC236}">
                <a16:creationId xmlns:a16="http://schemas.microsoft.com/office/drawing/2014/main" id="{BCBABB28-AC73-4526-989E-DC92D5F9AD0F}"/>
              </a:ext>
            </a:extLst>
          </p:cNvPr>
          <p:cNvSpPr txBox="1"/>
          <p:nvPr/>
        </p:nvSpPr>
        <p:spPr>
          <a:xfrm>
            <a:off x="469940" y="733914"/>
            <a:ext cx="10611917" cy="5632311"/>
          </a:xfrm>
          <a:prstGeom prst="rect">
            <a:avLst/>
          </a:prstGeom>
          <a:noFill/>
        </p:spPr>
        <p:txBody>
          <a:bodyPr wrap="square" rtlCol="0">
            <a:spAutoFit/>
          </a:bodyPr>
          <a:lstStyle/>
          <a:p>
            <a:pPr marL="285750" indent="-285750">
              <a:buFont typeface="Arial" panose="020B0604020202020204" pitchFamily="34" charset="0"/>
              <a:buChar char="•"/>
            </a:pPr>
            <a:r>
              <a:rPr lang="en-US" dirty="0"/>
              <a:t>The Contractor Safety Management Process (CSMP) was developed in the late 90’s to support the NGS repowering project.</a:t>
            </a:r>
          </a:p>
          <a:p>
            <a:pPr marL="285750" indent="-285750">
              <a:buFontTx/>
              <a:buChar char="-"/>
            </a:pPr>
            <a:r>
              <a:rPr lang="en-US" dirty="0"/>
              <a:t>Contained within the site</a:t>
            </a:r>
          </a:p>
          <a:p>
            <a:pPr marL="285750" indent="-285750">
              <a:buFontTx/>
              <a:buChar char="-"/>
            </a:pPr>
            <a:r>
              <a:rPr lang="en-US" dirty="0"/>
              <a:t>Check in/Check out process</a:t>
            </a:r>
          </a:p>
          <a:p>
            <a:pPr marL="285750" indent="-285750">
              <a:buFontTx/>
              <a:buChar char="-"/>
            </a:pPr>
            <a:r>
              <a:rPr lang="en-US" dirty="0"/>
              <a:t>New employee (contractor) training</a:t>
            </a:r>
          </a:p>
          <a:p>
            <a:pPr marL="285750" indent="-285750">
              <a:buFontTx/>
              <a:buChar char="-"/>
            </a:pPr>
            <a:r>
              <a:rPr lang="en-US" dirty="0"/>
              <a:t>Everything basically in house</a:t>
            </a:r>
          </a:p>
          <a:p>
            <a:pPr marL="285750" indent="-285750">
              <a:buFontTx/>
              <a:buChar char="-"/>
            </a:pPr>
            <a:endParaRPr lang="en-US" dirty="0"/>
          </a:p>
          <a:p>
            <a:r>
              <a:rPr lang="en-US" dirty="0"/>
              <a:t>Note: very successful in reducing risk and controlling hazards</a:t>
            </a:r>
          </a:p>
          <a:p>
            <a:endParaRPr lang="en-US" dirty="0"/>
          </a:p>
          <a:p>
            <a:pPr marL="285750" indent="-285750">
              <a:buFont typeface="Arial" panose="020B0604020202020204" pitchFamily="34" charset="0"/>
              <a:buChar char="•"/>
            </a:pPr>
            <a:r>
              <a:rPr lang="en-US" dirty="0"/>
              <a:t>CSMP was applied to the JAX Green Works project and Better Jax projects</a:t>
            </a:r>
          </a:p>
          <a:p>
            <a:endParaRPr lang="en-US" dirty="0"/>
          </a:p>
          <a:p>
            <a:pPr marL="285750" indent="-285750">
              <a:buFont typeface="Arial" panose="020B0604020202020204" pitchFamily="34" charset="0"/>
              <a:buChar char="•"/>
            </a:pPr>
            <a:r>
              <a:rPr lang="en-US" dirty="0"/>
              <a:t>All of these were very large construction projects- very successful</a:t>
            </a:r>
          </a:p>
          <a:p>
            <a:endParaRPr lang="en-US" dirty="0"/>
          </a:p>
          <a:p>
            <a:pPr marL="285750" indent="-285750">
              <a:buFont typeface="Arial" panose="020B0604020202020204" pitchFamily="34" charset="0"/>
              <a:buChar char="•"/>
            </a:pPr>
            <a:r>
              <a:rPr lang="en-US" dirty="0"/>
              <a:t>JEA Safety Team consisted of somewhere around 30 safety team members; some JEA Civil Service others were contractors</a:t>
            </a:r>
          </a:p>
          <a:p>
            <a:endParaRPr lang="en-US" dirty="0"/>
          </a:p>
          <a:p>
            <a:pPr marL="285750" indent="-285750">
              <a:buFont typeface="Arial" panose="020B0604020202020204" pitchFamily="34" charset="0"/>
              <a:buChar char="•"/>
            </a:pPr>
            <a:r>
              <a:rPr lang="en-US" dirty="0"/>
              <a:t>At some point it became a process applied to all “safety sensitive” work:</a:t>
            </a:r>
          </a:p>
          <a:p>
            <a:pPr marL="742950" lvl="1" indent="-285750">
              <a:buFontTx/>
              <a:buChar char="-"/>
            </a:pPr>
            <a:r>
              <a:rPr lang="en-US" dirty="0"/>
              <a:t>Construction		- Maintenance work</a:t>
            </a:r>
          </a:p>
          <a:p>
            <a:pPr marL="742950" lvl="1" indent="-285750">
              <a:buFontTx/>
              <a:buChar char="-"/>
            </a:pPr>
            <a:r>
              <a:rPr lang="en-US" dirty="0"/>
              <a:t>Remodeling		- Glass cleaners (Tower)</a:t>
            </a:r>
          </a:p>
          <a:p>
            <a:pPr marL="742950" lvl="1" indent="-285750">
              <a:buFontTx/>
              <a:buChar char="-"/>
            </a:pPr>
            <a:r>
              <a:rPr lang="en-US" dirty="0"/>
              <a:t>Lawn Care			- etc.</a:t>
            </a:r>
          </a:p>
        </p:txBody>
      </p:sp>
    </p:spTree>
    <p:extLst>
      <p:ext uri="{BB962C8B-B14F-4D97-AF65-F5344CB8AC3E}">
        <p14:creationId xmlns:p14="http://schemas.microsoft.com/office/powerpoint/2010/main" val="178293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47A8D9-9D4D-6A46-8B4C-BFEBEBF10CC0}"/>
              </a:ext>
            </a:extLst>
          </p:cNvPr>
          <p:cNvSpPr/>
          <p:nvPr/>
        </p:nvSpPr>
        <p:spPr>
          <a:xfrm>
            <a:off x="0" y="6396073"/>
            <a:ext cx="12192000" cy="457200"/>
          </a:xfrm>
          <a:prstGeom prst="rect">
            <a:avLst/>
          </a:prstGeom>
          <a:solidFill>
            <a:srgbClr val="456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History</a:t>
            </a:r>
          </a:p>
        </p:txBody>
      </p:sp>
      <p:sp>
        <p:nvSpPr>
          <p:cNvPr id="31" name="Rectangle 30"/>
          <p:cNvSpPr/>
          <p:nvPr/>
        </p:nvSpPr>
        <p:spPr>
          <a:xfrm>
            <a:off x="8372104" y="221981"/>
            <a:ext cx="3819895" cy="441058"/>
          </a:xfrm>
          <a:prstGeom prst="rect">
            <a:avLst/>
          </a:prstGeom>
          <a:gradFill>
            <a:gsLst>
              <a:gs pos="0">
                <a:srgbClr val="002E8D"/>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7" dirty="0">
              <a:solidFill>
                <a:srgbClr val="00B0F0"/>
              </a:solidFill>
            </a:endParaRPr>
          </a:p>
        </p:txBody>
      </p:sp>
      <p:sp>
        <p:nvSpPr>
          <p:cNvPr id="19" name="TextBox 18"/>
          <p:cNvSpPr txBox="1"/>
          <p:nvPr/>
        </p:nvSpPr>
        <p:spPr>
          <a:xfrm>
            <a:off x="469940" y="226083"/>
            <a:ext cx="11349965" cy="507831"/>
          </a:xfrm>
          <a:prstGeom prst="rect">
            <a:avLst/>
          </a:prstGeom>
          <a:noFill/>
          <a:ln>
            <a:noFill/>
          </a:ln>
        </p:spPr>
        <p:txBody>
          <a:bodyPr wrap="square" rtlCol="0">
            <a:spAutoFit/>
          </a:bodyPr>
          <a:lstStyle/>
          <a:p>
            <a:pPr>
              <a:lnSpc>
                <a:spcPct val="90000"/>
              </a:lnSpc>
              <a:spcAft>
                <a:spcPts val="437"/>
              </a:spcAft>
              <a:buSzPct val="100000"/>
              <a:defRPr/>
            </a:pPr>
            <a:r>
              <a:rPr lang="en-US" sz="3000" kern="300" spc="-83" dirty="0">
                <a:solidFill>
                  <a:srgbClr val="002060"/>
                </a:solidFill>
                <a:latin typeface="Franklin Gothic Demi" panose="020B0703020102020204" pitchFamily="34" charset="0"/>
                <a:cs typeface="Franklin Gothic Medium"/>
              </a:rPr>
              <a:t>CSMP</a:t>
            </a:r>
            <a:endParaRPr lang="en-US" sz="3000" dirty="0">
              <a:solidFill>
                <a:srgbClr val="002E8E"/>
              </a:solidFill>
              <a:latin typeface="Franklin Gothic Demi" panose="020B07030201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77151651-3C28-4B4E-B0BF-01793B8F9B9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409379" y="348414"/>
            <a:ext cx="608594" cy="215848"/>
          </a:xfrm>
          <a:prstGeom prst="rect">
            <a:avLst/>
          </a:prstGeom>
        </p:spPr>
      </p:pic>
      <p:sp>
        <p:nvSpPr>
          <p:cNvPr id="5" name="TextBox 4">
            <a:extLst>
              <a:ext uri="{FF2B5EF4-FFF2-40B4-BE49-F238E27FC236}">
                <a16:creationId xmlns:a16="http://schemas.microsoft.com/office/drawing/2014/main" id="{BCBABB28-AC73-4526-989E-DC92D5F9AD0F}"/>
              </a:ext>
            </a:extLst>
          </p:cNvPr>
          <p:cNvSpPr txBox="1"/>
          <p:nvPr/>
        </p:nvSpPr>
        <p:spPr>
          <a:xfrm>
            <a:off x="372095" y="610339"/>
            <a:ext cx="10611917" cy="5909310"/>
          </a:xfrm>
          <a:prstGeom prst="rect">
            <a:avLst/>
          </a:prstGeom>
          <a:noFill/>
        </p:spPr>
        <p:txBody>
          <a:bodyPr wrap="square" rtlCol="0">
            <a:spAutoFit/>
          </a:bodyPr>
          <a:lstStyle/>
          <a:p>
            <a:pPr marL="285750" indent="-285750">
              <a:buFont typeface="Arial" panose="020B0604020202020204" pitchFamily="34" charset="0"/>
              <a:buChar char="•"/>
            </a:pPr>
            <a:r>
              <a:rPr lang="en-US" dirty="0"/>
              <a:t>The CSMP Consisted of 4 basic elements:</a:t>
            </a:r>
          </a:p>
          <a:p>
            <a:pPr marL="742950" lvl="1" indent="-285750">
              <a:buFont typeface="Arial" panose="020B0604020202020204" pitchFamily="34" charset="0"/>
              <a:buChar char="•"/>
            </a:pPr>
            <a:r>
              <a:rPr lang="en-US" dirty="0"/>
              <a:t>Safety Qualification</a:t>
            </a:r>
          </a:p>
          <a:p>
            <a:pPr marL="742950" lvl="1" indent="-285750">
              <a:buFont typeface="Arial" panose="020B0604020202020204" pitchFamily="34" charset="0"/>
              <a:buChar char="•"/>
            </a:pPr>
            <a:r>
              <a:rPr lang="en-US" dirty="0"/>
              <a:t>Training</a:t>
            </a:r>
          </a:p>
          <a:p>
            <a:pPr marL="742950" lvl="1" indent="-285750">
              <a:buFont typeface="Arial" panose="020B0604020202020204" pitchFamily="34" charset="0"/>
              <a:buChar char="•"/>
            </a:pPr>
            <a:r>
              <a:rPr lang="en-US" dirty="0"/>
              <a:t>Drug and alcohol testing</a:t>
            </a:r>
          </a:p>
          <a:p>
            <a:pPr marL="742950" lvl="1" indent="-285750">
              <a:buFont typeface="Arial" panose="020B0604020202020204" pitchFamily="34" charset="0"/>
              <a:buChar char="•"/>
            </a:pPr>
            <a:r>
              <a:rPr lang="en-US" dirty="0"/>
              <a:t>Worksite Assessments</a:t>
            </a:r>
          </a:p>
          <a:p>
            <a:pPr marL="285750" indent="-285750">
              <a:buFontTx/>
              <a:buChar char="-"/>
            </a:pPr>
            <a:endParaRPr lang="en-US" dirty="0"/>
          </a:p>
          <a:p>
            <a:r>
              <a:rPr lang="en-US" dirty="0"/>
              <a:t>Required one safety specialist dedicated to:</a:t>
            </a:r>
          </a:p>
          <a:p>
            <a:pPr marL="285750" indent="-285750">
              <a:buFontTx/>
              <a:buChar char="-"/>
            </a:pPr>
            <a:r>
              <a:rPr lang="en-US" dirty="0"/>
              <a:t>Evaluating contractor packages to determine if they meet the CSMP safety qualification requirement</a:t>
            </a:r>
          </a:p>
          <a:p>
            <a:pPr marL="285750" indent="-285750">
              <a:buFontTx/>
              <a:buChar char="-"/>
            </a:pPr>
            <a:r>
              <a:rPr lang="en-US" dirty="0"/>
              <a:t>Collect and maintain the database of contractor employee training</a:t>
            </a:r>
          </a:p>
          <a:p>
            <a:pPr marL="285750" indent="-285750">
              <a:buFontTx/>
              <a:buChar char="-"/>
            </a:pPr>
            <a:r>
              <a:rPr lang="en-US" dirty="0"/>
              <a:t>Collect and maintain a monthly list of contractors that meet the random drug testing requirements</a:t>
            </a:r>
          </a:p>
          <a:p>
            <a:pPr marL="285750" indent="-285750">
              <a:buFontTx/>
              <a:buChar char="-"/>
            </a:pPr>
            <a:r>
              <a:rPr lang="en-US" dirty="0"/>
              <a:t>Update and present JEA CSMP training material</a:t>
            </a:r>
          </a:p>
          <a:p>
            <a:pPr marL="285750" indent="-285750">
              <a:buFontTx/>
              <a:buChar char="-"/>
            </a:pPr>
            <a:r>
              <a:rPr lang="en-US" dirty="0"/>
              <a:t>Create an annual report for the local field office</a:t>
            </a:r>
          </a:p>
          <a:p>
            <a:pPr marL="285750" indent="-285750">
              <a:buFontTx/>
              <a:buChar char="-"/>
            </a:pPr>
            <a:r>
              <a:rPr lang="en-US" dirty="0"/>
              <a:t>Arrange for annual inspections with the USF inspector</a:t>
            </a:r>
          </a:p>
          <a:p>
            <a:pPr marL="285750" indent="-285750">
              <a:buFontTx/>
              <a:buChar char="-"/>
            </a:pPr>
            <a:r>
              <a:rPr lang="en-US" dirty="0"/>
              <a:t>Solicit for annual requalification from contractors</a:t>
            </a:r>
          </a:p>
          <a:p>
            <a:pPr marL="285750" indent="-285750">
              <a:buFontTx/>
              <a:buChar char="-"/>
            </a:pPr>
            <a:endParaRPr lang="en-US" dirty="0"/>
          </a:p>
          <a:p>
            <a:r>
              <a:rPr lang="en-US" dirty="0"/>
              <a:t>Required another safety team member:</a:t>
            </a:r>
          </a:p>
          <a:p>
            <a:pPr marL="285750" indent="-285750">
              <a:buFontTx/>
              <a:buChar char="-"/>
            </a:pPr>
            <a:r>
              <a:rPr lang="en-US" dirty="0"/>
              <a:t>Collect, track, and asses all of the worksite assessments</a:t>
            </a:r>
          </a:p>
          <a:p>
            <a:pPr marL="285750" indent="-285750">
              <a:buFontTx/>
              <a:buChar char="-"/>
            </a:pPr>
            <a:r>
              <a:rPr lang="en-US" dirty="0"/>
              <a:t>Send of registered mail notifications of worksite assessments to contractors.</a:t>
            </a:r>
          </a:p>
          <a:p>
            <a:pPr marL="285750" indent="-285750">
              <a:buFontTx/>
              <a:buChar char="-"/>
            </a:pPr>
            <a:endParaRPr lang="en-US" dirty="0"/>
          </a:p>
          <a:p>
            <a:r>
              <a:rPr lang="en-US" dirty="0"/>
              <a:t>Outside of a few tweaks, generally in formatting and process the CSMP was not updated since its inception and was applied to large construction companies and small JSEB companies the same.</a:t>
            </a:r>
          </a:p>
        </p:txBody>
      </p:sp>
    </p:spTree>
    <p:extLst>
      <p:ext uri="{BB962C8B-B14F-4D97-AF65-F5344CB8AC3E}">
        <p14:creationId xmlns:p14="http://schemas.microsoft.com/office/powerpoint/2010/main" val="1440947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47A8D9-9D4D-6A46-8B4C-BFEBEBF10CC0}"/>
              </a:ext>
            </a:extLst>
          </p:cNvPr>
          <p:cNvSpPr/>
          <p:nvPr/>
        </p:nvSpPr>
        <p:spPr>
          <a:xfrm>
            <a:off x="0" y="6396073"/>
            <a:ext cx="12192000" cy="457200"/>
          </a:xfrm>
          <a:prstGeom prst="rect">
            <a:avLst/>
          </a:prstGeom>
          <a:solidFill>
            <a:srgbClr val="456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Rectangle 30"/>
          <p:cNvSpPr/>
          <p:nvPr/>
        </p:nvSpPr>
        <p:spPr>
          <a:xfrm>
            <a:off x="8372104" y="221981"/>
            <a:ext cx="3819895" cy="441058"/>
          </a:xfrm>
          <a:prstGeom prst="rect">
            <a:avLst/>
          </a:prstGeom>
          <a:gradFill>
            <a:gsLst>
              <a:gs pos="0">
                <a:srgbClr val="002E8D"/>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7" dirty="0">
              <a:solidFill>
                <a:srgbClr val="00B0F0"/>
              </a:solidFill>
            </a:endParaRPr>
          </a:p>
        </p:txBody>
      </p:sp>
      <p:sp>
        <p:nvSpPr>
          <p:cNvPr id="19" name="TextBox 18"/>
          <p:cNvSpPr txBox="1"/>
          <p:nvPr/>
        </p:nvSpPr>
        <p:spPr>
          <a:xfrm>
            <a:off x="469940" y="226083"/>
            <a:ext cx="11349965" cy="507831"/>
          </a:xfrm>
          <a:prstGeom prst="rect">
            <a:avLst/>
          </a:prstGeom>
          <a:noFill/>
          <a:ln>
            <a:noFill/>
          </a:ln>
        </p:spPr>
        <p:txBody>
          <a:bodyPr wrap="square" rtlCol="0">
            <a:spAutoFit/>
          </a:bodyPr>
          <a:lstStyle/>
          <a:p>
            <a:pPr>
              <a:lnSpc>
                <a:spcPct val="90000"/>
              </a:lnSpc>
              <a:spcAft>
                <a:spcPts val="437"/>
              </a:spcAft>
              <a:buSzPct val="100000"/>
              <a:defRPr/>
            </a:pPr>
            <a:r>
              <a:rPr lang="en-US" sz="3000" kern="300" spc="-83" dirty="0">
                <a:solidFill>
                  <a:srgbClr val="002060"/>
                </a:solidFill>
                <a:latin typeface="Franklin Gothic Demi" panose="020B0703020102020204" pitchFamily="34" charset="0"/>
                <a:cs typeface="Franklin Gothic Medium"/>
              </a:rPr>
              <a:t>New - CSMP</a:t>
            </a:r>
            <a:endParaRPr lang="en-US" sz="3000" dirty="0">
              <a:solidFill>
                <a:srgbClr val="002E8E"/>
              </a:solidFill>
              <a:latin typeface="Franklin Gothic Demi" panose="020B07030201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77151651-3C28-4B4E-B0BF-01793B8F9B9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409379" y="348414"/>
            <a:ext cx="608594" cy="215848"/>
          </a:xfrm>
          <a:prstGeom prst="rect">
            <a:avLst/>
          </a:prstGeom>
        </p:spPr>
      </p:pic>
      <p:sp>
        <p:nvSpPr>
          <p:cNvPr id="2" name="TextBox 1">
            <a:extLst>
              <a:ext uri="{FF2B5EF4-FFF2-40B4-BE49-F238E27FC236}">
                <a16:creationId xmlns:a16="http://schemas.microsoft.com/office/drawing/2014/main" id="{2D134CE2-FB77-4D28-BA67-1364B4C8D59A}"/>
              </a:ext>
            </a:extLst>
          </p:cNvPr>
          <p:cNvSpPr txBox="1"/>
          <p:nvPr/>
        </p:nvSpPr>
        <p:spPr>
          <a:xfrm>
            <a:off x="574766" y="1166949"/>
            <a:ext cx="11245139" cy="3693319"/>
          </a:xfrm>
          <a:prstGeom prst="rect">
            <a:avLst/>
          </a:prstGeom>
          <a:noFill/>
        </p:spPr>
        <p:txBody>
          <a:bodyPr wrap="square" rtlCol="0">
            <a:spAutoFit/>
          </a:bodyPr>
          <a:lstStyle/>
          <a:p>
            <a:r>
              <a:rPr lang="en-US" dirty="0"/>
              <a:t>The new CSMP is designed to reduce paperwork, clear up word of mouth policies changes, modernize the material, and create an easier/smarter Contractor Safety Management Process.</a:t>
            </a:r>
          </a:p>
          <a:p>
            <a:endParaRPr lang="en-US" dirty="0"/>
          </a:p>
          <a:p>
            <a:r>
              <a:rPr lang="en-US" dirty="0"/>
              <a:t>The old CSMP worked and was a success.  Because of that, we did not get rid of the entire program but looked at what worked and how could we make it better.  The four elements remain as the cornerstone of the CSMP:</a:t>
            </a:r>
          </a:p>
          <a:p>
            <a:endParaRPr lang="en-US" dirty="0"/>
          </a:p>
          <a:p>
            <a:pPr marL="742950" lvl="1" indent="-285750">
              <a:buFont typeface="Arial" panose="020B0604020202020204" pitchFamily="34" charset="0"/>
              <a:buChar char="•"/>
            </a:pPr>
            <a:r>
              <a:rPr lang="en-US" dirty="0"/>
              <a:t>Safety Qualification</a:t>
            </a:r>
          </a:p>
          <a:p>
            <a:pPr marL="742950" lvl="1" indent="-285750">
              <a:buFont typeface="Arial" panose="020B0604020202020204" pitchFamily="34" charset="0"/>
              <a:buChar char="•"/>
            </a:pPr>
            <a:r>
              <a:rPr lang="en-US" dirty="0"/>
              <a:t>Training</a:t>
            </a:r>
          </a:p>
          <a:p>
            <a:pPr marL="742950" lvl="1" indent="-285750">
              <a:buFont typeface="Arial" panose="020B0604020202020204" pitchFamily="34" charset="0"/>
              <a:buChar char="•"/>
            </a:pPr>
            <a:r>
              <a:rPr lang="en-US" dirty="0"/>
              <a:t>Drug and alcohol testing</a:t>
            </a:r>
          </a:p>
          <a:p>
            <a:pPr marL="742950" lvl="1" indent="-285750">
              <a:buFont typeface="Arial" panose="020B0604020202020204" pitchFamily="34" charset="0"/>
              <a:buChar char="•"/>
            </a:pPr>
            <a:r>
              <a:rPr lang="en-US" dirty="0"/>
              <a:t>Worksite Assessments</a:t>
            </a:r>
          </a:p>
          <a:p>
            <a:endParaRPr lang="en-US" dirty="0"/>
          </a:p>
          <a:p>
            <a:r>
              <a:rPr lang="en-US" dirty="0"/>
              <a:t>S&amp;HS personnel will still manage the CSMP but it will be focus more on the contractors activities in the field </a:t>
            </a:r>
            <a:r>
              <a:rPr lang="en-US"/>
              <a:t>rather than paperwork</a:t>
            </a:r>
            <a:r>
              <a:rPr lang="en-US" dirty="0"/>
              <a:t>.</a:t>
            </a:r>
          </a:p>
        </p:txBody>
      </p:sp>
    </p:spTree>
    <p:extLst>
      <p:ext uri="{BB962C8B-B14F-4D97-AF65-F5344CB8AC3E}">
        <p14:creationId xmlns:p14="http://schemas.microsoft.com/office/powerpoint/2010/main" val="3357446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47A8D9-9D4D-6A46-8B4C-BFEBEBF10CC0}"/>
              </a:ext>
            </a:extLst>
          </p:cNvPr>
          <p:cNvSpPr/>
          <p:nvPr/>
        </p:nvSpPr>
        <p:spPr>
          <a:xfrm>
            <a:off x="0" y="6396073"/>
            <a:ext cx="12192000" cy="457200"/>
          </a:xfrm>
          <a:prstGeom prst="rect">
            <a:avLst/>
          </a:prstGeom>
          <a:solidFill>
            <a:srgbClr val="456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Glossary</a:t>
            </a:r>
          </a:p>
        </p:txBody>
      </p:sp>
      <p:sp>
        <p:nvSpPr>
          <p:cNvPr id="31" name="Rectangle 30"/>
          <p:cNvSpPr/>
          <p:nvPr/>
        </p:nvSpPr>
        <p:spPr>
          <a:xfrm>
            <a:off x="8372104" y="221981"/>
            <a:ext cx="3819895" cy="441058"/>
          </a:xfrm>
          <a:prstGeom prst="rect">
            <a:avLst/>
          </a:prstGeom>
          <a:gradFill>
            <a:gsLst>
              <a:gs pos="0">
                <a:srgbClr val="002E8D"/>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7" dirty="0">
              <a:solidFill>
                <a:srgbClr val="00B0F0"/>
              </a:solidFill>
            </a:endParaRPr>
          </a:p>
        </p:txBody>
      </p:sp>
      <p:sp>
        <p:nvSpPr>
          <p:cNvPr id="19" name="TextBox 18"/>
          <p:cNvSpPr txBox="1"/>
          <p:nvPr/>
        </p:nvSpPr>
        <p:spPr>
          <a:xfrm>
            <a:off x="469940" y="226083"/>
            <a:ext cx="11349965" cy="507831"/>
          </a:xfrm>
          <a:prstGeom prst="rect">
            <a:avLst/>
          </a:prstGeom>
          <a:noFill/>
          <a:ln>
            <a:noFill/>
          </a:ln>
        </p:spPr>
        <p:txBody>
          <a:bodyPr wrap="square" rtlCol="0">
            <a:spAutoFit/>
          </a:bodyPr>
          <a:lstStyle/>
          <a:p>
            <a:pPr>
              <a:lnSpc>
                <a:spcPct val="90000"/>
              </a:lnSpc>
              <a:spcAft>
                <a:spcPts val="437"/>
              </a:spcAft>
              <a:buSzPct val="100000"/>
              <a:defRPr/>
            </a:pPr>
            <a:r>
              <a:rPr lang="en-US" sz="3000" kern="300" spc="-83" dirty="0">
                <a:solidFill>
                  <a:srgbClr val="002060"/>
                </a:solidFill>
                <a:latin typeface="Franklin Gothic Demi" panose="020B0703020102020204" pitchFamily="34" charset="0"/>
                <a:cs typeface="Franklin Gothic Medium"/>
              </a:rPr>
              <a:t>New - CSMP</a:t>
            </a:r>
            <a:endParaRPr lang="en-US" sz="3000" dirty="0">
              <a:solidFill>
                <a:srgbClr val="002E8E"/>
              </a:solidFill>
              <a:latin typeface="Franklin Gothic Demi" panose="020B07030201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77151651-3C28-4B4E-B0BF-01793B8F9B9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409379" y="348414"/>
            <a:ext cx="608594" cy="215848"/>
          </a:xfrm>
          <a:prstGeom prst="rect">
            <a:avLst/>
          </a:prstGeom>
        </p:spPr>
      </p:pic>
      <p:sp>
        <p:nvSpPr>
          <p:cNvPr id="2" name="TextBox 1">
            <a:extLst>
              <a:ext uri="{FF2B5EF4-FFF2-40B4-BE49-F238E27FC236}">
                <a16:creationId xmlns:a16="http://schemas.microsoft.com/office/drawing/2014/main" id="{A4A7045F-46BF-440F-9FA7-E60FE6A37B93}"/>
              </a:ext>
            </a:extLst>
          </p:cNvPr>
          <p:cNvSpPr txBox="1"/>
          <p:nvPr/>
        </p:nvSpPr>
        <p:spPr>
          <a:xfrm>
            <a:off x="452484" y="862629"/>
            <a:ext cx="11565489" cy="5262979"/>
          </a:xfrm>
          <a:prstGeom prst="rect">
            <a:avLst/>
          </a:prstGeom>
          <a:noFill/>
        </p:spPr>
        <p:txBody>
          <a:bodyPr wrap="square" rtlCol="0">
            <a:spAutoFit/>
          </a:bodyPr>
          <a:lstStyle/>
          <a:p>
            <a:pPr marL="0" marR="0">
              <a:spcBef>
                <a:spcPts val="0"/>
              </a:spcBef>
              <a:spcAft>
                <a:spcPts val="0"/>
              </a:spcAft>
            </a:pPr>
            <a:r>
              <a:rPr lang="en-US" sz="1600" b="1" dirty="0">
                <a:effectLst/>
                <a:ea typeface="Times New Roman" panose="02020603050405020304" pitchFamily="18" charset="0"/>
              </a:rPr>
              <a:t>Contractor:</a:t>
            </a:r>
            <a:r>
              <a:rPr lang="en-US" sz="1600" dirty="0">
                <a:effectLst/>
                <a:ea typeface="Times New Roman" panose="02020603050405020304" pitchFamily="18" charset="0"/>
              </a:rPr>
              <a:t> Refers to a company performing work at or for JEA.  May include common titles as:</a:t>
            </a:r>
          </a:p>
          <a:p>
            <a:pPr marL="0" marR="0">
              <a:spcBef>
                <a:spcPts val="0"/>
              </a:spcBef>
              <a:spcAft>
                <a:spcPts val="0"/>
              </a:spcAft>
            </a:pPr>
            <a:r>
              <a:rPr lang="en-US" sz="1600" dirty="0">
                <a:effectLst/>
                <a:ea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600" dirty="0">
                <a:effectLst/>
                <a:ea typeface="Times New Roman" panose="02020603050405020304" pitchFamily="18" charset="0"/>
              </a:rPr>
              <a:t>Prime Contractor</a:t>
            </a:r>
          </a:p>
          <a:p>
            <a:pPr marL="342900" marR="0" lvl="0" indent="-342900">
              <a:spcBef>
                <a:spcPts val="0"/>
              </a:spcBef>
              <a:spcAft>
                <a:spcPts val="0"/>
              </a:spcAft>
              <a:buFont typeface="Symbol" panose="05050102010706020507" pitchFamily="18" charset="2"/>
              <a:buChar char=""/>
            </a:pPr>
            <a:r>
              <a:rPr lang="en-US" sz="1600" dirty="0">
                <a:effectLst/>
                <a:ea typeface="Times New Roman" panose="02020603050405020304" pitchFamily="18" charset="0"/>
              </a:rPr>
              <a:t>General Contractor</a:t>
            </a:r>
          </a:p>
          <a:p>
            <a:pPr marL="342900" marR="0" lvl="0" indent="-342900">
              <a:spcBef>
                <a:spcPts val="0"/>
              </a:spcBef>
              <a:spcAft>
                <a:spcPts val="0"/>
              </a:spcAft>
              <a:buFont typeface="Symbol" panose="05050102010706020507" pitchFamily="18" charset="2"/>
              <a:buChar char=""/>
            </a:pPr>
            <a:r>
              <a:rPr lang="en-US" sz="1600" dirty="0">
                <a:effectLst/>
                <a:ea typeface="Times New Roman" panose="02020603050405020304" pitchFamily="18" charset="0"/>
              </a:rPr>
              <a:t>Subcontractor</a:t>
            </a:r>
          </a:p>
          <a:p>
            <a:pPr marL="342900" marR="0" lvl="0" indent="-342900">
              <a:spcBef>
                <a:spcPts val="0"/>
              </a:spcBef>
              <a:spcAft>
                <a:spcPts val="0"/>
              </a:spcAft>
              <a:buFont typeface="Symbol" panose="05050102010706020507" pitchFamily="18" charset="2"/>
              <a:buChar char=""/>
            </a:pPr>
            <a:r>
              <a:rPr lang="en-US" sz="1600" dirty="0">
                <a:effectLst/>
                <a:ea typeface="Times New Roman" panose="02020603050405020304" pitchFamily="18" charset="0"/>
              </a:rPr>
              <a:t>Tier Contractor</a:t>
            </a:r>
            <a:r>
              <a:rPr lang="en-US" sz="1600" dirty="0"/>
              <a:t> </a:t>
            </a:r>
          </a:p>
          <a:p>
            <a:endParaRPr lang="en-US" sz="1600" dirty="0"/>
          </a:p>
          <a:p>
            <a:r>
              <a:rPr lang="en-US" sz="1600" b="1" dirty="0">
                <a:effectLst/>
                <a:ea typeface="Times New Roman" panose="02020603050405020304" pitchFamily="18" charset="0"/>
              </a:rPr>
              <a:t>Contractor Sponsor</a:t>
            </a:r>
            <a:r>
              <a:rPr lang="en-US" sz="1600" dirty="0">
                <a:effectLst/>
                <a:ea typeface="Times New Roman" panose="02020603050405020304" pitchFamily="18" charset="0"/>
              </a:rPr>
              <a:t>: This is the JEA employee, department head, or designee, who brought a contractor onto a JEA facility, site, project, or activity and is the primary contact for the Contractor to ensure work is being performed, completed, etc.  This may be a project manager, engineer, manager, mechanic, etc.</a:t>
            </a:r>
          </a:p>
          <a:p>
            <a:endParaRPr lang="en-US" sz="1600" dirty="0">
              <a:ea typeface="Times New Roman" panose="02020603050405020304" pitchFamily="18" charset="0"/>
            </a:endParaRPr>
          </a:p>
          <a:p>
            <a:pPr marL="0" marR="0">
              <a:spcBef>
                <a:spcPts val="0"/>
              </a:spcBef>
              <a:spcAft>
                <a:spcPts val="0"/>
              </a:spcAft>
            </a:pPr>
            <a:r>
              <a:rPr lang="en-US" sz="1600" b="1" dirty="0">
                <a:effectLst/>
                <a:ea typeface="Times New Roman" panose="02020603050405020304" pitchFamily="18" charset="0"/>
              </a:rPr>
              <a:t>Intrinsically Hazardous Work (IHW):</a:t>
            </a:r>
            <a:r>
              <a:rPr lang="en-US" sz="1600" dirty="0">
                <a:effectLst/>
                <a:ea typeface="Times New Roman" panose="02020603050405020304" pitchFamily="18" charset="0"/>
              </a:rPr>
              <a:t> A naturally risky or dangerous activity, task, or job.  Work that is IHW includes, but is not limited to: </a:t>
            </a:r>
          </a:p>
          <a:p>
            <a:pPr marL="0" marR="0">
              <a:spcBef>
                <a:spcPts val="0"/>
              </a:spcBef>
              <a:spcAft>
                <a:spcPts val="0"/>
              </a:spcAft>
            </a:pPr>
            <a:r>
              <a:rPr lang="en-US" sz="1600" dirty="0">
                <a:effectLst/>
                <a:ea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600" dirty="0">
                <a:effectLst/>
                <a:ea typeface="Times New Roman" panose="02020603050405020304" pitchFamily="18" charset="0"/>
              </a:rPr>
              <a:t>Construction</a:t>
            </a:r>
          </a:p>
          <a:p>
            <a:pPr marL="342900" marR="0" lvl="0" indent="-342900">
              <a:spcBef>
                <a:spcPts val="0"/>
              </a:spcBef>
              <a:spcAft>
                <a:spcPts val="0"/>
              </a:spcAft>
              <a:buFont typeface="Symbol" panose="05050102010706020507" pitchFamily="18" charset="2"/>
              <a:buChar char=""/>
            </a:pPr>
            <a:r>
              <a:rPr lang="en-US" sz="1600" dirty="0">
                <a:effectLst/>
                <a:ea typeface="Times New Roman" panose="02020603050405020304" pitchFamily="18" charset="0"/>
              </a:rPr>
              <a:t>Demolition</a:t>
            </a:r>
          </a:p>
          <a:p>
            <a:pPr marL="342900" marR="0" lvl="0" indent="-342900">
              <a:spcBef>
                <a:spcPts val="0"/>
              </a:spcBef>
              <a:spcAft>
                <a:spcPts val="0"/>
              </a:spcAft>
              <a:buFont typeface="Symbol" panose="05050102010706020507" pitchFamily="18" charset="2"/>
              <a:buChar char=""/>
            </a:pPr>
            <a:r>
              <a:rPr lang="en-US" sz="1600" dirty="0">
                <a:effectLst/>
                <a:ea typeface="Times New Roman" panose="02020603050405020304" pitchFamily="18" charset="0"/>
              </a:rPr>
              <a:t>Working from heights</a:t>
            </a:r>
          </a:p>
          <a:p>
            <a:pPr marL="342900" marR="0" lvl="0" indent="-342900">
              <a:spcBef>
                <a:spcPts val="0"/>
              </a:spcBef>
              <a:spcAft>
                <a:spcPts val="0"/>
              </a:spcAft>
              <a:buFont typeface="Symbol" panose="05050102010706020507" pitchFamily="18" charset="2"/>
              <a:buChar char=""/>
            </a:pPr>
            <a:r>
              <a:rPr lang="en-US" sz="1600" dirty="0">
                <a:effectLst/>
                <a:ea typeface="Times New Roman" panose="02020603050405020304" pitchFamily="18" charset="0"/>
              </a:rPr>
              <a:t>Working in confined spaces</a:t>
            </a:r>
          </a:p>
          <a:p>
            <a:pPr marL="342900" marR="0" lvl="0" indent="-342900">
              <a:spcBef>
                <a:spcPts val="0"/>
              </a:spcBef>
              <a:spcAft>
                <a:spcPts val="0"/>
              </a:spcAft>
              <a:buFont typeface="Symbol" panose="05050102010706020507" pitchFamily="18" charset="2"/>
              <a:buChar char=""/>
            </a:pPr>
            <a:r>
              <a:rPr lang="en-US" sz="1600" dirty="0">
                <a:effectLst/>
                <a:ea typeface="Times New Roman" panose="02020603050405020304" pitchFamily="18" charset="0"/>
              </a:rPr>
              <a:t>Handling or working around hazardous chemicals</a:t>
            </a:r>
          </a:p>
          <a:p>
            <a:pPr marL="342900" marR="0" lvl="0" indent="-342900">
              <a:spcBef>
                <a:spcPts val="0"/>
              </a:spcBef>
              <a:spcAft>
                <a:spcPts val="0"/>
              </a:spcAft>
              <a:buFont typeface="Symbol" panose="05050102010706020507" pitchFamily="18" charset="2"/>
              <a:buChar char=""/>
            </a:pPr>
            <a:r>
              <a:rPr lang="en-US" sz="1600" dirty="0">
                <a:effectLst/>
                <a:ea typeface="Times New Roman" panose="02020603050405020304" pitchFamily="18" charset="0"/>
              </a:rPr>
              <a:t>Operating machinery with rotating components</a:t>
            </a:r>
          </a:p>
          <a:p>
            <a:pPr marL="342900" marR="0" lvl="0" indent="-342900">
              <a:spcBef>
                <a:spcPts val="0"/>
              </a:spcBef>
              <a:spcAft>
                <a:spcPts val="0"/>
              </a:spcAft>
              <a:buFont typeface="Symbol" panose="05050102010706020507" pitchFamily="18" charset="2"/>
              <a:buChar char=""/>
            </a:pPr>
            <a:r>
              <a:rPr lang="en-US" sz="1600" dirty="0">
                <a:effectLst/>
                <a:ea typeface="Times New Roman" panose="02020603050405020304" pitchFamily="18" charset="0"/>
              </a:rPr>
              <a:t>Working in or around excavation</a:t>
            </a:r>
          </a:p>
          <a:p>
            <a:pPr marL="342900" marR="0" lvl="0" indent="-342900">
              <a:spcBef>
                <a:spcPts val="0"/>
              </a:spcBef>
              <a:spcAft>
                <a:spcPts val="0"/>
              </a:spcAft>
              <a:buFont typeface="Symbol" panose="05050102010706020507" pitchFamily="18" charset="2"/>
              <a:buChar char=""/>
            </a:pPr>
            <a:r>
              <a:rPr lang="en-US" sz="1600" dirty="0">
                <a:effectLst/>
                <a:ea typeface="Times New Roman" panose="02020603050405020304" pitchFamily="18" charset="0"/>
              </a:rPr>
              <a:t>Working on ladders or scaffolds</a:t>
            </a:r>
          </a:p>
        </p:txBody>
      </p:sp>
    </p:spTree>
    <p:extLst>
      <p:ext uri="{BB962C8B-B14F-4D97-AF65-F5344CB8AC3E}">
        <p14:creationId xmlns:p14="http://schemas.microsoft.com/office/powerpoint/2010/main" val="1091095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47A8D9-9D4D-6A46-8B4C-BFEBEBF10CC0}"/>
              </a:ext>
            </a:extLst>
          </p:cNvPr>
          <p:cNvSpPr/>
          <p:nvPr/>
        </p:nvSpPr>
        <p:spPr>
          <a:xfrm>
            <a:off x="-1" y="6403317"/>
            <a:ext cx="12192000" cy="457200"/>
          </a:xfrm>
          <a:prstGeom prst="rect">
            <a:avLst/>
          </a:prstGeom>
          <a:solidFill>
            <a:srgbClr val="456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Qualification</a:t>
            </a:r>
          </a:p>
        </p:txBody>
      </p:sp>
      <p:sp>
        <p:nvSpPr>
          <p:cNvPr id="31" name="Rectangle 30"/>
          <p:cNvSpPr/>
          <p:nvPr/>
        </p:nvSpPr>
        <p:spPr>
          <a:xfrm>
            <a:off x="8372104" y="221981"/>
            <a:ext cx="3819895" cy="441058"/>
          </a:xfrm>
          <a:prstGeom prst="rect">
            <a:avLst/>
          </a:prstGeom>
          <a:gradFill>
            <a:gsLst>
              <a:gs pos="0">
                <a:srgbClr val="002E8D"/>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7" dirty="0">
              <a:solidFill>
                <a:srgbClr val="00B0F0"/>
              </a:solidFill>
            </a:endParaRPr>
          </a:p>
        </p:txBody>
      </p:sp>
      <p:sp>
        <p:nvSpPr>
          <p:cNvPr id="19" name="TextBox 18"/>
          <p:cNvSpPr txBox="1"/>
          <p:nvPr/>
        </p:nvSpPr>
        <p:spPr>
          <a:xfrm>
            <a:off x="469940" y="226083"/>
            <a:ext cx="11349965" cy="507831"/>
          </a:xfrm>
          <a:prstGeom prst="rect">
            <a:avLst/>
          </a:prstGeom>
          <a:noFill/>
          <a:ln>
            <a:noFill/>
          </a:ln>
        </p:spPr>
        <p:txBody>
          <a:bodyPr wrap="square" rtlCol="0">
            <a:spAutoFit/>
          </a:bodyPr>
          <a:lstStyle/>
          <a:p>
            <a:pPr>
              <a:lnSpc>
                <a:spcPct val="90000"/>
              </a:lnSpc>
              <a:spcAft>
                <a:spcPts val="437"/>
              </a:spcAft>
              <a:buSzPct val="100000"/>
              <a:defRPr/>
            </a:pPr>
            <a:r>
              <a:rPr lang="en-US" sz="3000" kern="300" spc="-83" dirty="0">
                <a:solidFill>
                  <a:srgbClr val="002060"/>
                </a:solidFill>
                <a:latin typeface="Franklin Gothic Demi" panose="020B0703020102020204" pitchFamily="34" charset="0"/>
                <a:cs typeface="Franklin Gothic Medium"/>
              </a:rPr>
              <a:t>New - CSMP</a:t>
            </a:r>
            <a:endParaRPr lang="en-US" sz="3000" dirty="0">
              <a:solidFill>
                <a:srgbClr val="002E8E"/>
              </a:solidFill>
              <a:latin typeface="Franklin Gothic Demi" panose="020B07030201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77151651-3C28-4B4E-B0BF-01793B8F9B9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409379" y="348414"/>
            <a:ext cx="608594" cy="215848"/>
          </a:xfrm>
          <a:prstGeom prst="rect">
            <a:avLst/>
          </a:prstGeom>
        </p:spPr>
      </p:pic>
      <p:sp>
        <p:nvSpPr>
          <p:cNvPr id="2" name="TextBox 1">
            <a:extLst>
              <a:ext uri="{FF2B5EF4-FFF2-40B4-BE49-F238E27FC236}">
                <a16:creationId xmlns:a16="http://schemas.microsoft.com/office/drawing/2014/main" id="{7CD89991-88D7-40FB-9FCD-6B8B41F3F33A}"/>
              </a:ext>
            </a:extLst>
          </p:cNvPr>
          <p:cNvSpPr txBox="1"/>
          <p:nvPr/>
        </p:nvSpPr>
        <p:spPr>
          <a:xfrm>
            <a:off x="209006" y="1305341"/>
            <a:ext cx="6679473" cy="4524315"/>
          </a:xfrm>
          <a:prstGeom prst="rect">
            <a:avLst/>
          </a:prstGeom>
          <a:noFill/>
        </p:spPr>
        <p:txBody>
          <a:bodyPr wrap="square" rtlCol="0">
            <a:spAutoFit/>
          </a:bodyPr>
          <a:lstStyle/>
          <a:p>
            <a:r>
              <a:rPr lang="en-US" dirty="0"/>
              <a:t>JEA Safety Qualification:</a:t>
            </a:r>
          </a:p>
          <a:p>
            <a:endParaRPr lang="en-US" dirty="0"/>
          </a:p>
          <a:p>
            <a:pPr marL="285750" indent="-285750">
              <a:buFontTx/>
              <a:buChar char="-"/>
            </a:pPr>
            <a:r>
              <a:rPr lang="en-US" dirty="0"/>
              <a:t>This is a one-page document that the contractor fills out, signs, and returns with verification of Experience Modification Rate (EMR) provided by their workers compensation insurance provider.</a:t>
            </a:r>
          </a:p>
          <a:p>
            <a:pPr marL="285750" indent="-285750">
              <a:buFontTx/>
              <a:buChar char="-"/>
            </a:pPr>
            <a:endParaRPr lang="en-US" dirty="0"/>
          </a:p>
          <a:p>
            <a:pPr marL="285750" indent="-285750">
              <a:buFontTx/>
              <a:buChar char="-"/>
            </a:pPr>
            <a:r>
              <a:rPr lang="en-US" dirty="0"/>
              <a:t>Contractor Safety Qualification Forms should be sent to </a:t>
            </a:r>
            <a:r>
              <a:rPr lang="en-US" dirty="0">
                <a:hlinkClick r:id="rId5"/>
              </a:rPr>
              <a:t>safety@jea.com</a:t>
            </a:r>
            <a:r>
              <a:rPr lang="en-US" dirty="0"/>
              <a:t> prior to being awarded JEA contract.</a:t>
            </a:r>
          </a:p>
          <a:p>
            <a:pPr marL="285750" indent="-285750">
              <a:buFontTx/>
              <a:buChar char="-"/>
            </a:pPr>
            <a:endParaRPr lang="en-US" dirty="0"/>
          </a:p>
          <a:p>
            <a:pPr marL="285750" indent="-285750">
              <a:buFontTx/>
              <a:buChar char="-"/>
            </a:pPr>
            <a:r>
              <a:rPr lang="en-US" dirty="0"/>
              <a:t>If the average 3-year EMR is 1.0 or less, this company is added to the list of JEA Safety Qualified Contractors.</a:t>
            </a:r>
          </a:p>
          <a:p>
            <a:pPr marL="285750" indent="-285750">
              <a:buFontTx/>
              <a:buChar char="-"/>
            </a:pPr>
            <a:endParaRPr lang="en-US" dirty="0"/>
          </a:p>
          <a:p>
            <a:pPr marL="285750" indent="-285750">
              <a:buFontTx/>
              <a:buChar char="-"/>
            </a:pPr>
            <a:r>
              <a:rPr lang="en-US" dirty="0"/>
              <a:t>New companies will have an EMR of 1</a:t>
            </a:r>
          </a:p>
          <a:p>
            <a:endParaRPr lang="en-US" dirty="0"/>
          </a:p>
          <a:p>
            <a:pPr marL="285750" indent="-285750">
              <a:buFontTx/>
              <a:buChar char="-"/>
            </a:pPr>
            <a:r>
              <a:rPr lang="en-US" dirty="0"/>
              <a:t>This is available in the new CSMP and a digital fillable form on JEA.com.</a:t>
            </a:r>
          </a:p>
        </p:txBody>
      </p:sp>
      <p:pic>
        <p:nvPicPr>
          <p:cNvPr id="4" name="Picture 3">
            <a:extLst>
              <a:ext uri="{FF2B5EF4-FFF2-40B4-BE49-F238E27FC236}">
                <a16:creationId xmlns:a16="http://schemas.microsoft.com/office/drawing/2014/main" id="{B3284E2F-0493-4232-BDEF-C5E2F0E8824B}"/>
              </a:ext>
            </a:extLst>
          </p:cNvPr>
          <p:cNvPicPr>
            <a:picLocks noChangeAspect="1"/>
          </p:cNvPicPr>
          <p:nvPr/>
        </p:nvPicPr>
        <p:blipFill>
          <a:blip r:embed="rId6"/>
          <a:stretch>
            <a:fillRect/>
          </a:stretch>
        </p:blipFill>
        <p:spPr>
          <a:xfrm>
            <a:off x="7048908" y="737722"/>
            <a:ext cx="4667935" cy="5594720"/>
          </a:xfrm>
          <a:prstGeom prst="rect">
            <a:avLst/>
          </a:prstGeom>
        </p:spPr>
      </p:pic>
    </p:spTree>
    <p:extLst>
      <p:ext uri="{BB962C8B-B14F-4D97-AF65-F5344CB8AC3E}">
        <p14:creationId xmlns:p14="http://schemas.microsoft.com/office/powerpoint/2010/main" val="2517644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47A8D9-9D4D-6A46-8B4C-BFEBEBF10CC0}"/>
              </a:ext>
            </a:extLst>
          </p:cNvPr>
          <p:cNvSpPr/>
          <p:nvPr/>
        </p:nvSpPr>
        <p:spPr>
          <a:xfrm>
            <a:off x="-1" y="6403317"/>
            <a:ext cx="12192000" cy="457200"/>
          </a:xfrm>
          <a:prstGeom prst="rect">
            <a:avLst/>
          </a:prstGeom>
          <a:solidFill>
            <a:srgbClr val="456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Qualification</a:t>
            </a:r>
          </a:p>
        </p:txBody>
      </p:sp>
      <p:sp>
        <p:nvSpPr>
          <p:cNvPr id="31" name="Rectangle 30"/>
          <p:cNvSpPr/>
          <p:nvPr/>
        </p:nvSpPr>
        <p:spPr>
          <a:xfrm>
            <a:off x="8372104" y="221981"/>
            <a:ext cx="3819895" cy="441058"/>
          </a:xfrm>
          <a:prstGeom prst="rect">
            <a:avLst/>
          </a:prstGeom>
          <a:gradFill>
            <a:gsLst>
              <a:gs pos="0">
                <a:srgbClr val="002E8D"/>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7" dirty="0">
              <a:solidFill>
                <a:srgbClr val="00B0F0"/>
              </a:solidFill>
            </a:endParaRPr>
          </a:p>
        </p:txBody>
      </p:sp>
      <p:sp>
        <p:nvSpPr>
          <p:cNvPr id="19" name="TextBox 18"/>
          <p:cNvSpPr txBox="1"/>
          <p:nvPr/>
        </p:nvSpPr>
        <p:spPr>
          <a:xfrm>
            <a:off x="469940" y="226083"/>
            <a:ext cx="11349965" cy="507831"/>
          </a:xfrm>
          <a:prstGeom prst="rect">
            <a:avLst/>
          </a:prstGeom>
          <a:noFill/>
          <a:ln>
            <a:noFill/>
          </a:ln>
        </p:spPr>
        <p:txBody>
          <a:bodyPr wrap="square" rtlCol="0">
            <a:spAutoFit/>
          </a:bodyPr>
          <a:lstStyle/>
          <a:p>
            <a:pPr>
              <a:lnSpc>
                <a:spcPct val="90000"/>
              </a:lnSpc>
              <a:spcAft>
                <a:spcPts val="437"/>
              </a:spcAft>
              <a:buSzPct val="100000"/>
              <a:defRPr/>
            </a:pPr>
            <a:r>
              <a:rPr lang="en-US" sz="3000" kern="300" spc="-83" dirty="0">
                <a:solidFill>
                  <a:srgbClr val="002060"/>
                </a:solidFill>
                <a:latin typeface="Franklin Gothic Demi" panose="020B0703020102020204" pitchFamily="34" charset="0"/>
                <a:cs typeface="Franklin Gothic Medium"/>
              </a:rPr>
              <a:t>New - CSMP</a:t>
            </a:r>
            <a:endParaRPr lang="en-US" sz="3000" dirty="0">
              <a:solidFill>
                <a:srgbClr val="002E8E"/>
              </a:solidFill>
              <a:latin typeface="Franklin Gothic Demi" panose="020B07030201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77151651-3C28-4B4E-B0BF-01793B8F9B9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409379" y="348414"/>
            <a:ext cx="608594" cy="215848"/>
          </a:xfrm>
          <a:prstGeom prst="rect">
            <a:avLst/>
          </a:prstGeom>
        </p:spPr>
      </p:pic>
      <p:sp>
        <p:nvSpPr>
          <p:cNvPr id="2" name="TextBox 1">
            <a:extLst>
              <a:ext uri="{FF2B5EF4-FFF2-40B4-BE49-F238E27FC236}">
                <a16:creationId xmlns:a16="http://schemas.microsoft.com/office/drawing/2014/main" id="{7CD89991-88D7-40FB-9FCD-6B8B41F3F33A}"/>
              </a:ext>
            </a:extLst>
          </p:cNvPr>
          <p:cNvSpPr txBox="1"/>
          <p:nvPr/>
        </p:nvSpPr>
        <p:spPr>
          <a:xfrm>
            <a:off x="287384" y="1720840"/>
            <a:ext cx="6435634" cy="3416320"/>
          </a:xfrm>
          <a:prstGeom prst="rect">
            <a:avLst/>
          </a:prstGeom>
          <a:noFill/>
        </p:spPr>
        <p:txBody>
          <a:bodyPr wrap="square" rtlCol="0">
            <a:spAutoFit/>
          </a:bodyPr>
          <a:lstStyle/>
          <a:p>
            <a:r>
              <a:rPr lang="en-US" dirty="0"/>
              <a:t>JEA Safety Qualification:</a:t>
            </a:r>
          </a:p>
          <a:p>
            <a:endParaRPr lang="en-US" dirty="0"/>
          </a:p>
          <a:p>
            <a:pPr marL="285750" indent="-285750">
              <a:buFontTx/>
              <a:buChar char="-"/>
            </a:pPr>
            <a:r>
              <a:rPr lang="en-US" dirty="0"/>
              <a:t>JEA Safety Qualification is good for one year and expires when the workers compensation insurance expires.  </a:t>
            </a:r>
          </a:p>
          <a:p>
            <a:endParaRPr lang="en-US" dirty="0"/>
          </a:p>
          <a:p>
            <a:pPr marL="285750" indent="-285750">
              <a:buFontTx/>
              <a:buChar char="-"/>
            </a:pPr>
            <a:r>
              <a:rPr lang="en-US" dirty="0"/>
              <a:t>JEA Safety and Health Services will attempt to inform Contractors that will be expiring in the next month, to ensure no overlap.  Contractors are ultimately responsible to ensure they submit a Contractor Safety Qualification Form annually prior to their safety status expiration.  Once a Contractor’s most current EMR expires, they will be removed from the list of JEA Safety Qualified Contractors.</a:t>
            </a:r>
          </a:p>
        </p:txBody>
      </p:sp>
      <p:pic>
        <p:nvPicPr>
          <p:cNvPr id="4" name="Picture 3">
            <a:extLst>
              <a:ext uri="{FF2B5EF4-FFF2-40B4-BE49-F238E27FC236}">
                <a16:creationId xmlns:a16="http://schemas.microsoft.com/office/drawing/2014/main" id="{B3284E2F-0493-4232-BDEF-C5E2F0E8824B}"/>
              </a:ext>
            </a:extLst>
          </p:cNvPr>
          <p:cNvPicPr>
            <a:picLocks noChangeAspect="1"/>
          </p:cNvPicPr>
          <p:nvPr/>
        </p:nvPicPr>
        <p:blipFill>
          <a:blip r:embed="rId5"/>
          <a:stretch>
            <a:fillRect/>
          </a:stretch>
        </p:blipFill>
        <p:spPr>
          <a:xfrm>
            <a:off x="7062510" y="785370"/>
            <a:ext cx="4667935" cy="5594720"/>
          </a:xfrm>
          <a:prstGeom prst="rect">
            <a:avLst/>
          </a:prstGeom>
        </p:spPr>
      </p:pic>
    </p:spTree>
    <p:extLst>
      <p:ext uri="{BB962C8B-B14F-4D97-AF65-F5344CB8AC3E}">
        <p14:creationId xmlns:p14="http://schemas.microsoft.com/office/powerpoint/2010/main" val="2674504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47A8D9-9D4D-6A46-8B4C-BFEBEBF10CC0}"/>
              </a:ext>
            </a:extLst>
          </p:cNvPr>
          <p:cNvSpPr/>
          <p:nvPr/>
        </p:nvSpPr>
        <p:spPr>
          <a:xfrm>
            <a:off x="-1" y="6403317"/>
            <a:ext cx="12192000" cy="457200"/>
          </a:xfrm>
          <a:prstGeom prst="rect">
            <a:avLst/>
          </a:prstGeom>
          <a:solidFill>
            <a:srgbClr val="456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Qualification</a:t>
            </a:r>
          </a:p>
        </p:txBody>
      </p:sp>
      <p:sp>
        <p:nvSpPr>
          <p:cNvPr id="31" name="Rectangle 30"/>
          <p:cNvSpPr/>
          <p:nvPr/>
        </p:nvSpPr>
        <p:spPr>
          <a:xfrm>
            <a:off x="8372104" y="221981"/>
            <a:ext cx="3819895" cy="441058"/>
          </a:xfrm>
          <a:prstGeom prst="rect">
            <a:avLst/>
          </a:prstGeom>
          <a:gradFill>
            <a:gsLst>
              <a:gs pos="0">
                <a:srgbClr val="002E8D"/>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7" dirty="0">
              <a:solidFill>
                <a:srgbClr val="00B0F0"/>
              </a:solidFill>
            </a:endParaRPr>
          </a:p>
        </p:txBody>
      </p:sp>
      <p:sp>
        <p:nvSpPr>
          <p:cNvPr id="19" name="TextBox 18"/>
          <p:cNvSpPr txBox="1"/>
          <p:nvPr/>
        </p:nvSpPr>
        <p:spPr>
          <a:xfrm>
            <a:off x="469940" y="226083"/>
            <a:ext cx="11349965" cy="507831"/>
          </a:xfrm>
          <a:prstGeom prst="rect">
            <a:avLst/>
          </a:prstGeom>
          <a:noFill/>
          <a:ln>
            <a:noFill/>
          </a:ln>
        </p:spPr>
        <p:txBody>
          <a:bodyPr wrap="square" rtlCol="0">
            <a:spAutoFit/>
          </a:bodyPr>
          <a:lstStyle/>
          <a:p>
            <a:pPr>
              <a:lnSpc>
                <a:spcPct val="90000"/>
              </a:lnSpc>
              <a:spcAft>
                <a:spcPts val="437"/>
              </a:spcAft>
              <a:buSzPct val="100000"/>
              <a:defRPr/>
            </a:pPr>
            <a:r>
              <a:rPr lang="en-US" sz="3000" kern="300" spc="-83" dirty="0">
                <a:solidFill>
                  <a:srgbClr val="002060"/>
                </a:solidFill>
                <a:latin typeface="Franklin Gothic Demi" panose="020B0703020102020204" pitchFamily="34" charset="0"/>
                <a:cs typeface="Franklin Gothic Medium"/>
              </a:rPr>
              <a:t>New - CSMP</a:t>
            </a:r>
            <a:endParaRPr lang="en-US" sz="3000" dirty="0">
              <a:solidFill>
                <a:srgbClr val="002E8E"/>
              </a:solidFill>
              <a:latin typeface="Franklin Gothic Demi" panose="020B07030201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77151651-3C28-4B4E-B0BF-01793B8F9B9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409379" y="348414"/>
            <a:ext cx="608594" cy="215848"/>
          </a:xfrm>
          <a:prstGeom prst="rect">
            <a:avLst/>
          </a:prstGeom>
        </p:spPr>
      </p:pic>
      <p:sp>
        <p:nvSpPr>
          <p:cNvPr id="2" name="TextBox 1">
            <a:extLst>
              <a:ext uri="{FF2B5EF4-FFF2-40B4-BE49-F238E27FC236}">
                <a16:creationId xmlns:a16="http://schemas.microsoft.com/office/drawing/2014/main" id="{7CD89991-88D7-40FB-9FCD-6B8B41F3F33A}"/>
              </a:ext>
            </a:extLst>
          </p:cNvPr>
          <p:cNvSpPr txBox="1"/>
          <p:nvPr/>
        </p:nvSpPr>
        <p:spPr>
          <a:xfrm>
            <a:off x="78377" y="994022"/>
            <a:ext cx="6705600" cy="5078313"/>
          </a:xfrm>
          <a:prstGeom prst="rect">
            <a:avLst/>
          </a:prstGeom>
          <a:noFill/>
        </p:spPr>
        <p:txBody>
          <a:bodyPr wrap="square" rtlCol="0">
            <a:spAutoFit/>
          </a:bodyPr>
          <a:lstStyle/>
          <a:p>
            <a:r>
              <a:rPr lang="en-US" dirty="0"/>
              <a:t>JEA Safety Qualification:</a:t>
            </a:r>
          </a:p>
          <a:p>
            <a:endParaRPr lang="en-US" dirty="0"/>
          </a:p>
          <a:p>
            <a:pPr marL="285750" indent="-285750">
              <a:buFontTx/>
              <a:buChar char="-"/>
            </a:pPr>
            <a:r>
              <a:rPr lang="en-US" dirty="0"/>
              <a:t>If a Contractor does not have an average EMR of 1.0 or less, the Director of that department that wants to bring the Contractor aboard can have the Contractor submit a Safety Action Plan for the work they will be performing and if accepted by the Director and S&amp;HS that Contractor may be permitted to perform that very limited job but will not be added as a JEA Safety Qualified Contractor.  </a:t>
            </a:r>
          </a:p>
          <a:p>
            <a:pPr marL="285750" indent="-285750">
              <a:buFontTx/>
              <a:buChar char="-"/>
            </a:pPr>
            <a:endParaRPr lang="en-US" dirty="0"/>
          </a:p>
          <a:p>
            <a:pPr marL="285750" indent="-285750">
              <a:buFontTx/>
              <a:buChar char="-"/>
            </a:pPr>
            <a:r>
              <a:rPr lang="en-US" dirty="0"/>
              <a:t>Emergency situations may not have the time to evaluate the EMR.  In those rare emergency situations, the Director of that department shall be engaged and send communication to Safety and Health Services Management detailing the emergency, why this Contractor was selected, what safety precautions are in place to ensure the work is performed safely, and that the Contractor has signed the JEA Hold Harmless Agreement.  A copy of the hold harmless shall be included in the communication.</a:t>
            </a:r>
          </a:p>
        </p:txBody>
      </p:sp>
      <p:pic>
        <p:nvPicPr>
          <p:cNvPr id="4" name="Picture 3">
            <a:extLst>
              <a:ext uri="{FF2B5EF4-FFF2-40B4-BE49-F238E27FC236}">
                <a16:creationId xmlns:a16="http://schemas.microsoft.com/office/drawing/2014/main" id="{B3284E2F-0493-4232-BDEF-C5E2F0E8824B}"/>
              </a:ext>
            </a:extLst>
          </p:cNvPr>
          <p:cNvPicPr>
            <a:picLocks noChangeAspect="1"/>
          </p:cNvPicPr>
          <p:nvPr/>
        </p:nvPicPr>
        <p:blipFill>
          <a:blip r:embed="rId5"/>
          <a:stretch>
            <a:fillRect/>
          </a:stretch>
        </p:blipFill>
        <p:spPr>
          <a:xfrm>
            <a:off x="7062510" y="785370"/>
            <a:ext cx="4667935" cy="5594720"/>
          </a:xfrm>
          <a:prstGeom prst="rect">
            <a:avLst/>
          </a:prstGeom>
        </p:spPr>
      </p:pic>
    </p:spTree>
    <p:extLst>
      <p:ext uri="{BB962C8B-B14F-4D97-AF65-F5344CB8AC3E}">
        <p14:creationId xmlns:p14="http://schemas.microsoft.com/office/powerpoint/2010/main" val="1415004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47A8D9-9D4D-6A46-8B4C-BFEBEBF10CC0}"/>
              </a:ext>
            </a:extLst>
          </p:cNvPr>
          <p:cNvSpPr/>
          <p:nvPr/>
        </p:nvSpPr>
        <p:spPr>
          <a:xfrm>
            <a:off x="0" y="6396073"/>
            <a:ext cx="12192000" cy="457200"/>
          </a:xfrm>
          <a:prstGeom prst="rect">
            <a:avLst/>
          </a:prstGeom>
          <a:solidFill>
            <a:srgbClr val="456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Training</a:t>
            </a:r>
          </a:p>
        </p:txBody>
      </p:sp>
      <p:sp>
        <p:nvSpPr>
          <p:cNvPr id="31" name="Rectangle 30"/>
          <p:cNvSpPr/>
          <p:nvPr/>
        </p:nvSpPr>
        <p:spPr>
          <a:xfrm>
            <a:off x="8372104" y="221981"/>
            <a:ext cx="3819895" cy="441058"/>
          </a:xfrm>
          <a:prstGeom prst="rect">
            <a:avLst/>
          </a:prstGeom>
          <a:gradFill>
            <a:gsLst>
              <a:gs pos="0">
                <a:srgbClr val="002E8D"/>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7" dirty="0">
              <a:solidFill>
                <a:srgbClr val="00B0F0"/>
              </a:solidFill>
            </a:endParaRPr>
          </a:p>
        </p:txBody>
      </p:sp>
      <p:sp>
        <p:nvSpPr>
          <p:cNvPr id="19" name="TextBox 18"/>
          <p:cNvSpPr txBox="1"/>
          <p:nvPr/>
        </p:nvSpPr>
        <p:spPr>
          <a:xfrm>
            <a:off x="469940" y="226083"/>
            <a:ext cx="11349965" cy="507831"/>
          </a:xfrm>
          <a:prstGeom prst="rect">
            <a:avLst/>
          </a:prstGeom>
          <a:noFill/>
          <a:ln>
            <a:noFill/>
          </a:ln>
        </p:spPr>
        <p:txBody>
          <a:bodyPr wrap="square" rtlCol="0">
            <a:spAutoFit/>
          </a:bodyPr>
          <a:lstStyle/>
          <a:p>
            <a:pPr>
              <a:lnSpc>
                <a:spcPct val="90000"/>
              </a:lnSpc>
              <a:spcAft>
                <a:spcPts val="437"/>
              </a:spcAft>
              <a:buSzPct val="100000"/>
              <a:defRPr/>
            </a:pPr>
            <a:r>
              <a:rPr lang="en-US" sz="3000" kern="300" spc="-83" dirty="0">
                <a:solidFill>
                  <a:srgbClr val="002060"/>
                </a:solidFill>
                <a:latin typeface="Franklin Gothic Demi" panose="020B0703020102020204" pitchFamily="34" charset="0"/>
                <a:cs typeface="Franklin Gothic Medium"/>
              </a:rPr>
              <a:t>CSMP</a:t>
            </a:r>
            <a:endParaRPr lang="en-US" sz="3000" dirty="0">
              <a:solidFill>
                <a:srgbClr val="002E8E"/>
              </a:solidFill>
              <a:latin typeface="Franklin Gothic Demi" panose="020B07030201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77151651-3C28-4B4E-B0BF-01793B8F9B9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409379" y="348414"/>
            <a:ext cx="608594" cy="215848"/>
          </a:xfrm>
          <a:prstGeom prst="rect">
            <a:avLst/>
          </a:prstGeom>
        </p:spPr>
      </p:pic>
      <p:sp>
        <p:nvSpPr>
          <p:cNvPr id="11" name="TextBox 10">
            <a:extLst>
              <a:ext uri="{FF2B5EF4-FFF2-40B4-BE49-F238E27FC236}">
                <a16:creationId xmlns:a16="http://schemas.microsoft.com/office/drawing/2014/main" id="{6D88297D-623A-4A38-999C-B08675822B22}"/>
              </a:ext>
            </a:extLst>
          </p:cNvPr>
          <p:cNvSpPr txBox="1"/>
          <p:nvPr/>
        </p:nvSpPr>
        <p:spPr>
          <a:xfrm>
            <a:off x="469940" y="1002917"/>
            <a:ext cx="10864524" cy="3970318"/>
          </a:xfrm>
          <a:prstGeom prst="rect">
            <a:avLst/>
          </a:prstGeom>
          <a:noFill/>
        </p:spPr>
        <p:txBody>
          <a:bodyPr wrap="square" rtlCol="0">
            <a:spAutoFit/>
          </a:bodyPr>
          <a:lstStyle/>
          <a:p>
            <a:r>
              <a:rPr lang="en-US" dirty="0"/>
              <a:t>It is the contractor’s responsibility to ensure their employees are:</a:t>
            </a:r>
          </a:p>
          <a:p>
            <a:endParaRPr lang="en-US" dirty="0"/>
          </a:p>
          <a:p>
            <a:pPr marL="742950" lvl="1" indent="-285750">
              <a:buFont typeface="Arial" panose="020B0604020202020204" pitchFamily="34" charset="0"/>
              <a:buChar char="•"/>
            </a:pPr>
            <a:r>
              <a:rPr lang="en-US" dirty="0"/>
              <a:t>Trained and/or certified according to the Safety Regulations (refers</a:t>
            </a:r>
            <a:r>
              <a:rPr lang="en-US" dirty="0">
                <a:solidFill>
                  <a:srgbClr val="000000"/>
                </a:solidFill>
                <a:effectLst/>
                <a:ea typeface="Times New Roman" panose="02020603050405020304" pitchFamily="18" charset="0"/>
              </a:rPr>
              <a:t> to all applicable Federal, State, local, industry, and JEA standards or regulations).</a:t>
            </a:r>
            <a:endParaRPr lang="en-US" dirty="0"/>
          </a:p>
          <a:p>
            <a:pPr marL="1200150" lvl="2"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JEA Safety Orientation (JEASO): Required for everyone</a:t>
            </a:r>
          </a:p>
          <a:p>
            <a:pPr marL="742950" lvl="1" indent="-285750">
              <a:buFont typeface="Arial" panose="020B0604020202020204" pitchFamily="34" charset="0"/>
              <a:buChar char="•"/>
            </a:pPr>
            <a:r>
              <a:rPr lang="en-US" dirty="0"/>
              <a:t>Received site specific safety training: Required for the facility one is working on</a:t>
            </a:r>
          </a:p>
          <a:p>
            <a:pPr marL="742950" lvl="1" indent="-285750">
              <a:buFont typeface="Arial" panose="020B0604020202020204" pitchFamily="34" charset="0"/>
              <a:buChar char="•"/>
            </a:pPr>
            <a:r>
              <a:rPr lang="en-US" dirty="0"/>
              <a:t>Task specific training (</a:t>
            </a:r>
            <a:r>
              <a:rPr lang="en-US" dirty="0" err="1"/>
              <a:t>ie</a:t>
            </a:r>
            <a:r>
              <a:rPr lang="en-US" dirty="0"/>
              <a:t>. Substation, LOTO, Hot Work, etc.): Activity based requirement.</a:t>
            </a:r>
          </a:p>
          <a:p>
            <a:pPr marL="742950" lvl="1" indent="-285750">
              <a:buFont typeface="Arial" panose="020B0604020202020204" pitchFamily="34" charset="0"/>
              <a:buChar char="•"/>
            </a:pPr>
            <a:endParaRPr lang="en-US" dirty="0"/>
          </a:p>
          <a:p>
            <a:r>
              <a:rPr lang="en-US" dirty="0"/>
              <a:t>Note: the JEASO and Site-Specific Safety Training presentations will be available on JEA.com.  Other material such as Hot Work Training will be there as well as other material as appropriate.  It is the Contractor Sponsor’s responsibility to verify their Contractors have completed this training and has verification in the form of a roster.</a:t>
            </a:r>
          </a:p>
          <a:p>
            <a:endParaRPr lang="en-US" dirty="0"/>
          </a:p>
          <a:p>
            <a:r>
              <a:rPr lang="en-US" dirty="0"/>
              <a:t>No more requirement for OSHA 10/CSSO and JEA 2hr or the Supervisor Leadership Development (SLD) training.</a:t>
            </a:r>
          </a:p>
        </p:txBody>
      </p:sp>
    </p:spTree>
    <p:extLst>
      <p:ext uri="{BB962C8B-B14F-4D97-AF65-F5344CB8AC3E}">
        <p14:creationId xmlns:p14="http://schemas.microsoft.com/office/powerpoint/2010/main" val="2307076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c0d91960-576d-4631-bc37-56584b7dc8db}" enabled="0" method="" siteId="{c0d91960-576d-4631-bc37-56584b7dc8db}" removed="1"/>
</clbl:labelList>
</file>

<file path=docProps/app.xml><?xml version="1.0" encoding="utf-8"?>
<Properties xmlns="http://schemas.openxmlformats.org/officeDocument/2006/extended-properties" xmlns:vt="http://schemas.openxmlformats.org/officeDocument/2006/docPropsVTypes">
  <TotalTime>867</TotalTime>
  <Words>1618</Words>
  <Application>Microsoft Office PowerPoint</Application>
  <PresentationFormat>Widescreen</PresentationFormat>
  <Paragraphs>149</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Franklin Gothic Demi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Stothers, Curtis T. - Mgr Safety &amp; Health Services</dc:creator>
  <cp:lastModifiedBy>Fisher, James L.</cp:lastModifiedBy>
  <cp:revision>40</cp:revision>
  <dcterms:created xsi:type="dcterms:W3CDTF">2021-12-15T12:39:23Z</dcterms:created>
  <dcterms:modified xsi:type="dcterms:W3CDTF">2023-04-28T11:33:48Z</dcterms:modified>
</cp:coreProperties>
</file>