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2"/>
  </p:notesMasterIdLst>
  <p:handoutMasterIdLst>
    <p:handoutMasterId r:id="rId23"/>
  </p:handoutMasterIdLst>
  <p:sldIdLst>
    <p:sldId id="256" r:id="rId6"/>
    <p:sldId id="257" r:id="rId7"/>
    <p:sldId id="258" r:id="rId8"/>
    <p:sldId id="259" r:id="rId9"/>
    <p:sldId id="260" r:id="rId10"/>
    <p:sldId id="261" r:id="rId11"/>
    <p:sldId id="262" r:id="rId12"/>
    <p:sldId id="263" r:id="rId13"/>
    <p:sldId id="266" r:id="rId14"/>
    <p:sldId id="267" r:id="rId15"/>
    <p:sldId id="274" r:id="rId16"/>
    <p:sldId id="272" r:id="rId17"/>
    <p:sldId id="270" r:id="rId18"/>
    <p:sldId id="268" r:id="rId19"/>
    <p:sldId id="269" r:id="rId20"/>
    <p:sldId id="273"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Quaig, L. Renee" initials="ML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103" autoAdjust="0"/>
  </p:normalViewPr>
  <p:slideViewPr>
    <p:cSldViewPr>
      <p:cViewPr varScale="1">
        <p:scale>
          <a:sx n="64" d="100"/>
          <a:sy n="64" d="100"/>
        </p:scale>
        <p:origin x="129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260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D7C3891-0434-4073-BACF-FEEB9C831570}" type="datetimeFigureOut">
              <a:rPr lang="en-US" smtClean="0"/>
              <a:t>8/11/2017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3A960A0-9839-4BDC-B7D1-64CAEA645BD4}" type="slidenum">
              <a:rPr lang="en-US" smtClean="0"/>
              <a:t>‹#›</a:t>
            </a:fld>
            <a:endParaRPr lang="en-US"/>
          </a:p>
        </p:txBody>
      </p:sp>
    </p:spTree>
    <p:extLst>
      <p:ext uri="{BB962C8B-B14F-4D97-AF65-F5344CB8AC3E}">
        <p14:creationId xmlns:p14="http://schemas.microsoft.com/office/powerpoint/2010/main" val="3566051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63902B9-C172-4788-8106-2579AA27D447}" type="datetimeFigureOut">
              <a:rPr lang="en-US" smtClean="0"/>
              <a:t>8/11/2017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9DEBE35-628F-4C0D-B675-9E8DBFAF4DCB}" type="slidenum">
              <a:rPr lang="en-US" smtClean="0"/>
              <a:t>‹#›</a:t>
            </a:fld>
            <a:endParaRPr lang="en-US"/>
          </a:p>
        </p:txBody>
      </p:sp>
    </p:spTree>
    <p:extLst>
      <p:ext uri="{BB962C8B-B14F-4D97-AF65-F5344CB8AC3E}">
        <p14:creationId xmlns:p14="http://schemas.microsoft.com/office/powerpoint/2010/main" val="323129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EBE35-628F-4C0D-B675-9E8DBFAF4DCB}" type="slidenum">
              <a:rPr lang="en-US" smtClean="0"/>
              <a:t>1</a:t>
            </a:fld>
            <a:endParaRPr lang="en-US"/>
          </a:p>
        </p:txBody>
      </p:sp>
    </p:spTree>
    <p:extLst>
      <p:ext uri="{BB962C8B-B14F-4D97-AF65-F5344CB8AC3E}">
        <p14:creationId xmlns:p14="http://schemas.microsoft.com/office/powerpoint/2010/main" val="2844126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 items are defined as </a:t>
            </a:r>
            <a:r>
              <a:rPr lang="en-US" baseline="0" dirty="0" smtClean="0"/>
              <a:t>all items bid by all the vendors</a:t>
            </a:r>
            <a:endParaRPr lang="en-US" dirty="0"/>
          </a:p>
        </p:txBody>
      </p:sp>
      <p:sp>
        <p:nvSpPr>
          <p:cNvPr id="4" name="Slide Number Placeholder 3"/>
          <p:cNvSpPr>
            <a:spLocks noGrp="1"/>
          </p:cNvSpPr>
          <p:nvPr>
            <p:ph type="sldNum" sz="quarter" idx="10"/>
          </p:nvPr>
        </p:nvSpPr>
        <p:spPr/>
        <p:txBody>
          <a:bodyPr/>
          <a:lstStyle/>
          <a:p>
            <a:fld id="{A9DEBE35-628F-4C0D-B675-9E8DBFAF4DCB}" type="slidenum">
              <a:rPr lang="en-US" smtClean="0"/>
              <a:t>10</a:t>
            </a:fld>
            <a:endParaRPr lang="en-US"/>
          </a:p>
        </p:txBody>
      </p:sp>
    </p:spTree>
    <p:extLst>
      <p:ext uri="{BB962C8B-B14F-4D97-AF65-F5344CB8AC3E}">
        <p14:creationId xmlns:p14="http://schemas.microsoft.com/office/powerpoint/2010/main" val="2152266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be using the Consumer Price Index.</a:t>
            </a:r>
            <a:endParaRPr lang="en-US" dirty="0"/>
          </a:p>
        </p:txBody>
      </p:sp>
      <p:sp>
        <p:nvSpPr>
          <p:cNvPr id="4" name="Slide Number Placeholder 3"/>
          <p:cNvSpPr>
            <a:spLocks noGrp="1"/>
          </p:cNvSpPr>
          <p:nvPr>
            <p:ph type="sldNum" sz="quarter" idx="10"/>
          </p:nvPr>
        </p:nvSpPr>
        <p:spPr/>
        <p:txBody>
          <a:bodyPr/>
          <a:lstStyle/>
          <a:p>
            <a:fld id="{A9DEBE35-628F-4C0D-B675-9E8DBFAF4DCB}" type="slidenum">
              <a:rPr lang="en-US" smtClean="0"/>
              <a:t>11</a:t>
            </a:fld>
            <a:endParaRPr lang="en-US"/>
          </a:p>
        </p:txBody>
      </p:sp>
    </p:spTree>
    <p:extLst>
      <p:ext uri="{BB962C8B-B14F-4D97-AF65-F5344CB8AC3E}">
        <p14:creationId xmlns:p14="http://schemas.microsoft.com/office/powerpoint/2010/main" val="13340553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EBE35-628F-4C0D-B675-9E8DBFAF4DCB}" type="slidenum">
              <a:rPr lang="en-US" smtClean="0"/>
              <a:t>12</a:t>
            </a:fld>
            <a:endParaRPr lang="en-US"/>
          </a:p>
        </p:txBody>
      </p:sp>
    </p:spTree>
    <p:extLst>
      <p:ext uri="{BB962C8B-B14F-4D97-AF65-F5344CB8AC3E}">
        <p14:creationId xmlns:p14="http://schemas.microsoft.com/office/powerpoint/2010/main" val="463865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Addendum</a:t>
            </a:r>
            <a:r>
              <a:rPr lang="en-US" baseline="0" dirty="0" smtClean="0"/>
              <a:t> 1 has already been issued for this solicitation. (Found on the </a:t>
            </a:r>
            <a:r>
              <a:rPr lang="en-US" baseline="0" dirty="0" err="1" smtClean="0"/>
              <a:t>jea</a:t>
            </a:r>
            <a:r>
              <a:rPr lang="en-US" baseline="0" dirty="0" smtClean="0"/>
              <a:t> website)</a:t>
            </a:r>
            <a:endParaRPr lang="en-US" dirty="0"/>
          </a:p>
        </p:txBody>
      </p:sp>
      <p:sp>
        <p:nvSpPr>
          <p:cNvPr id="4" name="Slide Number Placeholder 3"/>
          <p:cNvSpPr>
            <a:spLocks noGrp="1"/>
          </p:cNvSpPr>
          <p:nvPr>
            <p:ph type="sldNum" sz="quarter" idx="10"/>
          </p:nvPr>
        </p:nvSpPr>
        <p:spPr/>
        <p:txBody>
          <a:bodyPr/>
          <a:lstStyle/>
          <a:p>
            <a:fld id="{A9DEBE35-628F-4C0D-B675-9E8DBFAF4DCB}" type="slidenum">
              <a:rPr lang="en-US" smtClean="0"/>
              <a:t>13</a:t>
            </a:fld>
            <a:endParaRPr lang="en-US"/>
          </a:p>
        </p:txBody>
      </p:sp>
    </p:spTree>
    <p:extLst>
      <p:ext uri="{BB962C8B-B14F-4D97-AF65-F5344CB8AC3E}">
        <p14:creationId xmlns:p14="http://schemas.microsoft.com/office/powerpoint/2010/main" val="3708345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EBE35-628F-4C0D-B675-9E8DBFAF4DCB}" type="slidenum">
              <a:rPr lang="en-US" smtClean="0"/>
              <a:t>14</a:t>
            </a:fld>
            <a:endParaRPr lang="en-US"/>
          </a:p>
        </p:txBody>
      </p:sp>
    </p:spTree>
    <p:extLst>
      <p:ext uri="{BB962C8B-B14F-4D97-AF65-F5344CB8AC3E}">
        <p14:creationId xmlns:p14="http://schemas.microsoft.com/office/powerpoint/2010/main" val="3112903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DEBE35-628F-4C0D-B675-9E8DBFAF4DCB}" type="slidenum">
              <a:rPr lang="en-US" smtClean="0"/>
              <a:t>15</a:t>
            </a:fld>
            <a:endParaRPr lang="en-US"/>
          </a:p>
        </p:txBody>
      </p:sp>
    </p:spTree>
    <p:extLst>
      <p:ext uri="{BB962C8B-B14F-4D97-AF65-F5344CB8AC3E}">
        <p14:creationId xmlns:p14="http://schemas.microsoft.com/office/powerpoint/2010/main" val="1896792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DEBE35-628F-4C0D-B675-9E8DBFAF4DCB}" type="slidenum">
              <a:rPr lang="en-US" smtClean="0"/>
              <a:t>16</a:t>
            </a:fld>
            <a:endParaRPr lang="en-US"/>
          </a:p>
        </p:txBody>
      </p:sp>
    </p:spTree>
    <p:extLst>
      <p:ext uri="{BB962C8B-B14F-4D97-AF65-F5344CB8AC3E}">
        <p14:creationId xmlns:p14="http://schemas.microsoft.com/office/powerpoint/2010/main" val="1072655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Emergency</a:t>
            </a:r>
            <a:r>
              <a:rPr lang="en-US" baseline="0" dirty="0" smtClean="0"/>
              <a:t> Evacuation Point – out the door, turn right and right, go through double doors and turn right and head down to the flag pole</a:t>
            </a:r>
          </a:p>
          <a:p>
            <a:r>
              <a:rPr lang="en-US" baseline="0" dirty="0" smtClean="0"/>
              <a:t>We’ll gather around the flag pole</a:t>
            </a:r>
          </a:p>
          <a:p>
            <a:r>
              <a:rPr lang="en-US" baseline="0" dirty="0" smtClean="0"/>
              <a:t>I will use the sign-in sheet for the head count</a:t>
            </a:r>
          </a:p>
          <a:p>
            <a:r>
              <a:rPr lang="en-US" baseline="0" dirty="0" smtClean="0"/>
              <a:t>Safety Buddy is to your right (please let them know of any medical condition or emergency)</a:t>
            </a:r>
          </a:p>
          <a:p>
            <a:r>
              <a:rPr lang="en-US" baseline="0" dirty="0" smtClean="0"/>
              <a:t>Someone from JEA will call 911 and security</a:t>
            </a:r>
          </a:p>
          <a:p>
            <a:r>
              <a:rPr lang="en-US" baseline="0" dirty="0" smtClean="0"/>
              <a:t>Is anyone CPR certified and willing to administer it?</a:t>
            </a:r>
          </a:p>
          <a:p>
            <a:r>
              <a:rPr lang="en-US" baseline="0" dirty="0" smtClean="0"/>
              <a:t>Fire Extinguisher – across the hall</a:t>
            </a:r>
          </a:p>
          <a:p>
            <a:r>
              <a:rPr lang="en-US" baseline="0" dirty="0" smtClean="0"/>
              <a:t>Hazards – be careful of the chairs, wires on the floor and other people</a:t>
            </a:r>
          </a:p>
          <a:p>
            <a:r>
              <a:rPr lang="en-US" baseline="0" dirty="0" smtClean="0"/>
              <a:t>Cell Phones- place on silence or vibrate</a:t>
            </a:r>
          </a:p>
          <a:p>
            <a:r>
              <a:rPr lang="en-US" baseline="0" dirty="0" smtClean="0"/>
              <a:t>Restrooms – across the hall</a:t>
            </a:r>
          </a:p>
        </p:txBody>
      </p:sp>
      <p:sp>
        <p:nvSpPr>
          <p:cNvPr id="4" name="Slide Number Placeholder 3"/>
          <p:cNvSpPr>
            <a:spLocks noGrp="1"/>
          </p:cNvSpPr>
          <p:nvPr>
            <p:ph type="sldNum" sz="quarter" idx="10"/>
          </p:nvPr>
        </p:nvSpPr>
        <p:spPr/>
        <p:txBody>
          <a:bodyPr/>
          <a:lstStyle/>
          <a:p>
            <a:fld id="{A9DEBE35-628F-4C0D-B675-9E8DBFAF4DCB}" type="slidenum">
              <a:rPr lang="en-US" smtClean="0"/>
              <a:t>2</a:t>
            </a:fld>
            <a:endParaRPr lang="en-US"/>
          </a:p>
        </p:txBody>
      </p:sp>
    </p:spTree>
    <p:extLst>
      <p:ext uri="{BB962C8B-B14F-4D97-AF65-F5344CB8AC3E}">
        <p14:creationId xmlns:p14="http://schemas.microsoft.com/office/powerpoint/2010/main" val="1866334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EBE35-628F-4C0D-B675-9E8DBFAF4DCB}" type="slidenum">
              <a:rPr lang="en-US" smtClean="0"/>
              <a:t>3</a:t>
            </a:fld>
            <a:endParaRPr lang="en-US"/>
          </a:p>
        </p:txBody>
      </p:sp>
    </p:spTree>
    <p:extLst>
      <p:ext uri="{BB962C8B-B14F-4D97-AF65-F5344CB8AC3E}">
        <p14:creationId xmlns:p14="http://schemas.microsoft.com/office/powerpoint/2010/main" val="494354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Customer Care building – the shorter building out</a:t>
            </a:r>
            <a:r>
              <a:rPr lang="en-US" baseline="0" dirty="0" smtClean="0"/>
              <a:t> of the 2 buildings downtown</a:t>
            </a:r>
            <a:endParaRPr lang="en-US" dirty="0"/>
          </a:p>
        </p:txBody>
      </p:sp>
      <p:sp>
        <p:nvSpPr>
          <p:cNvPr id="4" name="Slide Number Placeholder 3"/>
          <p:cNvSpPr>
            <a:spLocks noGrp="1"/>
          </p:cNvSpPr>
          <p:nvPr>
            <p:ph type="sldNum" sz="quarter" idx="10"/>
          </p:nvPr>
        </p:nvSpPr>
        <p:spPr/>
        <p:txBody>
          <a:bodyPr/>
          <a:lstStyle/>
          <a:p>
            <a:fld id="{A9DEBE35-628F-4C0D-B675-9E8DBFAF4DCB}" type="slidenum">
              <a:rPr lang="en-US" smtClean="0"/>
              <a:t>4</a:t>
            </a:fld>
            <a:endParaRPr lang="en-US"/>
          </a:p>
        </p:txBody>
      </p:sp>
    </p:spTree>
    <p:extLst>
      <p:ext uri="{BB962C8B-B14F-4D97-AF65-F5344CB8AC3E}">
        <p14:creationId xmlns:p14="http://schemas.microsoft.com/office/powerpoint/2010/main" val="493006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check the JEA website after about 48 hours to verify tha</a:t>
            </a:r>
            <a:r>
              <a:rPr lang="en-US" baseline="0" dirty="0" smtClean="0"/>
              <a:t>t the information is correct  </a:t>
            </a:r>
          </a:p>
          <a:p>
            <a:r>
              <a:rPr lang="en-US" baseline="0" dirty="0" smtClean="0"/>
              <a:t>Is everyone familiar with the JEA website and how to find the documents?</a:t>
            </a:r>
            <a:endParaRPr lang="en-US" dirty="0"/>
          </a:p>
        </p:txBody>
      </p:sp>
      <p:sp>
        <p:nvSpPr>
          <p:cNvPr id="4" name="Slide Number Placeholder 3"/>
          <p:cNvSpPr>
            <a:spLocks noGrp="1"/>
          </p:cNvSpPr>
          <p:nvPr>
            <p:ph type="sldNum" sz="quarter" idx="10"/>
          </p:nvPr>
        </p:nvSpPr>
        <p:spPr/>
        <p:txBody>
          <a:bodyPr/>
          <a:lstStyle/>
          <a:p>
            <a:fld id="{A9DEBE35-628F-4C0D-B675-9E8DBFAF4DCB}" type="slidenum">
              <a:rPr lang="en-US" smtClean="0"/>
              <a:t>5</a:t>
            </a:fld>
            <a:endParaRPr lang="en-US"/>
          </a:p>
        </p:txBody>
      </p:sp>
    </p:spTree>
    <p:extLst>
      <p:ext uri="{BB962C8B-B14F-4D97-AF65-F5344CB8AC3E}">
        <p14:creationId xmlns:p14="http://schemas.microsoft.com/office/powerpoint/2010/main" val="2892040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All Orders Status – This report must be provided weekly and include PO and release number, item ID, order quantity, date order received, expected delivery date, actual delivery date, name of JEA employee who signed for delivery, and any additional comments regarding the orders.  </a:t>
            </a:r>
          </a:p>
          <a:p>
            <a:pPr lvl="0"/>
            <a:endParaRPr lang="en-US" dirty="0" smtClean="0"/>
          </a:p>
          <a:p>
            <a:pPr lvl="0"/>
            <a:r>
              <a:rPr lang="en-US" dirty="0" smtClean="0"/>
              <a:t>There</a:t>
            </a:r>
            <a:r>
              <a:rPr lang="en-US" baseline="0" dirty="0" smtClean="0"/>
              <a:t> is an example of the All Orders Status report on the website. Listed as Appendix B- Orders Report</a:t>
            </a:r>
            <a:endParaRPr lang="en-US" dirty="0"/>
          </a:p>
        </p:txBody>
      </p:sp>
      <p:sp>
        <p:nvSpPr>
          <p:cNvPr id="4" name="Slide Number Placeholder 3"/>
          <p:cNvSpPr>
            <a:spLocks noGrp="1"/>
          </p:cNvSpPr>
          <p:nvPr>
            <p:ph type="sldNum" sz="quarter" idx="10"/>
          </p:nvPr>
        </p:nvSpPr>
        <p:spPr/>
        <p:txBody>
          <a:bodyPr/>
          <a:lstStyle/>
          <a:p>
            <a:fld id="{A9DEBE35-628F-4C0D-B675-9E8DBFAF4DCB}" type="slidenum">
              <a:rPr lang="en-US" smtClean="0"/>
              <a:t>6</a:t>
            </a:fld>
            <a:endParaRPr lang="en-US"/>
          </a:p>
        </p:txBody>
      </p:sp>
    </p:spTree>
    <p:extLst>
      <p:ext uri="{BB962C8B-B14F-4D97-AF65-F5344CB8AC3E}">
        <p14:creationId xmlns:p14="http://schemas.microsoft.com/office/powerpoint/2010/main" val="2158524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DEBE35-628F-4C0D-B675-9E8DBFAF4DCB}" type="slidenum">
              <a:rPr lang="en-US" smtClean="0"/>
              <a:t>7</a:t>
            </a:fld>
            <a:endParaRPr lang="en-US"/>
          </a:p>
        </p:txBody>
      </p:sp>
    </p:spTree>
    <p:extLst>
      <p:ext uri="{BB962C8B-B14F-4D97-AF65-F5344CB8AC3E}">
        <p14:creationId xmlns:p14="http://schemas.microsoft.com/office/powerpoint/2010/main" val="664053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pricing of the 218 items must be approved </a:t>
            </a:r>
            <a:r>
              <a:rPr lang="en-US" dirty="0" err="1" smtClean="0"/>
              <a:t>p/n’s</a:t>
            </a:r>
            <a:r>
              <a:rPr lang="en-US" dirty="0" smtClean="0"/>
              <a:t> only. No alternates</a:t>
            </a:r>
            <a:r>
              <a:rPr lang="en-US" baseline="0" dirty="0" smtClean="0"/>
              <a:t> will be accepted.</a:t>
            </a:r>
            <a:endParaRPr lang="en-US" dirty="0"/>
          </a:p>
        </p:txBody>
      </p:sp>
      <p:sp>
        <p:nvSpPr>
          <p:cNvPr id="4" name="Slide Number Placeholder 3"/>
          <p:cNvSpPr>
            <a:spLocks noGrp="1"/>
          </p:cNvSpPr>
          <p:nvPr>
            <p:ph type="sldNum" sz="quarter" idx="10"/>
          </p:nvPr>
        </p:nvSpPr>
        <p:spPr/>
        <p:txBody>
          <a:bodyPr/>
          <a:lstStyle/>
          <a:p>
            <a:fld id="{A9DEBE35-628F-4C0D-B675-9E8DBFAF4DCB}" type="slidenum">
              <a:rPr lang="en-US" smtClean="0"/>
              <a:t>8</a:t>
            </a:fld>
            <a:endParaRPr lang="en-US"/>
          </a:p>
        </p:txBody>
      </p:sp>
    </p:spTree>
    <p:extLst>
      <p:ext uri="{BB962C8B-B14F-4D97-AF65-F5344CB8AC3E}">
        <p14:creationId xmlns:p14="http://schemas.microsoft.com/office/powerpoint/2010/main" val="841459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Negotiation process will stop once “Best and Final” offers (B.A.F.O) are submitted.  - No</a:t>
            </a:r>
            <a:r>
              <a:rPr lang="en-US" baseline="0" dirty="0" smtClean="0"/>
              <a:t> further adjustments to offer or communication to JEA will be allowed, except if company is responded to a request from JEA for clarification for the Negotiation Team</a:t>
            </a:r>
          </a:p>
          <a:p>
            <a:endParaRPr lang="en-US" dirty="0" smtClean="0"/>
          </a:p>
        </p:txBody>
      </p:sp>
      <p:sp>
        <p:nvSpPr>
          <p:cNvPr id="4" name="Slide Number Placeholder 3"/>
          <p:cNvSpPr>
            <a:spLocks noGrp="1"/>
          </p:cNvSpPr>
          <p:nvPr>
            <p:ph type="sldNum" sz="quarter" idx="10"/>
          </p:nvPr>
        </p:nvSpPr>
        <p:spPr/>
        <p:txBody>
          <a:bodyPr/>
          <a:lstStyle/>
          <a:p>
            <a:fld id="{A9DEBE35-628F-4C0D-B675-9E8DBFAF4DCB}" type="slidenum">
              <a:rPr lang="en-US" smtClean="0"/>
              <a:t>9</a:t>
            </a:fld>
            <a:endParaRPr lang="en-US"/>
          </a:p>
        </p:txBody>
      </p:sp>
    </p:spTree>
    <p:extLst>
      <p:ext uri="{BB962C8B-B14F-4D97-AF65-F5344CB8AC3E}">
        <p14:creationId xmlns:p14="http://schemas.microsoft.com/office/powerpoint/2010/main" val="295493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4FF7C9-924F-4D61-941B-1130AB1F37EB}"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37876-A4F7-4033-A4E2-9B371C6E10F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D009F4-F4EE-4E54-870B-1DD25E0234E0}"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37876-A4F7-4033-A4E2-9B371C6E10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C43EE7A-2039-4D9F-85E1-183AFCEC1420}"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37876-A4F7-4033-A4E2-9B371C6E10F7}"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097D3F-B439-4DBD-A70C-4ECCDDCEAECE}"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37876-A4F7-4033-A4E2-9B371C6E10F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2D59F1-7B0E-473F-9611-D8788F7022FC}"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37876-A4F7-4033-A4E2-9B371C6E10F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86BE500-2BB5-4E9E-8B51-EF8F1277A715}" type="datetime1">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37876-A4F7-4033-A4E2-9B371C6E10F7}"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59B600-D941-4F7A-B209-08F4CDA12698}" type="datetime1">
              <a:rPr lang="en-US" smtClean="0"/>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237876-A4F7-4033-A4E2-9B371C6E10F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B66800-B189-44D9-9A90-4E9050DD85D6}" type="datetime1">
              <a:rPr lang="en-US" smtClean="0"/>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237876-A4F7-4033-A4E2-9B371C6E10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5614A5A-6EAF-41D5-A3C3-1A22833DB69C}" type="datetime1">
              <a:rPr lang="en-US" smtClean="0"/>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237876-A4F7-4033-A4E2-9B371C6E10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4809373-1901-46BF-A337-12752A847375}" type="datetime1">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37876-A4F7-4033-A4E2-9B371C6E10F7}"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459F75-AD2D-47E0-872B-82483EEA538F}" type="datetime1">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37876-A4F7-4033-A4E2-9B371C6E10F7}"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19C72A6-36B0-4134-BF63-4DB4FFA4FD8C}" type="datetime1">
              <a:rPr lang="en-US" smtClean="0"/>
              <a:t>8/11/2017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4237876-A4F7-4033-A4E2-9B371C6E10F7}"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jea.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www.jea.com/About/Procurement/Formal_Procurement_Opportuniti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CQULR@JEA.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GOODJC@jea.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Pre-Response Meeting for </a:t>
            </a:r>
            <a:br>
              <a:rPr lang="en-US" dirty="0" smtClean="0"/>
            </a:br>
            <a:r>
              <a:rPr lang="en-US" dirty="0" smtClean="0"/>
              <a:t>JEA Solicitation 110-17 Safety Products for JEA Inventory Stock</a:t>
            </a:r>
            <a:endParaRPr lang="en-US" dirty="0"/>
          </a:p>
        </p:txBody>
      </p:sp>
      <p:sp>
        <p:nvSpPr>
          <p:cNvPr id="3" name="Subtitle 2"/>
          <p:cNvSpPr>
            <a:spLocks noGrp="1"/>
          </p:cNvSpPr>
          <p:nvPr>
            <p:ph type="subTitle" idx="1"/>
          </p:nvPr>
        </p:nvSpPr>
        <p:spPr/>
        <p:txBody>
          <a:bodyPr>
            <a:normAutofit/>
          </a:bodyPr>
          <a:lstStyle/>
          <a:p>
            <a:endParaRPr lang="en-US" dirty="0" smtClean="0"/>
          </a:p>
          <a:p>
            <a:r>
              <a:rPr lang="en-US" dirty="0" smtClean="0"/>
              <a:t>August 3, 2017</a:t>
            </a:r>
          </a:p>
          <a:p>
            <a:r>
              <a:rPr lang="en-US" dirty="0" smtClean="0"/>
              <a:t/>
            </a:r>
            <a:br>
              <a:rPr lang="en-US" dirty="0" smtClean="0"/>
            </a:br>
            <a:r>
              <a:rPr lang="en-US" dirty="0" smtClean="0"/>
              <a:t>Krista Marcotte– Purchasing Agent </a:t>
            </a:r>
          </a:p>
        </p:txBody>
      </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065499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514600"/>
            <a:ext cx="7408333" cy="3810000"/>
          </a:xfrm>
        </p:spPr>
        <p:txBody>
          <a:bodyPr>
            <a:normAutofit/>
          </a:bodyPr>
          <a:lstStyle/>
          <a:p>
            <a:r>
              <a:rPr lang="en-US" dirty="0" smtClean="0"/>
              <a:t>Quotation of Rates (100 Points)</a:t>
            </a:r>
          </a:p>
          <a:p>
            <a:pPr lvl="1"/>
            <a:r>
              <a:rPr lang="en-US" dirty="0" smtClean="0"/>
              <a:t>Submitted in Appendix A Response Workbook</a:t>
            </a:r>
          </a:p>
          <a:p>
            <a:pPr lvl="1"/>
            <a:r>
              <a:rPr lang="en-US" dirty="0"/>
              <a:t>The “common items” will be used for evaluation purposes</a:t>
            </a:r>
          </a:p>
          <a:p>
            <a:pPr lvl="1"/>
            <a:r>
              <a:rPr lang="en-US" dirty="0" smtClean="0"/>
              <a:t>The overall price cannot be increased during ITN process</a:t>
            </a:r>
          </a:p>
          <a:p>
            <a:pPr lvl="1"/>
            <a:endParaRPr lang="en-US" dirty="0" smtClean="0"/>
          </a:p>
          <a:p>
            <a:pPr lvl="1"/>
            <a:endParaRPr lang="en-US" dirty="0" smtClean="0"/>
          </a:p>
        </p:txBody>
      </p:sp>
      <p:sp>
        <p:nvSpPr>
          <p:cNvPr id="3" name="Slide Number Placeholder 2"/>
          <p:cNvSpPr>
            <a:spLocks noGrp="1"/>
          </p:cNvSpPr>
          <p:nvPr>
            <p:ph type="sldNum" sz="quarter" idx="12"/>
          </p:nvPr>
        </p:nvSpPr>
        <p:spPr/>
        <p:txBody>
          <a:bodyPr/>
          <a:lstStyle/>
          <a:p>
            <a:fld id="{94237876-A4F7-4033-A4E2-9B371C6E10F7}" type="slidenum">
              <a:rPr lang="en-US" smtClean="0"/>
              <a:t>10</a:t>
            </a:fld>
            <a:endParaRPr lang="en-US"/>
          </a:p>
        </p:txBody>
      </p:sp>
      <p:sp>
        <p:nvSpPr>
          <p:cNvPr id="4" name="Title 3"/>
          <p:cNvSpPr>
            <a:spLocks noGrp="1"/>
          </p:cNvSpPr>
          <p:nvPr>
            <p:ph type="title"/>
          </p:nvPr>
        </p:nvSpPr>
        <p:spPr/>
        <p:txBody>
          <a:bodyPr/>
          <a:lstStyle/>
          <a:p>
            <a:r>
              <a:rPr lang="en-US" dirty="0" smtClean="0"/>
              <a:t>Selection Criteria</a:t>
            </a:r>
            <a:endParaRPr lang="en-US" dirty="0"/>
          </a:p>
        </p:txBody>
      </p:sp>
    </p:spTree>
    <p:extLst>
      <p:ext uri="{BB962C8B-B14F-4D97-AF65-F5344CB8AC3E}">
        <p14:creationId xmlns:p14="http://schemas.microsoft.com/office/powerpoint/2010/main" val="1776328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Contract prices will remain firm through the first year of the contract. </a:t>
            </a:r>
          </a:p>
          <a:p>
            <a:r>
              <a:rPr lang="en-US" dirty="0" smtClean="0"/>
              <a:t>Index: The Consumer </a:t>
            </a:r>
            <a:r>
              <a:rPr lang="en-US" dirty="0"/>
              <a:t>Price Index for all urban consumers published monthly by the U.S. Department of Labor, Bureau of Labor Statistics. The index used will be the unadjusted percent change for the previous twelve (12) months. </a:t>
            </a:r>
          </a:p>
          <a:p>
            <a:endParaRPr lang="en-US" dirty="0"/>
          </a:p>
        </p:txBody>
      </p:sp>
      <p:sp>
        <p:nvSpPr>
          <p:cNvPr id="3" name="Slide Number Placeholder 2"/>
          <p:cNvSpPr>
            <a:spLocks noGrp="1"/>
          </p:cNvSpPr>
          <p:nvPr>
            <p:ph type="sldNum" sz="quarter" idx="12"/>
          </p:nvPr>
        </p:nvSpPr>
        <p:spPr/>
        <p:txBody>
          <a:bodyPr/>
          <a:lstStyle/>
          <a:p>
            <a:fld id="{94237876-A4F7-4033-A4E2-9B371C6E10F7}" type="slidenum">
              <a:rPr lang="en-US" smtClean="0"/>
              <a:t>11</a:t>
            </a:fld>
            <a:endParaRPr lang="en-US"/>
          </a:p>
        </p:txBody>
      </p:sp>
      <p:sp>
        <p:nvSpPr>
          <p:cNvPr id="4" name="Title 3"/>
          <p:cNvSpPr>
            <a:spLocks noGrp="1"/>
          </p:cNvSpPr>
          <p:nvPr>
            <p:ph type="title"/>
          </p:nvPr>
        </p:nvSpPr>
        <p:spPr/>
        <p:txBody>
          <a:bodyPr/>
          <a:lstStyle/>
          <a:p>
            <a:r>
              <a:rPr lang="en-US" dirty="0" smtClean="0"/>
              <a:t>Price Adjustment: Annual</a:t>
            </a:r>
            <a:endParaRPr lang="en-US" dirty="0"/>
          </a:p>
        </p:txBody>
      </p:sp>
    </p:spTree>
    <p:extLst>
      <p:ext uri="{BB962C8B-B14F-4D97-AF65-F5344CB8AC3E}">
        <p14:creationId xmlns:p14="http://schemas.microsoft.com/office/powerpoint/2010/main" val="1567657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048001"/>
            <a:ext cx="7408333" cy="3078162"/>
          </a:xfrm>
        </p:spPr>
        <p:txBody>
          <a:bodyPr/>
          <a:lstStyle/>
          <a:p>
            <a:r>
              <a:rPr lang="en-US" dirty="0" smtClean="0"/>
              <a:t>Found in Section 2.6 on Page 19 of Solicitation</a:t>
            </a:r>
          </a:p>
          <a:p>
            <a:r>
              <a:rPr lang="en-US" dirty="0" smtClean="0"/>
              <a:t>Winning Respondent must be able to meet requirements</a:t>
            </a:r>
          </a:p>
          <a:p>
            <a:endParaRPr lang="en-US" dirty="0"/>
          </a:p>
        </p:txBody>
      </p:sp>
      <p:sp>
        <p:nvSpPr>
          <p:cNvPr id="3" name="Slide Number Placeholder 2"/>
          <p:cNvSpPr>
            <a:spLocks noGrp="1"/>
          </p:cNvSpPr>
          <p:nvPr>
            <p:ph type="sldNum" sz="quarter" idx="12"/>
          </p:nvPr>
        </p:nvSpPr>
        <p:spPr/>
        <p:txBody>
          <a:bodyPr/>
          <a:lstStyle/>
          <a:p>
            <a:fld id="{94237876-A4F7-4033-A4E2-9B371C6E10F7}" type="slidenum">
              <a:rPr lang="en-US" smtClean="0"/>
              <a:t>12</a:t>
            </a:fld>
            <a:endParaRPr lang="en-US"/>
          </a:p>
        </p:txBody>
      </p:sp>
      <p:sp>
        <p:nvSpPr>
          <p:cNvPr id="4" name="Title 3"/>
          <p:cNvSpPr>
            <a:spLocks noGrp="1"/>
          </p:cNvSpPr>
          <p:nvPr>
            <p:ph type="title"/>
          </p:nvPr>
        </p:nvSpPr>
        <p:spPr/>
        <p:txBody>
          <a:bodyPr/>
          <a:lstStyle/>
          <a:p>
            <a:r>
              <a:rPr lang="en-US" dirty="0"/>
              <a:t>Insurance Requirements</a:t>
            </a:r>
          </a:p>
        </p:txBody>
      </p:sp>
      <p:pic>
        <p:nvPicPr>
          <p:cNvPr id="2050" name="Picture 2" descr="C:\Users\goodjc\AppData\Local\Microsoft\Windows\Temporary Internet Files\Content.IE5\O21NITF4\can-stock-photo_csp1124361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343399"/>
            <a:ext cx="1879060" cy="2439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28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Will be issued if any changes or clarifications are needed.  Nothing discussed in this meeting is a change to this solicitation unless you receive it via an addendum.</a:t>
            </a:r>
          </a:p>
          <a:p>
            <a:r>
              <a:rPr lang="en-US" dirty="0"/>
              <a:t>Reminder: When new forms are issued in addendums, you must use that version with your bid submittals.  Failure to submit newest bid forms may result in disqualification of the submittal.</a:t>
            </a:r>
          </a:p>
        </p:txBody>
      </p:sp>
      <p:sp>
        <p:nvSpPr>
          <p:cNvPr id="3" name="Slide Number Placeholder 2"/>
          <p:cNvSpPr>
            <a:spLocks noGrp="1"/>
          </p:cNvSpPr>
          <p:nvPr>
            <p:ph type="sldNum" sz="quarter" idx="12"/>
          </p:nvPr>
        </p:nvSpPr>
        <p:spPr/>
        <p:txBody>
          <a:bodyPr/>
          <a:lstStyle/>
          <a:p>
            <a:fld id="{94237876-A4F7-4033-A4E2-9B371C6E10F7}" type="slidenum">
              <a:rPr lang="en-US" smtClean="0"/>
              <a:t>13</a:t>
            </a:fld>
            <a:endParaRPr lang="en-US"/>
          </a:p>
        </p:txBody>
      </p:sp>
      <p:sp>
        <p:nvSpPr>
          <p:cNvPr id="4" name="Title 3"/>
          <p:cNvSpPr>
            <a:spLocks noGrp="1"/>
          </p:cNvSpPr>
          <p:nvPr>
            <p:ph type="title"/>
          </p:nvPr>
        </p:nvSpPr>
        <p:spPr/>
        <p:txBody>
          <a:bodyPr/>
          <a:lstStyle/>
          <a:p>
            <a:r>
              <a:rPr lang="en-US" dirty="0" smtClean="0"/>
              <a:t>Addenda</a:t>
            </a:r>
            <a:endParaRPr lang="en-US" dirty="0"/>
          </a:p>
        </p:txBody>
      </p:sp>
    </p:spTree>
    <p:extLst>
      <p:ext uri="{BB962C8B-B14F-4D97-AF65-F5344CB8AC3E}">
        <p14:creationId xmlns:p14="http://schemas.microsoft.com/office/powerpoint/2010/main" val="729180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Appendix A Response Form</a:t>
            </a:r>
            <a:endParaRPr lang="en-US" u="sng" dirty="0" smtClean="0"/>
          </a:p>
          <a:p>
            <a:r>
              <a:rPr lang="en-US" dirty="0" smtClean="0"/>
              <a:t>Appendix A Response Workbook	</a:t>
            </a:r>
          </a:p>
          <a:p>
            <a:endParaRPr lang="en-US" dirty="0"/>
          </a:p>
          <a:p>
            <a:endParaRPr lang="en-US" dirty="0"/>
          </a:p>
          <a:p>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fld id="{94237876-A4F7-4033-A4E2-9B371C6E10F7}" type="slidenum">
              <a:rPr lang="en-US" smtClean="0"/>
              <a:t>14</a:t>
            </a:fld>
            <a:endParaRPr lang="en-US"/>
          </a:p>
        </p:txBody>
      </p:sp>
      <p:sp>
        <p:nvSpPr>
          <p:cNvPr id="4" name="Title 3"/>
          <p:cNvSpPr>
            <a:spLocks noGrp="1"/>
          </p:cNvSpPr>
          <p:nvPr>
            <p:ph type="title"/>
          </p:nvPr>
        </p:nvSpPr>
        <p:spPr/>
        <p:txBody>
          <a:bodyPr>
            <a:normAutofit fontScale="90000"/>
          </a:bodyPr>
          <a:lstStyle/>
          <a:p>
            <a:r>
              <a:rPr lang="en-US" dirty="0" smtClean="0"/>
              <a:t>Required Forms to Submit with Response</a:t>
            </a:r>
            <a:endParaRPr lang="en-US" dirty="0"/>
          </a:p>
        </p:txBody>
      </p:sp>
    </p:spTree>
    <p:extLst>
      <p:ext uri="{BB962C8B-B14F-4D97-AF65-F5344CB8AC3E}">
        <p14:creationId xmlns:p14="http://schemas.microsoft.com/office/powerpoint/2010/main" val="2565454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(1) Original Hard Copy</a:t>
            </a:r>
          </a:p>
          <a:p>
            <a:r>
              <a:rPr lang="en-US" dirty="0" smtClean="0"/>
              <a:t>Two (2) Duplicate Hard Copies</a:t>
            </a:r>
          </a:p>
          <a:p>
            <a:r>
              <a:rPr lang="en-US" dirty="0" smtClean="0"/>
              <a:t>One (1) Electronic copy of the Response </a:t>
            </a:r>
          </a:p>
          <a:p>
            <a:pPr lvl="1"/>
            <a:r>
              <a:rPr lang="en-US" dirty="0" smtClean="0"/>
              <a:t>On CD or thumb drive</a:t>
            </a:r>
          </a:p>
          <a:p>
            <a:pPr lvl="1"/>
            <a:r>
              <a:rPr lang="en-US" dirty="0" smtClean="0"/>
              <a:t>Save all required forms on the electronic copy</a:t>
            </a:r>
          </a:p>
          <a:p>
            <a:pPr lvl="1"/>
            <a:r>
              <a:rPr lang="en-US" dirty="0" smtClean="0"/>
              <a:t>Response Workbook must be saved in Excel format</a:t>
            </a:r>
          </a:p>
          <a:p>
            <a:r>
              <a:rPr lang="en-US" dirty="0" smtClean="0"/>
              <a:t>Responses cannot be submitted via email</a:t>
            </a:r>
          </a:p>
        </p:txBody>
      </p:sp>
      <p:sp>
        <p:nvSpPr>
          <p:cNvPr id="3" name="Slide Number Placeholder 2"/>
          <p:cNvSpPr>
            <a:spLocks noGrp="1"/>
          </p:cNvSpPr>
          <p:nvPr>
            <p:ph type="sldNum" sz="quarter" idx="12"/>
          </p:nvPr>
        </p:nvSpPr>
        <p:spPr/>
        <p:txBody>
          <a:bodyPr/>
          <a:lstStyle/>
          <a:p>
            <a:fld id="{94237876-A4F7-4033-A4E2-9B371C6E10F7}" type="slidenum">
              <a:rPr lang="en-US" smtClean="0"/>
              <a:t>15</a:t>
            </a:fld>
            <a:endParaRPr lang="en-US"/>
          </a:p>
        </p:txBody>
      </p:sp>
      <p:sp>
        <p:nvSpPr>
          <p:cNvPr id="4" name="Title 3"/>
          <p:cNvSpPr>
            <a:spLocks noGrp="1"/>
          </p:cNvSpPr>
          <p:nvPr>
            <p:ph type="title"/>
          </p:nvPr>
        </p:nvSpPr>
        <p:spPr/>
        <p:txBody>
          <a:bodyPr/>
          <a:lstStyle/>
          <a:p>
            <a:r>
              <a:rPr lang="en-US" dirty="0" smtClean="0"/>
              <a:t>Submitting the Response</a:t>
            </a:r>
            <a:endParaRPr lang="en-US" dirty="0"/>
          </a:p>
        </p:txBody>
      </p:sp>
    </p:spTree>
    <p:extLst>
      <p:ext uri="{BB962C8B-B14F-4D97-AF65-F5344CB8AC3E}">
        <p14:creationId xmlns:p14="http://schemas.microsoft.com/office/powerpoint/2010/main" val="1346365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4237876-A4F7-4033-A4E2-9B371C6E10F7}" type="slidenum">
              <a:rPr lang="en-US" smtClean="0"/>
              <a:t>16</a:t>
            </a:fld>
            <a:endParaRPr lang="en-US"/>
          </a:p>
        </p:txBody>
      </p:sp>
      <p:sp>
        <p:nvSpPr>
          <p:cNvPr id="4" name="Title 3"/>
          <p:cNvSpPr>
            <a:spLocks noGrp="1"/>
          </p:cNvSpPr>
          <p:nvPr>
            <p:ph type="title"/>
          </p:nvPr>
        </p:nvSpPr>
        <p:spPr/>
        <p:txBody>
          <a:bodyPr/>
          <a:lstStyle/>
          <a:p>
            <a:r>
              <a:rPr lang="en-US" dirty="0" smtClean="0"/>
              <a:t>Questions</a:t>
            </a:r>
            <a:endParaRPr lang="en-US" dirty="0"/>
          </a:p>
        </p:txBody>
      </p:sp>
      <p:pic>
        <p:nvPicPr>
          <p:cNvPr id="1026" name="Picture 2" descr="C:\Users\goodjc\AppData\Local\Microsoft\Windows\Temporary Internet Files\Content.IE5\O21NITF4\question-mark-in-a-blue-circle-8959-large[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819400" y="2514600"/>
            <a:ext cx="35814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099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8800"/>
            <a:ext cx="7408333" cy="4800600"/>
          </a:xfrm>
        </p:spPr>
        <p:txBody>
          <a:bodyPr>
            <a:normAutofit fontScale="62500" lnSpcReduction="20000"/>
          </a:bodyPr>
          <a:lstStyle/>
          <a:p>
            <a:pPr marL="0" indent="0" algn="ctr">
              <a:buNone/>
            </a:pPr>
            <a:r>
              <a:rPr lang="en-US" sz="4000" dirty="0" smtClean="0"/>
              <a:t>Emergency Evacuation Point</a:t>
            </a:r>
          </a:p>
          <a:p>
            <a:pPr marL="0" indent="0" algn="ctr">
              <a:buNone/>
            </a:pPr>
            <a:r>
              <a:rPr lang="en-US" sz="4000" dirty="0" smtClean="0"/>
              <a:t>Assembly Points</a:t>
            </a:r>
          </a:p>
          <a:p>
            <a:pPr marL="0" indent="0" algn="ctr">
              <a:buNone/>
            </a:pPr>
            <a:r>
              <a:rPr lang="en-US" sz="4000" dirty="0" smtClean="0"/>
              <a:t>Headcount</a:t>
            </a:r>
          </a:p>
          <a:p>
            <a:pPr marL="0" indent="0" algn="ctr">
              <a:buNone/>
            </a:pPr>
            <a:r>
              <a:rPr lang="en-US" sz="4000" dirty="0" smtClean="0"/>
              <a:t>Safety Buddy</a:t>
            </a:r>
          </a:p>
          <a:p>
            <a:pPr marL="0" indent="0" algn="ctr">
              <a:buNone/>
            </a:pPr>
            <a:r>
              <a:rPr lang="en-US" sz="4000" dirty="0" smtClean="0"/>
              <a:t>Medical Conditions</a:t>
            </a:r>
          </a:p>
          <a:p>
            <a:pPr marL="0" indent="0" algn="ctr">
              <a:buNone/>
            </a:pPr>
            <a:r>
              <a:rPr lang="en-US" sz="4000" dirty="0" smtClean="0"/>
              <a:t>Call 9-911</a:t>
            </a:r>
          </a:p>
          <a:p>
            <a:pPr marL="0" indent="0" algn="ctr">
              <a:buNone/>
            </a:pPr>
            <a:r>
              <a:rPr lang="en-US" sz="4000" dirty="0" smtClean="0"/>
              <a:t>Security 6200</a:t>
            </a:r>
          </a:p>
          <a:p>
            <a:pPr marL="0" indent="0" algn="ctr">
              <a:buNone/>
            </a:pPr>
            <a:r>
              <a:rPr lang="en-US" sz="4000" dirty="0" smtClean="0"/>
              <a:t>CPR</a:t>
            </a:r>
          </a:p>
          <a:p>
            <a:pPr marL="0" indent="0" algn="ctr">
              <a:buNone/>
            </a:pPr>
            <a:r>
              <a:rPr lang="en-US" sz="4000" dirty="0" smtClean="0"/>
              <a:t>Fire Extinguishers</a:t>
            </a:r>
          </a:p>
          <a:p>
            <a:pPr marL="0" indent="0" algn="ctr">
              <a:buNone/>
            </a:pPr>
            <a:r>
              <a:rPr lang="en-US" sz="4000" dirty="0" smtClean="0"/>
              <a:t>Hazards</a:t>
            </a:r>
          </a:p>
          <a:p>
            <a:pPr marL="0" indent="0" algn="ctr">
              <a:buNone/>
            </a:pPr>
            <a:r>
              <a:rPr lang="en-US" sz="4000" dirty="0" smtClean="0"/>
              <a:t>Cell Phones</a:t>
            </a:r>
          </a:p>
          <a:p>
            <a:pPr marL="0" indent="0" algn="ctr">
              <a:buNone/>
            </a:pPr>
            <a:r>
              <a:rPr lang="en-US" sz="4000" dirty="0" smtClean="0"/>
              <a:t>Restrooms</a:t>
            </a:r>
          </a:p>
          <a:p>
            <a:endParaRPr lang="en-US" dirty="0"/>
          </a:p>
        </p:txBody>
      </p:sp>
      <p:sp>
        <p:nvSpPr>
          <p:cNvPr id="3" name="Title 2"/>
          <p:cNvSpPr>
            <a:spLocks noGrp="1"/>
          </p:cNvSpPr>
          <p:nvPr>
            <p:ph type="title"/>
          </p:nvPr>
        </p:nvSpPr>
        <p:spPr/>
        <p:txBody>
          <a:bodyPr/>
          <a:lstStyle/>
          <a:p>
            <a:r>
              <a:rPr lang="en-US" dirty="0" smtClean="0"/>
              <a:t>Safety Briefing</a:t>
            </a:r>
            <a:endParaRPr lang="en-US" dirty="0"/>
          </a:p>
        </p:txBody>
      </p:sp>
      <p:sp>
        <p:nvSpPr>
          <p:cNvPr id="4" name="Slide Number Placeholder 3"/>
          <p:cNvSpPr>
            <a:spLocks noGrp="1"/>
          </p:cNvSpPr>
          <p:nvPr>
            <p:ph type="sldNum" sz="quarter" idx="12"/>
          </p:nvPr>
        </p:nvSpPr>
        <p:spPr/>
        <p:txBody>
          <a:bodyPr/>
          <a:lstStyle/>
          <a:p>
            <a:fld id="{94237876-A4F7-4033-A4E2-9B371C6E10F7}" type="slidenum">
              <a:rPr lang="en-US" smtClean="0"/>
              <a:t>2</a:t>
            </a:fld>
            <a:endParaRPr lang="en-US"/>
          </a:p>
        </p:txBody>
      </p:sp>
    </p:spTree>
    <p:extLst>
      <p:ext uri="{BB962C8B-B14F-4D97-AF65-F5344CB8AC3E}">
        <p14:creationId xmlns:p14="http://schemas.microsoft.com/office/powerpoint/2010/main" val="1917471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738533" cy="3450696"/>
          </a:xfrm>
        </p:spPr>
        <p:txBody>
          <a:bodyPr/>
          <a:lstStyle/>
          <a:p>
            <a:r>
              <a:rPr lang="en-US" dirty="0" smtClean="0"/>
              <a:t>Purchasing Agent Senior: </a:t>
            </a:r>
            <a:r>
              <a:rPr lang="en-US" dirty="0"/>
              <a:t>Renee´ McQuaig</a:t>
            </a:r>
          </a:p>
          <a:p>
            <a:r>
              <a:rPr lang="en-US" dirty="0" smtClean="0"/>
              <a:t>Purchasing Agent (Planner): Michael Butler</a:t>
            </a:r>
          </a:p>
          <a:p>
            <a:r>
              <a:rPr lang="en-US" dirty="0"/>
              <a:t>Manager, Procurement Inventory Control: Jessica </a:t>
            </a:r>
            <a:r>
              <a:rPr lang="en-US" dirty="0" smtClean="0"/>
              <a:t>Keeler</a:t>
            </a:r>
            <a:endParaRPr lang="en-US" dirty="0"/>
          </a:p>
          <a:p>
            <a:r>
              <a:rPr lang="en-US" dirty="0" smtClean="0"/>
              <a:t>Director </a:t>
            </a:r>
            <a:r>
              <a:rPr lang="en-US" dirty="0"/>
              <a:t>of </a:t>
            </a:r>
            <a:r>
              <a:rPr lang="en-US" dirty="0" smtClean="0"/>
              <a:t>Operations Support Services: Alan McElroy</a:t>
            </a:r>
          </a:p>
          <a:p>
            <a:r>
              <a:rPr lang="en-US" dirty="0" smtClean="0"/>
              <a:t>Standards: Henry Hoff, Barry Marquart</a:t>
            </a:r>
            <a:endParaRPr lang="en-US" dirty="0"/>
          </a:p>
          <a:p>
            <a:endParaRPr lang="en-US" dirty="0"/>
          </a:p>
          <a:p>
            <a:pPr marL="0" indent="0">
              <a:buNone/>
            </a:pPr>
            <a:endParaRPr lang="en-US" dirty="0"/>
          </a:p>
        </p:txBody>
      </p:sp>
      <p:sp>
        <p:nvSpPr>
          <p:cNvPr id="3" name="Slide Number Placeholder 2"/>
          <p:cNvSpPr>
            <a:spLocks noGrp="1"/>
          </p:cNvSpPr>
          <p:nvPr>
            <p:ph type="sldNum" sz="quarter" idx="12"/>
          </p:nvPr>
        </p:nvSpPr>
        <p:spPr/>
        <p:txBody>
          <a:bodyPr/>
          <a:lstStyle/>
          <a:p>
            <a:fld id="{94237876-A4F7-4033-A4E2-9B371C6E10F7}" type="slidenum">
              <a:rPr lang="en-US" smtClean="0"/>
              <a:t>3</a:t>
            </a:fld>
            <a:endParaRPr lang="en-US"/>
          </a:p>
        </p:txBody>
      </p:sp>
      <p:sp>
        <p:nvSpPr>
          <p:cNvPr id="4" name="Title 3"/>
          <p:cNvSpPr>
            <a:spLocks noGrp="1"/>
          </p:cNvSpPr>
          <p:nvPr>
            <p:ph type="title"/>
          </p:nvPr>
        </p:nvSpPr>
        <p:spPr/>
        <p:txBody>
          <a:bodyPr/>
          <a:lstStyle/>
          <a:p>
            <a:r>
              <a:rPr lang="en-US" dirty="0" smtClean="0"/>
              <a:t>JEA Introductions</a:t>
            </a:r>
            <a:endParaRPr lang="en-US" dirty="0"/>
          </a:p>
        </p:txBody>
      </p:sp>
    </p:spTree>
    <p:extLst>
      <p:ext uri="{BB962C8B-B14F-4D97-AF65-F5344CB8AC3E}">
        <p14:creationId xmlns:p14="http://schemas.microsoft.com/office/powerpoint/2010/main" val="3828068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3268133"/>
          </a:xfrm>
        </p:spPr>
        <p:txBody>
          <a:bodyPr/>
          <a:lstStyle/>
          <a:p>
            <a:r>
              <a:rPr lang="en-US" dirty="0" smtClean="0"/>
              <a:t>Responses Due: 12:00 Noon, Tuesday, August 15, 2017</a:t>
            </a:r>
          </a:p>
          <a:p>
            <a:r>
              <a:rPr lang="en-US" dirty="0" smtClean="0"/>
              <a:t>Responses Publically Opened: 2:00PM, Same Day  </a:t>
            </a:r>
            <a:endParaRPr lang="en-US" dirty="0"/>
          </a:p>
          <a:p>
            <a:r>
              <a:rPr lang="en-US" dirty="0" smtClean="0"/>
              <a:t>Public Bid Opening Location: </a:t>
            </a:r>
          </a:p>
          <a:p>
            <a:pPr marL="301943" lvl="1" indent="0">
              <a:buNone/>
            </a:pPr>
            <a:r>
              <a:rPr lang="en-US" dirty="0" smtClean="0"/>
              <a:t>Customer Care Center, 1</a:t>
            </a:r>
            <a:r>
              <a:rPr lang="en-US" baseline="30000" dirty="0" smtClean="0"/>
              <a:t>st</a:t>
            </a:r>
            <a:r>
              <a:rPr lang="en-US" dirty="0" smtClean="0"/>
              <a:t> Floor, Room 002 21 W Church Street, Jacksonville, FL 32202</a:t>
            </a:r>
          </a:p>
          <a:p>
            <a:endParaRPr lang="en-US" dirty="0" smtClean="0"/>
          </a:p>
        </p:txBody>
      </p:sp>
      <p:sp>
        <p:nvSpPr>
          <p:cNvPr id="3" name="Slide Number Placeholder 2"/>
          <p:cNvSpPr>
            <a:spLocks noGrp="1"/>
          </p:cNvSpPr>
          <p:nvPr>
            <p:ph type="sldNum" sz="quarter" idx="12"/>
          </p:nvPr>
        </p:nvSpPr>
        <p:spPr/>
        <p:txBody>
          <a:bodyPr/>
          <a:lstStyle/>
          <a:p>
            <a:fld id="{94237876-A4F7-4033-A4E2-9B371C6E10F7}" type="slidenum">
              <a:rPr lang="en-US" smtClean="0"/>
              <a:t>4</a:t>
            </a:fld>
            <a:endParaRPr lang="en-US"/>
          </a:p>
        </p:txBody>
      </p:sp>
      <p:sp>
        <p:nvSpPr>
          <p:cNvPr id="4" name="Title 3"/>
          <p:cNvSpPr>
            <a:spLocks noGrp="1"/>
          </p:cNvSpPr>
          <p:nvPr>
            <p:ph type="title"/>
          </p:nvPr>
        </p:nvSpPr>
        <p:spPr/>
        <p:txBody>
          <a:bodyPr/>
          <a:lstStyle/>
          <a:p>
            <a:r>
              <a:rPr lang="en-US" dirty="0" smtClean="0"/>
              <a:t>Important Dates and Times</a:t>
            </a:r>
            <a:endParaRPr lang="en-US" dirty="0"/>
          </a:p>
        </p:txBody>
      </p:sp>
      <p:pic>
        <p:nvPicPr>
          <p:cNvPr id="5" name="Picture 4" descr="C:\Users\goodjc\AppData\Local\Microsoft\Windows\Temporary Internet Files\Content.IE5\6I7XD5G1\Anonymous-Time-icon[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4419600"/>
            <a:ext cx="1981200" cy="2133600"/>
          </a:xfrm>
          <a:prstGeom prst="rect">
            <a:avLst/>
          </a:prstGeom>
          <a:noFill/>
          <a:ln>
            <a:noFill/>
          </a:ln>
        </p:spPr>
      </p:pic>
    </p:spTree>
    <p:extLst>
      <p:ext uri="{BB962C8B-B14F-4D97-AF65-F5344CB8AC3E}">
        <p14:creationId xmlns:p14="http://schemas.microsoft.com/office/powerpoint/2010/main" val="4157067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Respondents must have attended this mandatory meeting in order to have their responses accepted.</a:t>
            </a:r>
          </a:p>
          <a:p>
            <a:r>
              <a:rPr lang="en-US" dirty="0" smtClean="0"/>
              <a:t>Sign-in Sheet verification is recommended at </a:t>
            </a:r>
            <a:r>
              <a:rPr lang="en-US" dirty="0" smtClean="0">
                <a:hlinkClick r:id="rId3"/>
              </a:rPr>
              <a:t>jea.com</a:t>
            </a:r>
            <a:r>
              <a:rPr lang="en-US" dirty="0" smtClean="0"/>
              <a:t>.</a:t>
            </a:r>
          </a:p>
          <a:p>
            <a:r>
              <a:rPr lang="en-US" dirty="0" smtClean="0"/>
              <a:t>All future communications will be made with the information provided on the sign in sheet.</a:t>
            </a:r>
          </a:p>
        </p:txBody>
      </p:sp>
      <p:sp>
        <p:nvSpPr>
          <p:cNvPr id="3" name="Slide Number Placeholder 2"/>
          <p:cNvSpPr>
            <a:spLocks noGrp="1"/>
          </p:cNvSpPr>
          <p:nvPr>
            <p:ph type="sldNum" sz="quarter" idx="12"/>
          </p:nvPr>
        </p:nvSpPr>
        <p:spPr/>
        <p:txBody>
          <a:bodyPr/>
          <a:lstStyle/>
          <a:p>
            <a:fld id="{94237876-A4F7-4033-A4E2-9B371C6E10F7}" type="slidenum">
              <a:rPr lang="en-US" smtClean="0"/>
              <a:t>5</a:t>
            </a:fld>
            <a:endParaRPr lang="en-US"/>
          </a:p>
        </p:txBody>
      </p:sp>
      <p:sp>
        <p:nvSpPr>
          <p:cNvPr id="4" name="Title 3"/>
          <p:cNvSpPr>
            <a:spLocks noGrp="1"/>
          </p:cNvSpPr>
          <p:nvPr>
            <p:ph type="title"/>
          </p:nvPr>
        </p:nvSpPr>
        <p:spPr/>
        <p:txBody>
          <a:bodyPr>
            <a:normAutofit fontScale="90000"/>
          </a:bodyPr>
          <a:lstStyle/>
          <a:p>
            <a:r>
              <a:rPr lang="en-US" dirty="0" smtClean="0"/>
              <a:t>Mandatory Pre-Response Meeting</a:t>
            </a:r>
            <a:endParaRPr lang="en-US" dirty="0"/>
          </a:p>
        </p:txBody>
      </p:sp>
      <p:pic>
        <p:nvPicPr>
          <p:cNvPr id="3075" name="Picture 3" descr="C:\Users\goodjc\AppData\Local\Microsoft\Windows\Temporary Internet Files\Content.IE5\XGOX2HYB\Large_meeting_room[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724400"/>
            <a:ext cx="2044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532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1"/>
            <a:ext cx="7408333" cy="3657600"/>
          </a:xfrm>
        </p:spPr>
        <p:txBody>
          <a:bodyPr>
            <a:normAutofit fontScale="92500" lnSpcReduction="20000"/>
          </a:bodyPr>
          <a:lstStyle/>
          <a:p>
            <a:r>
              <a:rPr lang="en-US" dirty="0" smtClean="0"/>
              <a:t>The Invitation to Negotiate (ITN) Process will be used for this solicitation</a:t>
            </a:r>
          </a:p>
          <a:p>
            <a:r>
              <a:rPr lang="en-US" dirty="0" smtClean="0"/>
              <a:t>Basis </a:t>
            </a:r>
            <a:r>
              <a:rPr lang="en-US" dirty="0"/>
              <a:t>of Award: </a:t>
            </a:r>
            <a:r>
              <a:rPr lang="en-US" dirty="0" smtClean="0"/>
              <a:t>Highest Ranked Evaluated </a:t>
            </a:r>
            <a:r>
              <a:rPr lang="en-US" dirty="0"/>
              <a:t>Response</a:t>
            </a:r>
          </a:p>
          <a:p>
            <a:r>
              <a:rPr lang="en-US" dirty="0" smtClean="0"/>
              <a:t>Intend to award a 5 year contract, with one, 1-year renewal at JEA’s option</a:t>
            </a:r>
          </a:p>
          <a:p>
            <a:r>
              <a:rPr lang="en-US" dirty="0"/>
              <a:t>Number of contracts to be awarded: </a:t>
            </a:r>
            <a:r>
              <a:rPr lang="en-US" dirty="0" smtClean="0"/>
              <a:t>JEA </a:t>
            </a:r>
            <a:r>
              <a:rPr lang="en-US" dirty="0"/>
              <a:t>intends to Award ONE (1) </a:t>
            </a:r>
            <a:r>
              <a:rPr lang="en-US" dirty="0" smtClean="0"/>
              <a:t>Contract </a:t>
            </a:r>
            <a:r>
              <a:rPr lang="en-US" dirty="0"/>
              <a:t>for the Work.  JEA reserves the right to Award </a:t>
            </a:r>
            <a:r>
              <a:rPr lang="en-US" dirty="0" smtClean="0"/>
              <a:t>multiple </a:t>
            </a:r>
            <a:r>
              <a:rPr lang="en-US" dirty="0"/>
              <a:t>Contracts based on certain groupings </a:t>
            </a:r>
            <a:r>
              <a:rPr lang="en-US" dirty="0" smtClean="0"/>
              <a:t>of items.</a:t>
            </a:r>
            <a:endParaRPr lang="en-US" dirty="0"/>
          </a:p>
          <a:p>
            <a:r>
              <a:rPr lang="en-US" dirty="0" smtClean="0">
                <a:hlinkClick r:id="rId3"/>
              </a:rPr>
              <a:t>Reporting </a:t>
            </a:r>
            <a:r>
              <a:rPr lang="en-US" dirty="0">
                <a:hlinkClick r:id="rId3"/>
              </a:rPr>
              <a:t>Requirements</a:t>
            </a:r>
            <a:r>
              <a:rPr lang="en-US" dirty="0" smtClean="0"/>
              <a:t>: In Excel format </a:t>
            </a:r>
          </a:p>
          <a:p>
            <a:pPr lvl="1"/>
            <a:r>
              <a:rPr lang="en-US" dirty="0" smtClean="0"/>
              <a:t>All Order Status – Provided weekly</a:t>
            </a:r>
          </a:p>
          <a:p>
            <a:pPr marL="0" indent="0">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94237876-A4F7-4033-A4E2-9B371C6E10F7}" type="slidenum">
              <a:rPr lang="en-US" smtClean="0"/>
              <a:t>6</a:t>
            </a:fld>
            <a:endParaRPr lang="en-US"/>
          </a:p>
        </p:txBody>
      </p:sp>
      <p:sp>
        <p:nvSpPr>
          <p:cNvPr id="4" name="Title 3"/>
          <p:cNvSpPr>
            <a:spLocks noGrp="1"/>
          </p:cNvSpPr>
          <p:nvPr>
            <p:ph type="title"/>
          </p:nvPr>
        </p:nvSpPr>
        <p:spPr/>
        <p:txBody>
          <a:bodyPr/>
          <a:lstStyle/>
          <a:p>
            <a:r>
              <a:rPr lang="en-US" dirty="0" smtClean="0"/>
              <a:t>ITN Information</a:t>
            </a:r>
            <a:endParaRPr lang="en-US" dirty="0"/>
          </a:p>
        </p:txBody>
      </p:sp>
    </p:spTree>
    <p:extLst>
      <p:ext uri="{BB962C8B-B14F-4D97-AF65-F5344CB8AC3E}">
        <p14:creationId xmlns:p14="http://schemas.microsoft.com/office/powerpoint/2010/main" val="3338489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Email all questions to </a:t>
            </a:r>
            <a:r>
              <a:rPr lang="en-US" dirty="0"/>
              <a:t>Renee´ McQuaig </a:t>
            </a:r>
            <a:r>
              <a:rPr lang="en-US" dirty="0" smtClean="0"/>
              <a:t>and Jessica Keeler at </a:t>
            </a:r>
            <a:r>
              <a:rPr lang="en-US" u="sng" dirty="0" smtClean="0">
                <a:hlinkClick r:id="rId3"/>
              </a:rPr>
              <a:t>MCQULR@JEA.COM</a:t>
            </a:r>
            <a:r>
              <a:rPr lang="en-US" u="sng" dirty="0" smtClean="0"/>
              <a:t> and </a:t>
            </a:r>
            <a:r>
              <a:rPr lang="en-US" u="sng" dirty="0" smtClean="0">
                <a:hlinkClick r:id="rId4"/>
              </a:rPr>
              <a:t>GOODJC@jea.com</a:t>
            </a:r>
            <a:r>
              <a:rPr lang="en-US" u="sng" dirty="0" smtClean="0"/>
              <a:t> </a:t>
            </a:r>
            <a:endParaRPr lang="en-US" u="sng" dirty="0"/>
          </a:p>
          <a:p>
            <a:r>
              <a:rPr lang="en-US" dirty="0" smtClean="0"/>
              <a:t>All questions must be submitted at least 5 business days prior to the bid due date (no later than 8/08/17)</a:t>
            </a:r>
          </a:p>
          <a:p>
            <a:pPr marL="0" indent="0">
              <a:buNone/>
            </a:pPr>
            <a:endParaRPr lang="en-US" dirty="0"/>
          </a:p>
        </p:txBody>
      </p:sp>
      <p:sp>
        <p:nvSpPr>
          <p:cNvPr id="3" name="Slide Number Placeholder 2"/>
          <p:cNvSpPr>
            <a:spLocks noGrp="1"/>
          </p:cNvSpPr>
          <p:nvPr>
            <p:ph type="sldNum" sz="quarter" idx="12"/>
          </p:nvPr>
        </p:nvSpPr>
        <p:spPr/>
        <p:txBody>
          <a:bodyPr/>
          <a:lstStyle/>
          <a:p>
            <a:fld id="{94237876-A4F7-4033-A4E2-9B371C6E10F7}" type="slidenum">
              <a:rPr lang="en-US" smtClean="0"/>
              <a:t>7</a:t>
            </a:fld>
            <a:endParaRPr lang="en-US"/>
          </a:p>
        </p:txBody>
      </p:sp>
      <p:sp>
        <p:nvSpPr>
          <p:cNvPr id="4" name="Title 3"/>
          <p:cNvSpPr>
            <a:spLocks noGrp="1"/>
          </p:cNvSpPr>
          <p:nvPr>
            <p:ph type="title"/>
          </p:nvPr>
        </p:nvSpPr>
        <p:spPr/>
        <p:txBody>
          <a:bodyPr/>
          <a:lstStyle/>
          <a:p>
            <a:r>
              <a:rPr lang="en-US" dirty="0" smtClean="0"/>
              <a:t>Questions During ITN</a:t>
            </a:r>
            <a:endParaRPr lang="en-US" dirty="0"/>
          </a:p>
        </p:txBody>
      </p:sp>
    </p:spTree>
    <p:extLst>
      <p:ext uri="{BB962C8B-B14F-4D97-AF65-F5344CB8AC3E}">
        <p14:creationId xmlns:p14="http://schemas.microsoft.com/office/powerpoint/2010/main" val="2527206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The </a:t>
            </a:r>
            <a:r>
              <a:rPr lang="en-US" dirty="0"/>
              <a:t>Respondent must be the approved manufacturer or approved </a:t>
            </a:r>
            <a:r>
              <a:rPr lang="en-US" dirty="0" smtClean="0"/>
              <a:t>manufacturer’s </a:t>
            </a:r>
            <a:r>
              <a:rPr lang="en-US" dirty="0"/>
              <a:t>distributor of the items </a:t>
            </a:r>
            <a:r>
              <a:rPr lang="en-US" dirty="0" smtClean="0"/>
              <a:t>bid </a:t>
            </a:r>
            <a:r>
              <a:rPr lang="en-US" dirty="0"/>
              <a:t>in the Appendix </a:t>
            </a:r>
            <a:r>
              <a:rPr lang="en-US" dirty="0" smtClean="0"/>
              <a:t>A </a:t>
            </a:r>
            <a:r>
              <a:rPr lang="en-US" dirty="0"/>
              <a:t>– Response Workbook </a:t>
            </a:r>
          </a:p>
          <a:p>
            <a:pPr lvl="0"/>
            <a:r>
              <a:rPr lang="en-US" dirty="0" smtClean="0"/>
              <a:t>The </a:t>
            </a:r>
            <a:r>
              <a:rPr lang="en-US" dirty="0"/>
              <a:t>Respondent must be able to provide pricing on at least </a:t>
            </a:r>
            <a:r>
              <a:rPr lang="en-US" dirty="0" smtClean="0"/>
              <a:t>75% (218 items) </a:t>
            </a:r>
            <a:r>
              <a:rPr lang="en-US" dirty="0"/>
              <a:t>of the items listed in the Appendix A- Response Workbook</a:t>
            </a:r>
          </a:p>
          <a:p>
            <a:endParaRPr lang="en-US" dirty="0"/>
          </a:p>
        </p:txBody>
      </p:sp>
      <p:sp>
        <p:nvSpPr>
          <p:cNvPr id="3" name="Slide Number Placeholder 2"/>
          <p:cNvSpPr>
            <a:spLocks noGrp="1"/>
          </p:cNvSpPr>
          <p:nvPr>
            <p:ph type="sldNum" sz="quarter" idx="12"/>
          </p:nvPr>
        </p:nvSpPr>
        <p:spPr/>
        <p:txBody>
          <a:bodyPr/>
          <a:lstStyle/>
          <a:p>
            <a:fld id="{94237876-A4F7-4033-A4E2-9B371C6E10F7}" type="slidenum">
              <a:rPr lang="en-US" smtClean="0"/>
              <a:t>8</a:t>
            </a:fld>
            <a:endParaRPr lang="en-US"/>
          </a:p>
        </p:txBody>
      </p:sp>
      <p:sp>
        <p:nvSpPr>
          <p:cNvPr id="4" name="Title 3"/>
          <p:cNvSpPr>
            <a:spLocks noGrp="1"/>
          </p:cNvSpPr>
          <p:nvPr>
            <p:ph type="title"/>
          </p:nvPr>
        </p:nvSpPr>
        <p:spPr/>
        <p:txBody>
          <a:bodyPr/>
          <a:lstStyle/>
          <a:p>
            <a:r>
              <a:rPr lang="en-US" dirty="0" smtClean="0"/>
              <a:t>Minimum Qualifications</a:t>
            </a:r>
            <a:endParaRPr lang="en-US" dirty="0"/>
          </a:p>
        </p:txBody>
      </p:sp>
      <p:pic>
        <p:nvPicPr>
          <p:cNvPr id="4098" name="Picture 2" descr="C:\Users\goodjc\AppData\Local\Microsoft\Windows\Temporary Internet Files\Content.IE5\6I7XD5G1\checklist[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4953000"/>
            <a:ext cx="28448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888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3809999"/>
          </a:xfrm>
        </p:spPr>
        <p:txBody>
          <a:bodyPr>
            <a:normAutofit/>
          </a:bodyPr>
          <a:lstStyle/>
          <a:p>
            <a:r>
              <a:rPr lang="en-US" dirty="0"/>
              <a:t>Two to Four </a:t>
            </a:r>
            <a:r>
              <a:rPr lang="en-US" dirty="0" smtClean="0"/>
              <a:t>Respondents </a:t>
            </a:r>
            <a:r>
              <a:rPr lang="en-US" dirty="0"/>
              <a:t>will be selected and deemed as “The Short-list” based on the highest scores from the Selection Criteria to enter into negotiations with JEA. </a:t>
            </a:r>
          </a:p>
          <a:p>
            <a:r>
              <a:rPr lang="en-US" dirty="0" smtClean="0"/>
              <a:t>The meetings are not public, but will be recorded.</a:t>
            </a:r>
          </a:p>
          <a:p>
            <a:pPr lvl="1"/>
            <a:r>
              <a:rPr lang="en-US" dirty="0" smtClean="0"/>
              <a:t>The recordings are subject to public record laws.</a:t>
            </a:r>
          </a:p>
          <a:p>
            <a:r>
              <a:rPr lang="en-US" dirty="0" smtClean="0"/>
              <a:t>The negotiation process will stop once “Best and Final” offers (B.A.F.O.) are submitted. </a:t>
            </a:r>
          </a:p>
          <a:p>
            <a:r>
              <a:rPr lang="en-US" dirty="0" smtClean="0"/>
              <a:t>Award recommendation based on the B.A.F.O.  </a:t>
            </a:r>
          </a:p>
          <a:p>
            <a:endParaRPr lang="en-US" dirty="0"/>
          </a:p>
        </p:txBody>
      </p:sp>
      <p:sp>
        <p:nvSpPr>
          <p:cNvPr id="3" name="Slide Number Placeholder 2"/>
          <p:cNvSpPr>
            <a:spLocks noGrp="1"/>
          </p:cNvSpPr>
          <p:nvPr>
            <p:ph type="sldNum" sz="quarter" idx="12"/>
          </p:nvPr>
        </p:nvSpPr>
        <p:spPr/>
        <p:txBody>
          <a:bodyPr/>
          <a:lstStyle/>
          <a:p>
            <a:fld id="{94237876-A4F7-4033-A4E2-9B371C6E10F7}" type="slidenum">
              <a:rPr lang="en-US" smtClean="0"/>
              <a:t>9</a:t>
            </a:fld>
            <a:endParaRPr lang="en-US"/>
          </a:p>
        </p:txBody>
      </p:sp>
      <p:sp>
        <p:nvSpPr>
          <p:cNvPr id="4" name="Title 3"/>
          <p:cNvSpPr>
            <a:spLocks noGrp="1"/>
          </p:cNvSpPr>
          <p:nvPr>
            <p:ph type="title"/>
          </p:nvPr>
        </p:nvSpPr>
        <p:spPr/>
        <p:txBody>
          <a:bodyPr>
            <a:normAutofit fontScale="90000"/>
          </a:bodyPr>
          <a:lstStyle/>
          <a:p>
            <a:r>
              <a:rPr lang="en-US" dirty="0"/>
              <a:t>Evaluation and Negotiation Process </a:t>
            </a:r>
          </a:p>
        </p:txBody>
      </p:sp>
    </p:spTree>
    <p:extLst>
      <p:ext uri="{BB962C8B-B14F-4D97-AF65-F5344CB8AC3E}">
        <p14:creationId xmlns:p14="http://schemas.microsoft.com/office/powerpoint/2010/main" val="41797283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13772EEED56B64DB33CE9A12DD24AAF" ma:contentTypeVersion="20" ma:contentTypeDescription="Create a new document." ma:contentTypeScope="" ma:versionID="f72f8a45868acb5234c4c41b68346dce">
  <xsd:schema xmlns:xsd="http://www.w3.org/2001/XMLSchema" xmlns:xs="http://www.w3.org/2001/XMLSchema" xmlns:p="http://schemas.microsoft.com/office/2006/metadata/properties" xmlns:ns2="c0086056-5044-4a33-b29f-c75672ab2bba" xmlns:ns3="53dbc0f4-2d3d-44b3-9905-25b4807b1361" targetNamespace="http://schemas.microsoft.com/office/2006/metadata/properties" ma:root="true" ma:fieldsID="6c2bdaa51cac9ff2a11fc4a1dbaf8595" ns2:_="" ns3:_="">
    <xsd:import namespace="c0086056-5044-4a33-b29f-c75672ab2bba"/>
    <xsd:import namespace="53dbc0f4-2d3d-44b3-9905-25b4807b1361"/>
    <xsd:element name="properties">
      <xsd:complexType>
        <xsd:sequence>
          <xsd:element name="documentManagement">
            <xsd:complexType>
              <xsd:all>
                <xsd:element ref="ns2:Spec_x0020__x0023_"/>
                <xsd:element ref="ns2:Spec_x0020__x0023__x003a_Title" minOccurs="0"/>
                <xsd:element ref="ns2:SRC" minOccurs="0"/>
                <xsd:element ref="ns2:SRC_x003a_SRC_x0020_Date" minOccurs="0"/>
                <xsd:element ref="ns2:Doc_x0020_Type" minOccurs="0"/>
                <xsd:element ref="ns3:_dlc_DocId" minOccurs="0"/>
                <xsd:element ref="ns3:_dlc_DocIdUrl" minOccurs="0"/>
                <xsd:element ref="ns3:_dlc_DocIdPersistId" minOccurs="0"/>
                <xsd:element ref="ns2:contract_x0020_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086056-5044-4a33-b29f-c75672ab2bba" elementFormDefault="qualified">
    <xsd:import namespace="http://schemas.microsoft.com/office/2006/documentManagement/types"/>
    <xsd:import namespace="http://schemas.microsoft.com/office/infopath/2007/PartnerControls"/>
    <xsd:element name="Spec_x0020__x0023_" ma:index="8" ma:displayName="Spec #" ma:list="{989978d3-375c-4095-8921-005722c9e125}" ma:internalName="Spec_x0020__x0023_" ma:readOnly="false" ma:showField="Spec_x0020__x0023_">
      <xsd:simpleType>
        <xsd:restriction base="dms:Lookup"/>
      </xsd:simpleType>
    </xsd:element>
    <xsd:element name="Spec_x0020__x0023__x003a_Title" ma:index="9" nillable="true" ma:displayName="Spec #:Title" ma:list="{989978d3-375c-4095-8921-005722c9e125}" ma:internalName="Spec_x0020__x0023__x003a_Title" ma:readOnly="true" ma:showField="Title" ma:web="51e60e36-79d5-490a-984c-849376fc4e29">
      <xsd:simpleType>
        <xsd:restriction base="dms:Lookup"/>
      </xsd:simpleType>
    </xsd:element>
    <xsd:element name="SRC" ma:index="10" nillable="true" ma:displayName="SRC" ma:list="{989978d3-375c-4095-8921-005722c9e125}" ma:internalName="SRC" ma:readOnly="false" ma:showField="SRC_x0020_Date">
      <xsd:simpleType>
        <xsd:restriction base="dms:Lookup"/>
      </xsd:simpleType>
    </xsd:element>
    <xsd:element name="SRC_x003a_SRC_x0020_Date" ma:index="11" nillable="true" ma:displayName="SRC:SRC Date" ma:list="{989978d3-375c-4095-8921-005722c9e125}" ma:internalName="SRC_x003a_SRC_x0020_Date" ma:readOnly="true" ma:showField="SRC_x0020_Date" ma:web="51e60e36-79d5-490a-984c-849376fc4e29">
      <xsd:simpleType>
        <xsd:restriction base="dms:Lookup"/>
      </xsd:simpleType>
    </xsd:element>
    <xsd:element name="Doc_x0020_Type" ma:index="12" nillable="true" ma:displayName="Doc Type" ma:format="Dropdown" ma:internalName="Doc_x0020_Type">
      <xsd:simpleType>
        <xsd:restriction base="dms:Choice">
          <xsd:enumeration value="Advertisement AffidavitIFB or RFP"/>
          <xsd:enumeration value="Appendix A Technical Specification"/>
          <xsd:enumeration value="Appendix B JSEB firm Form"/>
          <xsd:enumeration value="Appendix B Subcontractor Form"/>
          <xsd:enumeration value="Appendix B Demolition Debris Form"/>
          <xsd:enumeration value="Appendix B Min Qualification Form"/>
          <xsd:enumeration value="Appendix B Bid Form / Proposal Form"/>
          <xsd:enumeration value="Appendix B Bid Workbook"/>
          <xsd:enumeration value="Appendix B Other forms"/>
          <xsd:enumeration value="Appendix C Other Bid / Proposal documentation"/>
          <xsd:enumeration value="Appendix D SJRPP Technical Specification"/>
          <xsd:enumeration value="Addendum"/>
          <xsd:enumeration value="Addendum 1"/>
          <xsd:enumeration value="Addendum 2"/>
          <xsd:enumeration value="Addendum 3"/>
          <xsd:enumeration value="Addendum 4"/>
          <xsd:enumeration value="Addendum 5"/>
          <xsd:enumeration value="Addendum 6"/>
          <xsd:enumeration value="Addendum 7"/>
          <xsd:enumeration value="Addendum 8"/>
          <xsd:enumeration value="Addendum 9"/>
          <xsd:enumeration value="Addendum 10"/>
          <xsd:enumeration value="Addendum 11"/>
          <xsd:enumeration value="Appendix A Drawings"/>
          <xsd:enumeration value="BAFO Request"/>
          <xsd:enumeration value="BAFO Response"/>
          <xsd:enumeration value="Bid Tab"/>
          <xsd:enumeration value="Contract Executed"/>
          <xsd:enumeration value="Contract Risk Assessment"/>
          <xsd:enumeration value="Cover Sheet"/>
          <xsd:enumeration value="Disqualification letter Bid/RFP"/>
          <xsd:enumeration value="Drawings"/>
          <xsd:enumeration value="Evaluation Matrix Form as Solicited"/>
          <xsd:enumeration value="Evaluation Matrix Results from Evaluators"/>
          <xsd:enumeration value="Evaluation Matrix Results from Evaluators BAFO"/>
          <xsd:enumeration value="Evaluation Matrix Summary Approved by Manager"/>
          <xsd:enumeration value="Evaluation Matrix Summary Approved by Manager BAFO"/>
          <xsd:enumeration value="Evaluation Matrix Summary Post public meeting CCNA"/>
          <xsd:enumeration value="Evaluation Presentations"/>
          <xsd:enumeration value="Evaluation of Pricing - Heat Map"/>
          <xsd:enumeration value="Evaluation of Pricing - Purchasing"/>
          <xsd:enumeration value="Intent to Award"/>
          <xsd:enumeration value="Mailing List"/>
          <xsd:enumeration value="NDA Executed"/>
          <xsd:enumeration value="Other Documents"/>
          <xsd:enumeration value="Other Documents (Post Opening Date)"/>
          <xsd:enumeration value="Permits"/>
          <xsd:enumeration value="Pre-Bid Attendee's Form"/>
          <xsd:enumeration value="Presentation / Negotiation Agenda"/>
          <xsd:enumeration value="Presentation by Supplier"/>
          <xsd:enumeration value="Presentation Notes on Suppliers"/>
          <xsd:enumeration value="Procurement Questionnaire"/>
          <xsd:enumeration value="Protest From Supplier to JEA"/>
          <xsd:enumeration value="Protest Response from JEA"/>
          <xsd:enumeration value="Public Meeting Notice / Agenda"/>
          <xsd:enumeration value="Public Meeting Attendees form"/>
          <xsd:enumeration value="Reference Document-not for posting"/>
          <xsd:enumeration value="Reports"/>
          <xsd:enumeration value="Request for Qualification"/>
          <xsd:enumeration value="Request for Qualification - Company Response"/>
          <xsd:enumeration value="Solicitation"/>
          <xsd:enumeration value="Solicitation PDF"/>
          <xsd:enumeration value="Sourcing Plan"/>
          <xsd:enumeration value="Supplier Clarification Request"/>
          <xsd:enumeration value="Supplier Correspondence"/>
          <xsd:enumeration value="Supplier Bid Withdrawal email, Letter"/>
          <xsd:enumeration value="Supplier No Bid Letter email"/>
          <xsd:enumeration value="Vendor Performance"/>
        </xsd:restriction>
      </xsd:simpleType>
    </xsd:element>
    <xsd:element name="contract_x0020_document" ma:index="16" nillable="true" ma:displayName="Selected for email" ma:default="0" ma:description="Check if the document is a part of the Conformed Contract Document" ma:internalName="contract_x0020_documen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3dbc0f4-2d3d-44b3-9905-25b4807b1361"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53dbc0f4-2d3d-44b3-9905-25b4807b1361">EV5DVUR6RRZR-52-11173</_dlc_DocId>
    <_dlc_DocIdUrl xmlns="53dbc0f4-2d3d-44b3-9905-25b4807b1361">
      <Url>http://sharepoint/finance/supply/pba/_layouts/DocIdRedir.aspx?ID=EV5DVUR6RRZR-52-11173</Url>
      <Description>EV5DVUR6RRZR-52-11173</Description>
    </_dlc_DocIdUrl>
    <contract_x0020_document xmlns="c0086056-5044-4a33-b29f-c75672ab2bba">false</contract_x0020_document>
    <Spec_x0020__x0023_ xmlns="c0086056-5044-4a33-b29f-c75672ab2bba">691</Spec_x0020__x0023_>
    <Doc_x0020_Type xmlns="c0086056-5044-4a33-b29f-c75672ab2bba">Reference Document-not for posting</Doc_x0020_Type>
    <SRC xmlns="c0086056-5044-4a33-b29f-c75672ab2bba" xsi:nil="true"/>
  </documentManagement>
</p:properties>
</file>

<file path=customXml/itemProps1.xml><?xml version="1.0" encoding="utf-8"?>
<ds:datastoreItem xmlns:ds="http://schemas.openxmlformats.org/officeDocument/2006/customXml" ds:itemID="{50AA309A-9E40-4057-B4E5-16F891299DFB}">
  <ds:schemaRefs>
    <ds:schemaRef ds:uri="http://schemas.microsoft.com/sharepoint/v3/contenttype/forms"/>
  </ds:schemaRefs>
</ds:datastoreItem>
</file>

<file path=customXml/itemProps2.xml><?xml version="1.0" encoding="utf-8"?>
<ds:datastoreItem xmlns:ds="http://schemas.openxmlformats.org/officeDocument/2006/customXml" ds:itemID="{3DC7319D-93A4-40D8-BE19-E7DE2E82F429}">
  <ds:schemaRefs>
    <ds:schemaRef ds:uri="http://schemas.microsoft.com/sharepoint/events"/>
  </ds:schemaRefs>
</ds:datastoreItem>
</file>

<file path=customXml/itemProps3.xml><?xml version="1.0" encoding="utf-8"?>
<ds:datastoreItem xmlns:ds="http://schemas.openxmlformats.org/officeDocument/2006/customXml" ds:itemID="{84B28AC4-96D8-4559-BEE3-819E0C5AB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086056-5044-4a33-b29f-c75672ab2bba"/>
    <ds:schemaRef ds:uri="53dbc0f4-2d3d-44b3-9905-25b4807b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7276D9B-4B9D-4497-9BE5-1B94AAE5FDD0}">
  <ds:schemaRefs>
    <ds:schemaRef ds:uri="http://purl.org/dc/dcmitype/"/>
    <ds:schemaRef ds:uri="http://www.w3.org/XML/1998/namespace"/>
    <ds:schemaRef ds:uri="http://schemas.microsoft.com/office/infopath/2007/PartnerControls"/>
    <ds:schemaRef ds:uri="http://schemas.microsoft.com/office/2006/metadata/properties"/>
    <ds:schemaRef ds:uri="http://purl.org/dc/elements/1.1/"/>
    <ds:schemaRef ds:uri="http://schemas.microsoft.com/office/2006/documentManagement/types"/>
    <ds:schemaRef ds:uri="53dbc0f4-2d3d-44b3-9905-25b4807b1361"/>
    <ds:schemaRef ds:uri="http://purl.org/dc/terms/"/>
    <ds:schemaRef ds:uri="http://schemas.openxmlformats.org/package/2006/metadata/core-properties"/>
    <ds:schemaRef ds:uri="c0086056-5044-4a33-b29f-c75672ab2bba"/>
  </ds:schemaRefs>
</ds:datastoreItem>
</file>

<file path=docProps/app.xml><?xml version="1.0" encoding="utf-8"?>
<Properties xmlns="http://schemas.openxmlformats.org/officeDocument/2006/extended-properties" xmlns:vt="http://schemas.openxmlformats.org/officeDocument/2006/docPropsVTypes">
  <Template>Waveform</Template>
  <TotalTime>1020</TotalTime>
  <Words>995</Words>
  <Application>Microsoft Office PowerPoint</Application>
  <PresentationFormat>On-screen Show (4:3)</PresentationFormat>
  <Paragraphs>131</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Candara</vt:lpstr>
      <vt:lpstr>Symbol</vt:lpstr>
      <vt:lpstr>Waveform</vt:lpstr>
      <vt:lpstr>Pre-Response Meeting for  JEA Solicitation 110-17 Safety Products for JEA Inventory Stock</vt:lpstr>
      <vt:lpstr>Safety Briefing</vt:lpstr>
      <vt:lpstr>JEA Introductions</vt:lpstr>
      <vt:lpstr>Important Dates and Times</vt:lpstr>
      <vt:lpstr>Mandatory Pre-Response Meeting</vt:lpstr>
      <vt:lpstr>ITN Information</vt:lpstr>
      <vt:lpstr>Questions During ITN</vt:lpstr>
      <vt:lpstr>Minimum Qualifications</vt:lpstr>
      <vt:lpstr>Evaluation and Negotiation Process </vt:lpstr>
      <vt:lpstr>Selection Criteria</vt:lpstr>
      <vt:lpstr>Price Adjustment: Annual</vt:lpstr>
      <vt:lpstr>Insurance Requirements</vt:lpstr>
      <vt:lpstr>Addenda</vt:lpstr>
      <vt:lpstr>Required Forms to Submit with Response</vt:lpstr>
      <vt:lpstr>Submitting the Response</vt:lpstr>
      <vt:lpstr>Questions</vt:lpstr>
    </vt:vector>
  </TitlesOfParts>
  <Company>JEA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110-17 Pre-Proposal Meeting Talking Points</dc:title>
  <dc:creator>Keeler, Jessica C.</dc:creator>
  <cp:lastModifiedBy>Wenberg, Karen W. (Randstad)</cp:lastModifiedBy>
  <cp:revision>68</cp:revision>
  <cp:lastPrinted>2017-08-03T14:37:45Z</cp:lastPrinted>
  <dcterms:created xsi:type="dcterms:W3CDTF">2015-10-12T19:58:24Z</dcterms:created>
  <dcterms:modified xsi:type="dcterms:W3CDTF">2017-08-11T15:33:16Z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0x010100E13772EEED56B64DB33CE9A12DD24AAF</vt:lpwstr>
  </property>
  <property fmtid="{D5CDD505-2E9C-101B-9397-08002B2CF9AE}" pid="3" name="_dlc_DocIdItemGuid">
    <vt:lpwstr>cf1315c6-195b-4234-85cf-ff912f7fb45f</vt:lpwstr>
  </property>
</Properties>
</file>