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72" r:id="rId5"/>
    <p:sldMasterId id="2147483684" r:id="rId6"/>
  </p:sldMasterIdLst>
  <p:notesMasterIdLst>
    <p:notesMasterId r:id="rId48"/>
  </p:notesMasterIdLst>
  <p:handoutMasterIdLst>
    <p:handoutMasterId r:id="rId49"/>
  </p:handoutMasterIdLst>
  <p:sldIdLst>
    <p:sldId id="1178" r:id="rId7"/>
    <p:sldId id="1251" r:id="rId8"/>
    <p:sldId id="1252" r:id="rId9"/>
    <p:sldId id="1254" r:id="rId10"/>
    <p:sldId id="1258" r:id="rId11"/>
    <p:sldId id="1259" r:id="rId12"/>
    <p:sldId id="278" r:id="rId13"/>
    <p:sldId id="1262" r:id="rId14"/>
    <p:sldId id="1263" r:id="rId15"/>
    <p:sldId id="1264" r:id="rId16"/>
    <p:sldId id="1265" r:id="rId17"/>
    <p:sldId id="1266" r:id="rId18"/>
    <p:sldId id="1267" r:id="rId19"/>
    <p:sldId id="1193" r:id="rId20"/>
    <p:sldId id="268" r:id="rId21"/>
    <p:sldId id="269" r:id="rId22"/>
    <p:sldId id="1292" r:id="rId23"/>
    <p:sldId id="1260" r:id="rId24"/>
    <p:sldId id="1261" r:id="rId25"/>
    <p:sldId id="1256" r:id="rId26"/>
    <p:sldId id="1268" r:id="rId27"/>
    <p:sldId id="1269" r:id="rId28"/>
    <p:sldId id="1271" r:id="rId29"/>
    <p:sldId id="1257" r:id="rId30"/>
    <p:sldId id="1272" r:id="rId31"/>
    <p:sldId id="1231" r:id="rId32"/>
    <p:sldId id="1286" r:id="rId33"/>
    <p:sldId id="1276" r:id="rId34"/>
    <p:sldId id="1280" r:id="rId35"/>
    <p:sldId id="1278" r:id="rId36"/>
    <p:sldId id="1279" r:id="rId37"/>
    <p:sldId id="1281" r:id="rId38"/>
    <p:sldId id="1282" r:id="rId39"/>
    <p:sldId id="1283" r:id="rId40"/>
    <p:sldId id="1284" r:id="rId41"/>
    <p:sldId id="1285" r:id="rId42"/>
    <p:sldId id="1287" r:id="rId43"/>
    <p:sldId id="1288" r:id="rId44"/>
    <p:sldId id="1289" r:id="rId45"/>
    <p:sldId id="1290" r:id="rId46"/>
    <p:sldId id="1291" r:id="rId47"/>
  </p:sldIdLst>
  <p:sldSz cx="14630400" cy="8229600"/>
  <p:notesSz cx="7010400" cy="9296400"/>
  <p:embeddedFontLst>
    <p:embeddedFont>
      <p:font typeface="Arial Narrow" panose="020B0606020202030204" pitchFamily="3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Franklin Gothic Book" panose="020B0503020102020204" pitchFamily="34" charset="0"/>
      <p:regular r:id="rId58"/>
      <p:italic r:id="rId59"/>
    </p:embeddedFont>
    <p:embeddedFont>
      <p:font typeface="Franklin Gothic Demi" panose="020B0703020102020204" pitchFamily="34" charset="0"/>
      <p:regular r:id="rId60"/>
      <p:bold r:id="rId61"/>
      <p:italic r:id="rId62"/>
      <p:boldItalic r:id="rId63"/>
    </p:embeddedFont>
    <p:embeddedFont>
      <p:font typeface="Franklin Gothic Medium" panose="020B0603020102020204" pitchFamily="34" charset="0"/>
      <p:regular r:id="rId64"/>
      <p:italic r:id="rId65"/>
    </p:embeddedFont>
    <p:embeddedFont>
      <p:font typeface="Tahoma" panose="020B0604030504040204" pitchFamily="34" charset="0"/>
      <p:regular r:id="rId66"/>
      <p:bold r:id="rId67"/>
    </p:embeddedFont>
    <p:embeddedFont>
      <p:font typeface="Trebuchet MS" panose="020B0603020202020204" pitchFamily="34" charset="0"/>
      <p:regular r:id="rId68"/>
      <p:bold r:id="rId69"/>
      <p:italic r:id="rId70"/>
      <p:boldItalic r:id="rId71"/>
    </p:embeddedFont>
  </p:embeddedFontLst>
  <p:defaultText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16" userDrawn="1">
          <p15:clr>
            <a:srgbClr val="A4A3A4"/>
          </p15:clr>
        </p15:guide>
        <p15:guide id="2" pos="460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homas, Paul M. - Safety &amp; Health Process Coordinator" initials="TPM-S&amp;HPC" lastIdx="6" clrIdx="0">
    <p:extLst>
      <p:ext uri="{19B8F6BF-5375-455C-9EA6-DF929625EA0E}">
        <p15:presenceInfo xmlns:p15="http://schemas.microsoft.com/office/powerpoint/2012/main" userId="S-1-5-21-2025429265-725345543-1801674531-33447" providerId="AD"/>
      </p:ext>
    </p:extLst>
  </p:cmAuthor>
  <p:cmAuthor id="2" name="Keiosha Callahan" initials="KC" lastIdx="1" clrIdx="1">
    <p:extLst>
      <p:ext uri="{19B8F6BF-5375-455C-9EA6-DF929625EA0E}">
        <p15:presenceInfo xmlns:p15="http://schemas.microsoft.com/office/powerpoint/2012/main" userId="S::keiosha@unifyhs.com::18554ae0-ba25-47e0-ae3e-d61ab9bb4b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2B82"/>
    <a:srgbClr val="A81E98"/>
    <a:srgbClr val="4F81BD"/>
    <a:srgbClr val="FFFFFF"/>
    <a:srgbClr val="D0D8E8"/>
    <a:srgbClr val="CDDBE9"/>
    <a:srgbClr val="E8EEF4"/>
    <a:srgbClr val="0069B8"/>
    <a:srgbClr val="0065B0"/>
    <a:srgbClr val="EC7A5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5" autoAdjust="0"/>
    <p:restoredTop sz="75088" autoAdjust="0"/>
  </p:normalViewPr>
  <p:slideViewPr>
    <p:cSldViewPr snapToGrid="0" snapToObjects="1">
      <p:cViewPr varScale="1">
        <p:scale>
          <a:sx n="45" d="100"/>
          <a:sy n="45" d="100"/>
        </p:scale>
        <p:origin x="1152" y="54"/>
      </p:cViewPr>
      <p:guideLst>
        <p:guide orient="horz" pos="2616"/>
        <p:guide pos="4608"/>
      </p:guideLst>
    </p:cSldViewPr>
  </p:slideViewPr>
  <p:notesTextViewPr>
    <p:cViewPr>
      <p:scale>
        <a:sx n="120" d="100"/>
        <a:sy n="12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font" Target="fonts/font14.fntdata"/><Relationship Id="rId68" Type="http://schemas.openxmlformats.org/officeDocument/2006/relationships/font" Target="fonts/font19.fntdata"/><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font" Target="fonts/font1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notesMaster" Target="notesMasters/notesMaster1.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font" Target="fonts/font2.fntdata"/><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handoutMaster" Target="handoutMasters/handoutMaster1.xml"/><Relationship Id="rId57" Type="http://schemas.openxmlformats.org/officeDocument/2006/relationships/font" Target="fonts/font8.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font" Target="fonts/font22.fntdata"/><Relationship Id="rId2" Type="http://schemas.openxmlformats.org/officeDocument/2006/relationships/customXml" Target="../customXml/item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ren, Gretchen E." userId="c222536a-e23c-4177-a9bd-195f26a32de2" providerId="ADAL" clId="{1D9F3570-9393-495D-AAA0-B8EDD6646594}"/>
    <pc:docChg chg="modSld">
      <pc:chgData name="Warren, Gretchen E." userId="c222536a-e23c-4177-a9bd-195f26a32de2" providerId="ADAL" clId="{1D9F3570-9393-495D-AAA0-B8EDD6646594}" dt="2023-10-05T13:37:21.069" v="1" actId="20577"/>
      <pc:docMkLst>
        <pc:docMk/>
      </pc:docMkLst>
      <pc:sldChg chg="modSp mod">
        <pc:chgData name="Warren, Gretchen E." userId="c222536a-e23c-4177-a9bd-195f26a32de2" providerId="ADAL" clId="{1D9F3570-9393-495D-AAA0-B8EDD6646594}" dt="2023-10-05T13:37:21.069" v="1" actId="20577"/>
        <pc:sldMkLst>
          <pc:docMk/>
          <pc:sldMk cId="3698579098" sldId="1263"/>
        </pc:sldMkLst>
        <pc:spChg chg="mod">
          <ac:chgData name="Warren, Gretchen E." userId="c222536a-e23c-4177-a9bd-195f26a32de2" providerId="ADAL" clId="{1D9F3570-9393-495D-AAA0-B8EDD6646594}" dt="2023-10-05T13:37:21.069" v="1" actId="20577"/>
          <ac:spMkLst>
            <pc:docMk/>
            <pc:sldMk cId="3698579098" sldId="1263"/>
            <ac:spMk id="6" creationId="{CD2B0C9D-A678-4B9A-8332-C8F90A24F43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6725"/>
          </a:xfrm>
          <a:prstGeom prst="rect">
            <a:avLst/>
          </a:prstGeom>
        </p:spPr>
        <p:txBody>
          <a:bodyPr vert="horz" lIns="91428" tIns="45714" rIns="91428" bIns="45714"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6725"/>
          </a:xfrm>
          <a:prstGeom prst="rect">
            <a:avLst/>
          </a:prstGeom>
        </p:spPr>
        <p:txBody>
          <a:bodyPr vert="horz" lIns="91428" tIns="45714" rIns="91428" bIns="45714" rtlCol="0"/>
          <a:lstStyle>
            <a:lvl1pPr algn="r">
              <a:defRPr sz="1200"/>
            </a:lvl1pPr>
          </a:lstStyle>
          <a:p>
            <a:fld id="{6589E6E0-12CD-4B18-AAFD-385E76269978}" type="datetimeFigureOut">
              <a:rPr lang="en-US" smtClean="0"/>
              <a:t>8/7/2024</a:t>
            </a:fld>
            <a:endParaRPr 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lIns="91428" tIns="45714" rIns="91428" bIns="457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8" tIns="45714" rIns="91428" bIns="45714" rtlCol="0" anchor="b"/>
          <a:lstStyle>
            <a:lvl1pPr algn="r">
              <a:defRPr sz="1200"/>
            </a:lvl1pPr>
          </a:lstStyle>
          <a:p>
            <a:fld id="{B18DBFD5-9FC0-41E7-83AD-7FD194BC19CF}" type="slidenum">
              <a:rPr lang="en-US" smtClean="0"/>
              <a:t>‹#›</a:t>
            </a:fld>
            <a:endParaRPr lang="en-US" dirty="0"/>
          </a:p>
        </p:txBody>
      </p:sp>
    </p:spTree>
    <p:extLst>
      <p:ext uri="{BB962C8B-B14F-4D97-AF65-F5344CB8AC3E}">
        <p14:creationId xmlns:p14="http://schemas.microsoft.com/office/powerpoint/2010/main" val="330211905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66" tIns="46583" rIns="93166" bIns="46583" rtlCol="0"/>
          <a:lstStyle>
            <a:lvl1pPr algn="l">
              <a:defRPr sz="1200"/>
            </a:lvl1pPr>
          </a:lstStyle>
          <a:p>
            <a:endParaRPr lang="en-US" dirty="0"/>
          </a:p>
        </p:txBody>
      </p:sp>
      <p:sp>
        <p:nvSpPr>
          <p:cNvPr id="3" name="Date Placeholder 2"/>
          <p:cNvSpPr>
            <a:spLocks noGrp="1"/>
          </p:cNvSpPr>
          <p:nvPr>
            <p:ph type="dt" idx="1"/>
          </p:nvPr>
        </p:nvSpPr>
        <p:spPr>
          <a:xfrm>
            <a:off x="3970939" y="0"/>
            <a:ext cx="3037840" cy="466434"/>
          </a:xfrm>
          <a:prstGeom prst="rect">
            <a:avLst/>
          </a:prstGeom>
        </p:spPr>
        <p:txBody>
          <a:bodyPr vert="horz" lIns="93166" tIns="46583" rIns="93166" bIns="46583" rtlCol="0"/>
          <a:lstStyle>
            <a:lvl1pPr algn="r">
              <a:defRPr sz="1200"/>
            </a:lvl1pPr>
          </a:lstStyle>
          <a:p>
            <a:fld id="{1AF36964-17C7-0549-B481-AB41B671D7F2}" type="datetimeFigureOut">
              <a:rPr lang="en-US" smtClean="0"/>
              <a:t>8/7/2024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6" tIns="46583" rIns="93166" bIns="46583"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66" tIns="46583" rIns="93166" bIns="4658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6" tIns="46583" rIns="93166" bIns="4658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66" tIns="46583" rIns="93166" bIns="46583" rtlCol="0" anchor="b"/>
          <a:lstStyle>
            <a:lvl1pPr algn="r">
              <a:defRPr sz="1200"/>
            </a:lvl1pPr>
          </a:lstStyle>
          <a:p>
            <a:fld id="{0BC2E593-6EB0-804C-B614-6DC8E86420C3}" type="slidenum">
              <a:rPr lang="en-US" smtClean="0"/>
              <a:t>‹#›</a:t>
            </a:fld>
            <a:endParaRPr lang="en-US" dirty="0"/>
          </a:p>
        </p:txBody>
      </p:sp>
    </p:spTree>
    <p:extLst>
      <p:ext uri="{BB962C8B-B14F-4D97-AF65-F5344CB8AC3E}">
        <p14:creationId xmlns:p14="http://schemas.microsoft.com/office/powerpoint/2010/main" val="106739708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691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98E5B1CB-92AE-4EA2-A397-038A2325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178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98E5B1CB-92AE-4EA2-A397-038A2325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629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98E5B1CB-92AE-4EA2-A397-038A2325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415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98E5B1CB-92AE-4EA2-A397-038A2325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9041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E0F08FA5-8BCA-4AE1-AA30-8F4AB7F0B4C0}" type="slidenum">
              <a:rPr lang="en-US" smtClean="0"/>
              <a:t>14</a:t>
            </a:fld>
            <a:endParaRPr lang="en-US" dirty="0"/>
          </a:p>
        </p:txBody>
      </p:sp>
    </p:spTree>
    <p:extLst>
      <p:ext uri="{BB962C8B-B14F-4D97-AF65-F5344CB8AC3E}">
        <p14:creationId xmlns:p14="http://schemas.microsoft.com/office/powerpoint/2010/main" val="9029919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85A681-42D1-4333-8537-5556FB084E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5428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E5B1CB-92AE-4EA2-A397-038A2325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2266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15292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842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1973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1743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34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09508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271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49349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525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6272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fld id="{E0F08FA5-8BCA-4AE1-AA30-8F4AB7F0B4C0}" type="slidenum">
              <a:rPr lang="en-US" smtClean="0"/>
              <a:t>26</a:t>
            </a:fld>
            <a:endParaRPr lang="en-US" dirty="0"/>
          </a:p>
        </p:txBody>
      </p:sp>
    </p:spTree>
    <p:extLst>
      <p:ext uri="{BB962C8B-B14F-4D97-AF65-F5344CB8AC3E}">
        <p14:creationId xmlns:p14="http://schemas.microsoft.com/office/powerpoint/2010/main" val="1374773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493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3326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390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30607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29406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3439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162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57532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993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231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67420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05872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77233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757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9300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58102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09071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472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4212" cy="3243263"/>
          </a:xfrm>
        </p:spPr>
      </p:sp>
      <p:sp>
        <p:nvSpPr>
          <p:cNvPr id="3" name="Notes Placeholder 2"/>
          <p:cNvSpPr>
            <a:spLocks noGrp="1"/>
          </p:cNvSpPr>
          <p:nvPr>
            <p:ph type="body" idx="1"/>
          </p:nvPr>
        </p:nvSpPr>
        <p:spPr/>
        <p:txBody>
          <a:bodyPr/>
          <a:lstStyle/>
          <a:p>
            <a:pPr marL="171428" indent="-171428">
              <a:buFont typeface="Arial" panose="020B0604020202020204" pitchFamily="34" charset="0"/>
              <a:buChar char="•"/>
            </a:pPr>
            <a:endParaRPr lang="en-US" sz="1000" dirty="0"/>
          </a:p>
        </p:txBody>
      </p:sp>
      <p:sp>
        <p:nvSpPr>
          <p:cNvPr id="4" name="Slide Number Placeholder 3"/>
          <p:cNvSpPr>
            <a:spLocks noGrp="1"/>
          </p:cNvSpPr>
          <p:nvPr>
            <p:ph type="sldNum" sz="quarter" idx="10"/>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E0F08FA5-8BCA-4AE1-AA30-8F4AB7F0B4C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9635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E5B1CB-92AE-4EA2-A397-038A23255983}" type="slidenum">
              <a:rPr lang="en-US" smtClean="0"/>
              <a:t>7</a:t>
            </a:fld>
            <a:endParaRPr lang="en-US" dirty="0"/>
          </a:p>
        </p:txBody>
      </p:sp>
    </p:spTree>
    <p:extLst>
      <p:ext uri="{BB962C8B-B14F-4D97-AF65-F5344CB8AC3E}">
        <p14:creationId xmlns:p14="http://schemas.microsoft.com/office/powerpoint/2010/main" val="2750480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98E5B1CB-92AE-4EA2-A397-038A2325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6992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98E5B1CB-92AE-4EA2-A397-038A232559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9704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jp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110" indent="0" algn="ctr">
              <a:buNone/>
              <a:defRPr>
                <a:solidFill>
                  <a:schemeClr val="tx1">
                    <a:tint val="75000"/>
                  </a:schemeClr>
                </a:solidFill>
              </a:defRPr>
            </a:lvl2pPr>
            <a:lvl3pPr marL="1306220" indent="0" algn="ctr">
              <a:buNone/>
              <a:defRPr>
                <a:solidFill>
                  <a:schemeClr val="tx1">
                    <a:tint val="75000"/>
                  </a:schemeClr>
                </a:solidFill>
              </a:defRPr>
            </a:lvl3pPr>
            <a:lvl4pPr marL="1959331" indent="0" algn="ctr">
              <a:buNone/>
              <a:defRPr>
                <a:solidFill>
                  <a:schemeClr val="tx1">
                    <a:tint val="75000"/>
                  </a:schemeClr>
                </a:solidFill>
              </a:defRPr>
            </a:lvl4pPr>
            <a:lvl5pPr marL="2612441" indent="0" algn="ctr">
              <a:buNone/>
              <a:defRPr>
                <a:solidFill>
                  <a:schemeClr val="tx1">
                    <a:tint val="75000"/>
                  </a:schemeClr>
                </a:solidFill>
              </a:defRPr>
            </a:lvl5pPr>
            <a:lvl6pPr marL="3265551" indent="0" algn="ctr">
              <a:buNone/>
              <a:defRPr>
                <a:solidFill>
                  <a:schemeClr val="tx1">
                    <a:tint val="75000"/>
                  </a:schemeClr>
                </a:solidFill>
              </a:defRPr>
            </a:lvl6pPr>
            <a:lvl7pPr marL="3918661" indent="0" algn="ctr">
              <a:buNone/>
              <a:defRPr>
                <a:solidFill>
                  <a:schemeClr val="tx1">
                    <a:tint val="75000"/>
                  </a:schemeClr>
                </a:solidFill>
              </a:defRPr>
            </a:lvl7pPr>
            <a:lvl8pPr marL="4571771" indent="0" algn="ctr">
              <a:buNone/>
              <a:defRPr>
                <a:solidFill>
                  <a:schemeClr val="tx1">
                    <a:tint val="75000"/>
                  </a:schemeClr>
                </a:solidFill>
              </a:defRPr>
            </a:lvl8pPr>
            <a:lvl9pPr marL="522488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7287DF-C351-4E23-80EA-FA13E5A65559}"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1661664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84AD3A-6DC5-43D4-8B6B-FA8DE5E19785}"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1689468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0"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2" y="396240"/>
            <a:ext cx="15557499"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A3A99-1866-48EB-A13F-448A687C3DA2}"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15669302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2"/>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solidFill>
                  <a:schemeClr val="tx1">
                    <a:tint val="75000"/>
                  </a:schemeClr>
                </a:solidFill>
              </a:defRPr>
            </a:lvl1pPr>
            <a:lvl2pPr marL="653084" indent="0" algn="ctr">
              <a:buNone/>
              <a:defRPr>
                <a:solidFill>
                  <a:schemeClr val="tx1">
                    <a:tint val="75000"/>
                  </a:schemeClr>
                </a:solidFill>
              </a:defRPr>
            </a:lvl2pPr>
            <a:lvl3pPr marL="1306168" indent="0" algn="ctr">
              <a:buNone/>
              <a:defRPr>
                <a:solidFill>
                  <a:schemeClr val="tx1">
                    <a:tint val="75000"/>
                  </a:schemeClr>
                </a:solidFill>
              </a:defRPr>
            </a:lvl3pPr>
            <a:lvl4pPr marL="1959253" indent="0" algn="ctr">
              <a:buNone/>
              <a:defRPr>
                <a:solidFill>
                  <a:schemeClr val="tx1">
                    <a:tint val="75000"/>
                  </a:schemeClr>
                </a:solidFill>
              </a:defRPr>
            </a:lvl4pPr>
            <a:lvl5pPr marL="2612336" indent="0" algn="ctr">
              <a:buNone/>
              <a:defRPr>
                <a:solidFill>
                  <a:schemeClr val="tx1">
                    <a:tint val="75000"/>
                  </a:schemeClr>
                </a:solidFill>
              </a:defRPr>
            </a:lvl5pPr>
            <a:lvl6pPr marL="3265421" indent="0" algn="ctr">
              <a:buNone/>
              <a:defRPr>
                <a:solidFill>
                  <a:schemeClr val="tx1">
                    <a:tint val="75000"/>
                  </a:schemeClr>
                </a:solidFill>
              </a:defRPr>
            </a:lvl6pPr>
            <a:lvl7pPr marL="3918504" indent="0" algn="ctr">
              <a:buNone/>
              <a:defRPr>
                <a:solidFill>
                  <a:schemeClr val="tx1">
                    <a:tint val="75000"/>
                  </a:schemeClr>
                </a:solidFill>
              </a:defRPr>
            </a:lvl7pPr>
            <a:lvl8pPr marL="4571588" indent="0" algn="ctr">
              <a:buNone/>
              <a:defRPr>
                <a:solidFill>
                  <a:schemeClr val="tx1">
                    <a:tint val="75000"/>
                  </a:schemeClr>
                </a:solidFill>
              </a:defRPr>
            </a:lvl8pPr>
            <a:lvl9pPr marL="522467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87287DF-C351-4E23-80EA-FA13E5A65559}"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2295272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3F83F-637B-45DF-A145-CAA6E4175517}"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47575" y="7624732"/>
            <a:ext cx="3413760" cy="438150"/>
          </a:xfrm>
        </p:spPr>
        <p:txBody>
          <a:bodyPr/>
          <a:lstStyle>
            <a:lvl1pPr>
              <a:defRPr sz="1200">
                <a:latin typeface="Franklin Gothic Medium" panose="020B0603020102020204" pitchFamily="34" charset="0"/>
              </a:defRPr>
            </a:lvl1pPr>
          </a:lstStyle>
          <a:p>
            <a:fld id="{BD3E55A9-569A-D545-A4B8-5FD1BEC67654}" type="slidenum">
              <a:rPr lang="en-US" smtClean="0"/>
              <a:pPr/>
              <a:t>‹#›</a:t>
            </a:fld>
            <a:endParaRPr lang="en-US" dirty="0"/>
          </a:p>
        </p:txBody>
      </p:sp>
    </p:spTree>
    <p:extLst>
      <p:ext uri="{BB962C8B-B14F-4D97-AF65-F5344CB8AC3E}">
        <p14:creationId xmlns:p14="http://schemas.microsoft.com/office/powerpoint/2010/main" val="1218540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2"/>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084" indent="0">
              <a:buNone/>
              <a:defRPr sz="2600">
                <a:solidFill>
                  <a:schemeClr val="tx1">
                    <a:tint val="75000"/>
                  </a:schemeClr>
                </a:solidFill>
              </a:defRPr>
            </a:lvl2pPr>
            <a:lvl3pPr marL="1306168" indent="0">
              <a:buNone/>
              <a:defRPr sz="2300">
                <a:solidFill>
                  <a:schemeClr val="tx1">
                    <a:tint val="75000"/>
                  </a:schemeClr>
                </a:solidFill>
              </a:defRPr>
            </a:lvl3pPr>
            <a:lvl4pPr marL="1959253" indent="0">
              <a:buNone/>
              <a:defRPr sz="2000">
                <a:solidFill>
                  <a:schemeClr val="tx1">
                    <a:tint val="75000"/>
                  </a:schemeClr>
                </a:solidFill>
              </a:defRPr>
            </a:lvl4pPr>
            <a:lvl5pPr marL="2612336" indent="0">
              <a:buNone/>
              <a:defRPr sz="2000">
                <a:solidFill>
                  <a:schemeClr val="tx1">
                    <a:tint val="75000"/>
                  </a:schemeClr>
                </a:solidFill>
              </a:defRPr>
            </a:lvl5pPr>
            <a:lvl6pPr marL="3265421" indent="0">
              <a:buNone/>
              <a:defRPr sz="2000">
                <a:solidFill>
                  <a:schemeClr val="tx1">
                    <a:tint val="75000"/>
                  </a:schemeClr>
                </a:solidFill>
              </a:defRPr>
            </a:lvl6pPr>
            <a:lvl7pPr marL="3918504" indent="0">
              <a:buNone/>
              <a:defRPr sz="2000">
                <a:solidFill>
                  <a:schemeClr val="tx1">
                    <a:tint val="75000"/>
                  </a:schemeClr>
                </a:solidFill>
              </a:defRPr>
            </a:lvl7pPr>
            <a:lvl8pPr marL="4571588" indent="0">
              <a:buNone/>
              <a:defRPr sz="2000">
                <a:solidFill>
                  <a:schemeClr val="tx1">
                    <a:tint val="75000"/>
                  </a:schemeClr>
                </a:solidFill>
              </a:defRPr>
            </a:lvl8pPr>
            <a:lvl9pPr marL="5224673"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9330-73DF-4A6B-A543-3C29D5CEAAE4}"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8086" y="7627622"/>
            <a:ext cx="3413760" cy="438150"/>
          </a:xfrm>
        </p:spPr>
        <p:txBody>
          <a:bodyPr/>
          <a:lstStyle>
            <a:lvl1pPr>
              <a:defRPr sz="1200">
                <a:latin typeface="Franklin Gothic Medium" panose="020B0603020102020204" pitchFamily="34" charset="0"/>
              </a:defRPr>
            </a:lvl1pPr>
          </a:lstStyle>
          <a:p>
            <a:fld id="{BD3E55A9-569A-D545-A4B8-5FD1BEC67654}" type="slidenum">
              <a:rPr lang="en-US" smtClean="0"/>
              <a:pPr/>
              <a:t>‹#›</a:t>
            </a:fld>
            <a:endParaRPr lang="en-US" dirty="0"/>
          </a:p>
        </p:txBody>
      </p:sp>
    </p:spTree>
    <p:extLst>
      <p:ext uri="{BB962C8B-B14F-4D97-AF65-F5344CB8AC3E}">
        <p14:creationId xmlns:p14="http://schemas.microsoft.com/office/powerpoint/2010/main" val="2521912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2"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1" y="2305050"/>
            <a:ext cx="10411462"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7039F8-0BDF-4067-94B0-7A6889FFB846}" type="datetime1">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968596" y="7627622"/>
            <a:ext cx="3413760" cy="438150"/>
          </a:xfrm>
        </p:spPr>
        <p:txBody>
          <a:bodyPr/>
          <a:lstStyle>
            <a:lvl1pPr>
              <a:defRPr sz="1200"/>
            </a:lvl1pPr>
          </a:lstStyle>
          <a:p>
            <a:fld id="{BD3E55A9-569A-D545-A4B8-5FD1BEC67654}" type="slidenum">
              <a:rPr lang="en-US" smtClean="0"/>
              <a:pPr/>
              <a:t>‹#›</a:t>
            </a:fld>
            <a:endParaRPr lang="en-US" dirty="0"/>
          </a:p>
        </p:txBody>
      </p:sp>
    </p:spTree>
    <p:extLst>
      <p:ext uri="{BB962C8B-B14F-4D97-AF65-F5344CB8AC3E}">
        <p14:creationId xmlns:p14="http://schemas.microsoft.com/office/powerpoint/2010/main" val="4699263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2" cy="767714"/>
          </a:xfrm>
        </p:spPr>
        <p:txBody>
          <a:bodyPr anchor="b"/>
          <a:lstStyle>
            <a:lvl1pPr marL="0" indent="0">
              <a:buNone/>
              <a:defRPr sz="3400" b="1"/>
            </a:lvl1pPr>
            <a:lvl2pPr marL="653084" indent="0">
              <a:buNone/>
              <a:defRPr sz="2900" b="1"/>
            </a:lvl2pPr>
            <a:lvl3pPr marL="1306168" indent="0">
              <a:buNone/>
              <a:defRPr sz="2600" b="1"/>
            </a:lvl3pPr>
            <a:lvl4pPr marL="1959253" indent="0">
              <a:buNone/>
              <a:defRPr sz="2300" b="1"/>
            </a:lvl4pPr>
            <a:lvl5pPr marL="2612336" indent="0">
              <a:buNone/>
              <a:defRPr sz="2300" b="1"/>
            </a:lvl5pPr>
            <a:lvl6pPr marL="3265421" indent="0">
              <a:buNone/>
              <a:defRPr sz="2300" b="1"/>
            </a:lvl6pPr>
            <a:lvl7pPr marL="3918504" indent="0">
              <a:buNone/>
              <a:defRPr sz="2300" b="1"/>
            </a:lvl7pPr>
            <a:lvl8pPr marL="4571588" indent="0">
              <a:buNone/>
              <a:defRPr sz="2300" b="1"/>
            </a:lvl8pPr>
            <a:lvl9pPr marL="5224673"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2"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2" y="1842136"/>
            <a:ext cx="6466840" cy="767714"/>
          </a:xfrm>
        </p:spPr>
        <p:txBody>
          <a:bodyPr anchor="b"/>
          <a:lstStyle>
            <a:lvl1pPr marL="0" indent="0">
              <a:buNone/>
              <a:defRPr sz="3400" b="1"/>
            </a:lvl1pPr>
            <a:lvl2pPr marL="653084" indent="0">
              <a:buNone/>
              <a:defRPr sz="2900" b="1"/>
            </a:lvl2pPr>
            <a:lvl3pPr marL="1306168" indent="0">
              <a:buNone/>
              <a:defRPr sz="2600" b="1"/>
            </a:lvl3pPr>
            <a:lvl4pPr marL="1959253" indent="0">
              <a:buNone/>
              <a:defRPr sz="2300" b="1"/>
            </a:lvl4pPr>
            <a:lvl5pPr marL="2612336" indent="0">
              <a:buNone/>
              <a:defRPr sz="2300" b="1"/>
            </a:lvl5pPr>
            <a:lvl6pPr marL="3265421" indent="0">
              <a:buNone/>
              <a:defRPr sz="2300" b="1"/>
            </a:lvl6pPr>
            <a:lvl7pPr marL="3918504" indent="0">
              <a:buNone/>
              <a:defRPr sz="2300" b="1"/>
            </a:lvl7pPr>
            <a:lvl8pPr marL="4571588" indent="0">
              <a:buNone/>
              <a:defRPr sz="2300" b="1"/>
            </a:lvl8pPr>
            <a:lvl9pPr marL="5224673"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2"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D6606-51B4-4C96-B4B2-0E301CBFB06D}" type="datetime1">
              <a:rPr lang="en-US" smtClean="0"/>
              <a:t>8/7/2024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34031086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2CF2FE-5A84-44DD-8A90-8B1F5401125D}" type="datetime1">
              <a:rPr lang="en-US" smtClean="0"/>
              <a:t>8/7/2024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1590292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9CED6-FB53-4681-97AB-164353BC829C}" type="datetime1">
              <a:rPr lang="en-US" smtClean="0"/>
              <a:t>8/7/2024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2971466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084" indent="0">
              <a:buNone/>
              <a:defRPr sz="1700"/>
            </a:lvl2pPr>
            <a:lvl3pPr marL="1306168" indent="0">
              <a:buNone/>
              <a:defRPr sz="1400"/>
            </a:lvl3pPr>
            <a:lvl4pPr marL="1959253" indent="0">
              <a:buNone/>
              <a:defRPr sz="1300"/>
            </a:lvl4pPr>
            <a:lvl5pPr marL="2612336" indent="0">
              <a:buNone/>
              <a:defRPr sz="1300"/>
            </a:lvl5pPr>
            <a:lvl6pPr marL="3265421" indent="0">
              <a:buNone/>
              <a:defRPr sz="1300"/>
            </a:lvl6pPr>
            <a:lvl7pPr marL="3918504" indent="0">
              <a:buNone/>
              <a:defRPr sz="1300"/>
            </a:lvl7pPr>
            <a:lvl8pPr marL="4571588" indent="0">
              <a:buNone/>
              <a:defRPr sz="1300"/>
            </a:lvl8pPr>
            <a:lvl9pPr marL="5224673"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DC39787D-CF70-4A92-92B4-94DA68910390}" type="datetime1">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724418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23F83F-637B-45DF-A145-CAA6E4175517}"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47575" y="7624732"/>
            <a:ext cx="3413760" cy="438150"/>
          </a:xfrm>
        </p:spPr>
        <p:txBody>
          <a:bodyPr/>
          <a:lstStyle>
            <a:lvl1pPr>
              <a:defRPr sz="1200">
                <a:latin typeface="Franklin Gothic Medium" panose="020B0603020102020204" pitchFamily="34" charset="0"/>
              </a:defRPr>
            </a:lvl1pPr>
          </a:lstStyle>
          <a:p>
            <a:fld id="{BD3E55A9-569A-D545-A4B8-5FD1BEC67654}" type="slidenum">
              <a:rPr lang="en-US" smtClean="0"/>
              <a:pPr/>
              <a:t>‹#›</a:t>
            </a:fld>
            <a:endParaRPr lang="en-US" dirty="0"/>
          </a:p>
        </p:txBody>
      </p:sp>
    </p:spTree>
    <p:extLst>
      <p:ext uri="{BB962C8B-B14F-4D97-AF65-F5344CB8AC3E}">
        <p14:creationId xmlns:p14="http://schemas.microsoft.com/office/powerpoint/2010/main" val="5381091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2"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2" y="735330"/>
            <a:ext cx="8778240" cy="4937760"/>
          </a:xfrm>
        </p:spPr>
        <p:txBody>
          <a:bodyPr/>
          <a:lstStyle>
            <a:lvl1pPr marL="0" indent="0">
              <a:buNone/>
              <a:defRPr sz="4600"/>
            </a:lvl1pPr>
            <a:lvl2pPr marL="653084" indent="0">
              <a:buNone/>
              <a:defRPr sz="4000"/>
            </a:lvl2pPr>
            <a:lvl3pPr marL="1306168" indent="0">
              <a:buNone/>
              <a:defRPr sz="3400"/>
            </a:lvl3pPr>
            <a:lvl4pPr marL="1959253" indent="0">
              <a:buNone/>
              <a:defRPr sz="2900"/>
            </a:lvl4pPr>
            <a:lvl5pPr marL="2612336" indent="0">
              <a:buNone/>
              <a:defRPr sz="2900"/>
            </a:lvl5pPr>
            <a:lvl6pPr marL="3265421" indent="0">
              <a:buNone/>
              <a:defRPr sz="2900"/>
            </a:lvl6pPr>
            <a:lvl7pPr marL="3918504" indent="0">
              <a:buNone/>
              <a:defRPr sz="2900"/>
            </a:lvl7pPr>
            <a:lvl8pPr marL="4571588" indent="0">
              <a:buNone/>
              <a:defRPr sz="2900"/>
            </a:lvl8pPr>
            <a:lvl9pPr marL="5224673" indent="0">
              <a:buNone/>
              <a:defRPr sz="2900"/>
            </a:lvl9pPr>
          </a:lstStyle>
          <a:p>
            <a:endParaRPr lang="en-US" dirty="0"/>
          </a:p>
        </p:txBody>
      </p:sp>
      <p:sp>
        <p:nvSpPr>
          <p:cNvPr id="4" name="Text Placeholder 3"/>
          <p:cNvSpPr>
            <a:spLocks noGrp="1"/>
          </p:cNvSpPr>
          <p:nvPr>
            <p:ph type="body" sz="half" idx="2"/>
          </p:nvPr>
        </p:nvSpPr>
        <p:spPr>
          <a:xfrm>
            <a:off x="2867662" y="6440806"/>
            <a:ext cx="8778240" cy="965834"/>
          </a:xfrm>
        </p:spPr>
        <p:txBody>
          <a:bodyPr/>
          <a:lstStyle>
            <a:lvl1pPr marL="0" indent="0">
              <a:buNone/>
              <a:defRPr sz="2000"/>
            </a:lvl1pPr>
            <a:lvl2pPr marL="653084" indent="0">
              <a:buNone/>
              <a:defRPr sz="1700"/>
            </a:lvl2pPr>
            <a:lvl3pPr marL="1306168" indent="0">
              <a:buNone/>
              <a:defRPr sz="1400"/>
            </a:lvl3pPr>
            <a:lvl4pPr marL="1959253" indent="0">
              <a:buNone/>
              <a:defRPr sz="1300"/>
            </a:lvl4pPr>
            <a:lvl5pPr marL="2612336" indent="0">
              <a:buNone/>
              <a:defRPr sz="1300"/>
            </a:lvl5pPr>
            <a:lvl6pPr marL="3265421" indent="0">
              <a:buNone/>
              <a:defRPr sz="1300"/>
            </a:lvl6pPr>
            <a:lvl7pPr marL="3918504" indent="0">
              <a:buNone/>
              <a:defRPr sz="1300"/>
            </a:lvl7pPr>
            <a:lvl8pPr marL="4571588" indent="0">
              <a:buNone/>
              <a:defRPr sz="1300"/>
            </a:lvl8pPr>
            <a:lvl9pPr marL="5224673"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307986F8-0F5F-4EAC-8668-D2B983F006FE}" type="datetime1">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27029634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84AD3A-6DC5-43D4-8B6B-FA8DE5E19785}"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21355237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6972281" y="396240"/>
            <a:ext cx="5265421" cy="842581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0942" y="396240"/>
            <a:ext cx="15557500" cy="842581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77A3A99-1866-48EB-A13F-448A687C3DA2}"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935559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4630400" cy="8229600"/>
          </a:xfrm>
          <a:prstGeom prst="rect">
            <a:avLst/>
          </a:prstGeom>
        </p:spPr>
      </p:pic>
      <p:sp>
        <p:nvSpPr>
          <p:cNvPr id="2" name="Title 1"/>
          <p:cNvSpPr>
            <a:spLocks noGrp="1"/>
          </p:cNvSpPr>
          <p:nvPr>
            <p:ph type="ctrTitle" hasCustomPrompt="1"/>
          </p:nvPr>
        </p:nvSpPr>
        <p:spPr>
          <a:xfrm>
            <a:off x="1097280" y="1674495"/>
            <a:ext cx="12435840" cy="1764030"/>
          </a:xfrm>
        </p:spPr>
        <p:txBody>
          <a:bodyPr>
            <a:normAutofit/>
          </a:bodyPr>
          <a:lstStyle>
            <a:lvl1pPr algn="ctr">
              <a:defRPr sz="7200"/>
            </a:lvl1pPr>
          </a:lstStyle>
          <a:p>
            <a:r>
              <a:rPr lang="en-US" dirty="0"/>
              <a:t>HEADLINE</a:t>
            </a:r>
          </a:p>
        </p:txBody>
      </p:sp>
      <p:sp>
        <p:nvSpPr>
          <p:cNvPr id="3" name="Subtitle 2"/>
          <p:cNvSpPr>
            <a:spLocks noGrp="1"/>
          </p:cNvSpPr>
          <p:nvPr>
            <p:ph type="subTitle" idx="1"/>
          </p:nvPr>
        </p:nvSpPr>
        <p:spPr>
          <a:xfrm>
            <a:off x="2194560" y="3781424"/>
            <a:ext cx="10241280" cy="2103120"/>
          </a:xfrm>
        </p:spPr>
        <p:txBody>
          <a:bodyPr/>
          <a:lstStyle>
            <a:lvl1pPr marL="0" indent="0" algn="ctr">
              <a:buNone/>
              <a:defRPr>
                <a:solidFill>
                  <a:srgbClr val="376092"/>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0DB6-7570-1242-A5FA-ADD17A165F87}" type="slidenum">
              <a:rPr lang="en-US" smtClean="0"/>
              <a:t>‹#›</a:t>
            </a:fld>
            <a:endParaRPr lang="en-US" dirty="0"/>
          </a:p>
        </p:txBody>
      </p:sp>
      <p:pic>
        <p:nvPicPr>
          <p:cNvPr id="11" name="Picture 2" descr="http://quest.corp.jea.com/Services/Marketing/CorporateID/jealogos/JEALOGOS_NOTAGLINE/JPEGLOGOS/BlueGradientLogo®_NoTag.jpg"/>
          <p:cNvPicPr>
            <a:picLocks noChangeAspect="1" noChangeArrowheads="1"/>
          </p:cNvPicPr>
          <p:nvPr userDrawn="1"/>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l="3738" t="18071" r="3582" b="17390"/>
          <a:stretch/>
        </p:blipFill>
        <p:spPr bwMode="auto">
          <a:xfrm>
            <a:off x="672999" y="7560259"/>
            <a:ext cx="1875320" cy="50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18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211523" y="2117"/>
            <a:ext cx="14841923" cy="1377198"/>
          </a:xfrm>
          <a:prstGeom prst="rect">
            <a:avLst/>
          </a:prstGeom>
        </p:spPr>
      </p:pic>
      <p:sp>
        <p:nvSpPr>
          <p:cNvPr id="2" name="Title 1"/>
          <p:cNvSpPr>
            <a:spLocks noGrp="1"/>
          </p:cNvSpPr>
          <p:nvPr>
            <p:ph type="title" hasCustomPrompt="1"/>
          </p:nvPr>
        </p:nvSpPr>
        <p:spPr>
          <a:xfrm>
            <a:off x="731520" y="329566"/>
            <a:ext cx="13167360" cy="813397"/>
          </a:xfrm>
        </p:spPr>
        <p:txBody>
          <a:bodyPr/>
          <a:lstStyle>
            <a:lvl1pPr algn="r">
              <a:defRPr>
                <a:solidFill>
                  <a:schemeClr val="bg1"/>
                </a:solidFill>
              </a:defRPr>
            </a:lvl1pPr>
          </a:lstStyle>
          <a:p>
            <a:r>
              <a:rPr lang="en-US" dirty="0"/>
              <a:t>HEADLINE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A70DB6-7570-1242-A5FA-ADD17A165F87}" type="slidenum">
              <a:rPr lang="en-US" smtClean="0"/>
              <a:t>‹#›</a:t>
            </a:fld>
            <a:endParaRPr lang="en-US" dirty="0"/>
          </a:p>
        </p:txBody>
      </p:sp>
      <p:pic>
        <p:nvPicPr>
          <p:cNvPr id="11" name="Picture 2" descr="http://quest.corp.jea.com/Services/Marketing/CorporateID/jealogos/JEALOGOS_NOTAGLINE/JPEGLOGOS/BlueGradientLogo®_NoTag.jpg"/>
          <p:cNvPicPr>
            <a:picLocks noChangeAspect="1" noChangeArrowheads="1"/>
          </p:cNvPicPr>
          <p:nvPr userDrawn="1"/>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l="3738" t="18071" r="3582" b="17390"/>
          <a:stretch/>
        </p:blipFill>
        <p:spPr bwMode="auto">
          <a:xfrm>
            <a:off x="672999" y="7560259"/>
            <a:ext cx="1875320" cy="504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7767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4" y="-20728"/>
            <a:ext cx="14630400" cy="8252556"/>
          </a:xfrm>
          <a:prstGeom prst="rect">
            <a:avLst/>
          </a:prstGeom>
        </p:spPr>
      </p:pic>
      <p:sp>
        <p:nvSpPr>
          <p:cNvPr id="3" name="Content Placeholder 2"/>
          <p:cNvSpPr>
            <a:spLocks noGrp="1"/>
          </p:cNvSpPr>
          <p:nvPr>
            <p:ph idx="1"/>
          </p:nvPr>
        </p:nvSpPr>
        <p:spPr>
          <a:xfrm>
            <a:off x="731520" y="1920240"/>
            <a:ext cx="6846512" cy="5233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6A70DB6-7570-1242-A5FA-ADD17A165F87}" type="slidenum">
              <a:rPr lang="en-US" smtClean="0"/>
              <a:pPr/>
              <a:t>‹#›</a:t>
            </a:fld>
            <a:endParaRPr lang="en-US" dirty="0"/>
          </a:p>
        </p:txBody>
      </p:sp>
      <p:sp>
        <p:nvSpPr>
          <p:cNvPr id="8" name="Picture Placeholder 2"/>
          <p:cNvSpPr>
            <a:spLocks noGrp="1"/>
          </p:cNvSpPr>
          <p:nvPr>
            <p:ph type="pic" idx="13"/>
          </p:nvPr>
        </p:nvSpPr>
        <p:spPr>
          <a:xfrm>
            <a:off x="8546838" y="1928128"/>
            <a:ext cx="5352042"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en-US" dirty="0"/>
              <a:t>Drag picture to placeholder or click icon to add</a:t>
            </a:r>
          </a:p>
        </p:txBody>
      </p:sp>
      <p:pic>
        <p:nvPicPr>
          <p:cNvPr id="10" name="Picture 2" descr="http://quest.corp.jea.com/Services/Marketing/CorporateID/jealogos/JEALOGOS_NOTAGLINE/JPEGLOGOS/BlueGradientLogo®_NoTag.jpg"/>
          <p:cNvPicPr>
            <a:picLocks noChangeAspect="1" noChangeArrowheads="1"/>
          </p:cNvPicPr>
          <p:nvPr userDrawn="1"/>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l="3738" t="18071" r="3582" b="17390"/>
          <a:stretch/>
        </p:blipFill>
        <p:spPr bwMode="auto">
          <a:xfrm>
            <a:off x="672999" y="7560259"/>
            <a:ext cx="1875320" cy="5047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userDrawn="1"/>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211523" y="2117"/>
            <a:ext cx="14841923" cy="1377198"/>
          </a:xfrm>
          <a:prstGeom prst="rect">
            <a:avLst/>
          </a:prstGeom>
        </p:spPr>
      </p:pic>
      <p:sp>
        <p:nvSpPr>
          <p:cNvPr id="13" name="Title 1"/>
          <p:cNvSpPr>
            <a:spLocks noGrp="1"/>
          </p:cNvSpPr>
          <p:nvPr>
            <p:ph type="title" hasCustomPrompt="1"/>
          </p:nvPr>
        </p:nvSpPr>
        <p:spPr>
          <a:xfrm>
            <a:off x="731520" y="329566"/>
            <a:ext cx="13167360" cy="813397"/>
          </a:xfrm>
        </p:spPr>
        <p:txBody>
          <a:bodyPr/>
          <a:lstStyle>
            <a:lvl1pPr algn="r">
              <a:defRPr>
                <a:solidFill>
                  <a:schemeClr val="bg1"/>
                </a:solidFill>
              </a:defRPr>
            </a:lvl1pPr>
          </a:lstStyle>
          <a:p>
            <a:r>
              <a:rPr lang="en-US" dirty="0"/>
              <a:t>HEADLINE</a:t>
            </a:r>
          </a:p>
        </p:txBody>
      </p:sp>
    </p:spTree>
    <p:extLst>
      <p:ext uri="{BB962C8B-B14F-4D97-AF65-F5344CB8AC3E}">
        <p14:creationId xmlns:p14="http://schemas.microsoft.com/office/powerpoint/2010/main" val="211962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4" y="-20728"/>
            <a:ext cx="14630400" cy="8252556"/>
          </a:xfrm>
          <a:prstGeom prst="rect">
            <a:avLst/>
          </a:prstGeom>
        </p:spPr>
      </p:pic>
      <p:sp>
        <p:nvSpPr>
          <p:cNvPr id="3" name="Content Placeholder 2"/>
          <p:cNvSpPr>
            <a:spLocks noGrp="1"/>
          </p:cNvSpPr>
          <p:nvPr>
            <p:ph idx="1"/>
          </p:nvPr>
        </p:nvSpPr>
        <p:spPr>
          <a:xfrm>
            <a:off x="731521" y="1920240"/>
            <a:ext cx="6277138" cy="5233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6A70DB6-7570-1242-A5FA-ADD17A165F87}" type="slidenum">
              <a:rPr lang="en-US" smtClean="0"/>
              <a:pPr/>
              <a:t>‹#›</a:t>
            </a:fld>
            <a:endParaRPr lang="en-US" dirty="0"/>
          </a:p>
        </p:txBody>
      </p:sp>
      <p:pic>
        <p:nvPicPr>
          <p:cNvPr id="10" name="Picture 2" descr="http://quest.corp.jea.com/Services/Marketing/CorporateID/jealogos/JEALOGOS_NOTAGLINE/JPEGLOGOS/BlueGradientLogo®_NoTag.jpg"/>
          <p:cNvPicPr>
            <a:picLocks noChangeAspect="1" noChangeArrowheads="1"/>
          </p:cNvPicPr>
          <p:nvPr userDrawn="1"/>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l="3738" t="18071" r="3582" b="17390"/>
          <a:stretch/>
        </p:blipFill>
        <p:spPr bwMode="auto">
          <a:xfrm>
            <a:off x="672999" y="7560259"/>
            <a:ext cx="1875320" cy="50474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3"/>
          </p:nvPr>
        </p:nvSpPr>
        <p:spPr>
          <a:xfrm>
            <a:off x="7578031" y="1920239"/>
            <a:ext cx="6311973" cy="5233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p:cNvPicPr>
            <a:picLocks noChangeAspect="1"/>
          </p:cNvPicPr>
          <p:nvPr userDrawn="1"/>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211523" y="2117"/>
            <a:ext cx="14841923" cy="1377198"/>
          </a:xfrm>
          <a:prstGeom prst="rect">
            <a:avLst/>
          </a:prstGeom>
        </p:spPr>
      </p:pic>
      <p:sp>
        <p:nvSpPr>
          <p:cNvPr id="13" name="Title 1"/>
          <p:cNvSpPr>
            <a:spLocks noGrp="1"/>
          </p:cNvSpPr>
          <p:nvPr>
            <p:ph type="title" hasCustomPrompt="1"/>
          </p:nvPr>
        </p:nvSpPr>
        <p:spPr>
          <a:xfrm>
            <a:off x="731520" y="329566"/>
            <a:ext cx="13167360" cy="813397"/>
          </a:xfrm>
        </p:spPr>
        <p:txBody>
          <a:bodyPr/>
          <a:lstStyle>
            <a:lvl1pPr algn="r">
              <a:defRPr>
                <a:solidFill>
                  <a:schemeClr val="bg1"/>
                </a:solidFill>
              </a:defRPr>
            </a:lvl1pPr>
          </a:lstStyle>
          <a:p>
            <a:r>
              <a:rPr lang="en-US" dirty="0"/>
              <a:t>HEADLINE</a:t>
            </a:r>
          </a:p>
        </p:txBody>
      </p:sp>
    </p:spTree>
    <p:extLst>
      <p:ext uri="{BB962C8B-B14F-4D97-AF65-F5344CB8AC3E}">
        <p14:creationId xmlns:p14="http://schemas.microsoft.com/office/powerpoint/2010/main" val="23893959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4" y="-20728"/>
            <a:ext cx="14630400" cy="8252556"/>
          </a:xfrm>
          <a:prstGeom prst="rect">
            <a:avLst/>
          </a:prstGeom>
        </p:spPr>
      </p:pic>
      <p:sp>
        <p:nvSpPr>
          <p:cNvPr id="3" name="Content Placeholder 2"/>
          <p:cNvSpPr>
            <a:spLocks noGrp="1"/>
          </p:cNvSpPr>
          <p:nvPr>
            <p:ph idx="1"/>
          </p:nvPr>
        </p:nvSpPr>
        <p:spPr>
          <a:xfrm>
            <a:off x="731521" y="1920240"/>
            <a:ext cx="6277138" cy="52338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6A70DB6-7570-1242-A5FA-ADD17A165F87}" type="slidenum">
              <a:rPr lang="en-US" smtClean="0"/>
              <a:pPr/>
              <a:t>‹#›</a:t>
            </a:fld>
            <a:endParaRPr lang="en-US" dirty="0"/>
          </a:p>
        </p:txBody>
      </p:sp>
      <p:pic>
        <p:nvPicPr>
          <p:cNvPr id="10" name="Picture 2" descr="http://quest.corp.jea.com/Services/Marketing/CorporateID/jealogos/JEALOGOS_NOTAGLINE/JPEGLOGOS/BlueGradientLogo®_NoTag.jpg"/>
          <p:cNvPicPr>
            <a:picLocks noChangeAspect="1" noChangeArrowheads="1"/>
          </p:cNvPicPr>
          <p:nvPr userDrawn="1"/>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rcRect l="3738" t="18071" r="3582" b="17390"/>
          <a:stretch/>
        </p:blipFill>
        <p:spPr bwMode="auto">
          <a:xfrm>
            <a:off x="672999" y="7560259"/>
            <a:ext cx="1875320" cy="504749"/>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p:cNvSpPr>
            <a:spLocks noGrp="1"/>
          </p:cNvSpPr>
          <p:nvPr>
            <p:ph idx="13"/>
          </p:nvPr>
        </p:nvSpPr>
        <p:spPr>
          <a:xfrm>
            <a:off x="7578031" y="1920240"/>
            <a:ext cx="6311973" cy="2500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4"/>
          </p:nvPr>
        </p:nvSpPr>
        <p:spPr>
          <a:xfrm>
            <a:off x="7586908" y="4653872"/>
            <a:ext cx="6311973" cy="250023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p:cNvPicPr>
            <a:picLocks noChangeAspect="1"/>
          </p:cNvPicPr>
          <p:nvPr userDrawn="1"/>
        </p:nvPicPr>
        <p:blipFill>
          <a:blip r:embed="rId4">
            <a:clrChange>
              <a:clrFrom>
                <a:srgbClr val="FFFEFF"/>
              </a:clrFrom>
              <a:clrTo>
                <a:srgbClr val="FFFEFF">
                  <a:alpha val="0"/>
                </a:srgbClr>
              </a:clrTo>
            </a:clrChange>
            <a:extLst>
              <a:ext uri="{28A0092B-C50C-407E-A947-70E740481C1C}">
                <a14:useLocalDpi xmlns:a14="http://schemas.microsoft.com/office/drawing/2010/main" val="0"/>
              </a:ext>
            </a:extLst>
          </a:blip>
          <a:stretch>
            <a:fillRect/>
          </a:stretch>
        </p:blipFill>
        <p:spPr>
          <a:xfrm>
            <a:off x="-211523" y="2117"/>
            <a:ext cx="14841923" cy="1377198"/>
          </a:xfrm>
          <a:prstGeom prst="rect">
            <a:avLst/>
          </a:prstGeom>
        </p:spPr>
      </p:pic>
      <p:sp>
        <p:nvSpPr>
          <p:cNvPr id="14" name="Title 1"/>
          <p:cNvSpPr>
            <a:spLocks noGrp="1"/>
          </p:cNvSpPr>
          <p:nvPr>
            <p:ph type="title" hasCustomPrompt="1"/>
          </p:nvPr>
        </p:nvSpPr>
        <p:spPr>
          <a:xfrm>
            <a:off x="731520" y="329566"/>
            <a:ext cx="13167360" cy="813397"/>
          </a:xfrm>
        </p:spPr>
        <p:txBody>
          <a:bodyPr/>
          <a:lstStyle>
            <a:lvl1pPr algn="r">
              <a:defRPr>
                <a:solidFill>
                  <a:schemeClr val="bg1"/>
                </a:solidFill>
              </a:defRPr>
            </a:lvl1pPr>
          </a:lstStyle>
          <a:p>
            <a:r>
              <a:rPr lang="en-US" dirty="0"/>
              <a:t>HEADLINE</a:t>
            </a:r>
          </a:p>
        </p:txBody>
      </p:sp>
    </p:spTree>
    <p:extLst>
      <p:ext uri="{BB962C8B-B14F-4D97-AF65-F5344CB8AC3E}">
        <p14:creationId xmlns:p14="http://schemas.microsoft.com/office/powerpoint/2010/main" val="443286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solidFill>
                  <a:schemeClr val="tx1">
                    <a:tint val="75000"/>
                  </a:schemeClr>
                </a:solidFill>
              </a:defRPr>
            </a:lvl1pPr>
            <a:lvl2pPr marL="653110" indent="0">
              <a:buNone/>
              <a:defRPr sz="2600">
                <a:solidFill>
                  <a:schemeClr val="tx1">
                    <a:tint val="75000"/>
                  </a:schemeClr>
                </a:solidFill>
              </a:defRPr>
            </a:lvl2pPr>
            <a:lvl3pPr marL="1306220" indent="0">
              <a:buNone/>
              <a:defRPr sz="2300">
                <a:solidFill>
                  <a:schemeClr val="tx1">
                    <a:tint val="75000"/>
                  </a:schemeClr>
                </a:solidFill>
              </a:defRPr>
            </a:lvl3pPr>
            <a:lvl4pPr marL="1959331" indent="0">
              <a:buNone/>
              <a:defRPr sz="2000">
                <a:solidFill>
                  <a:schemeClr val="tx1">
                    <a:tint val="75000"/>
                  </a:schemeClr>
                </a:solidFill>
              </a:defRPr>
            </a:lvl4pPr>
            <a:lvl5pPr marL="2612441" indent="0">
              <a:buNone/>
              <a:defRPr sz="2000">
                <a:solidFill>
                  <a:schemeClr val="tx1">
                    <a:tint val="75000"/>
                  </a:schemeClr>
                </a:solidFill>
              </a:defRPr>
            </a:lvl5pPr>
            <a:lvl6pPr marL="3265551" indent="0">
              <a:buNone/>
              <a:defRPr sz="2000">
                <a:solidFill>
                  <a:schemeClr val="tx1">
                    <a:tint val="75000"/>
                  </a:schemeClr>
                </a:solidFill>
              </a:defRPr>
            </a:lvl6pPr>
            <a:lvl7pPr marL="3918661" indent="0">
              <a:buNone/>
              <a:defRPr sz="2000">
                <a:solidFill>
                  <a:schemeClr val="tx1">
                    <a:tint val="75000"/>
                  </a:schemeClr>
                </a:solidFill>
              </a:defRPr>
            </a:lvl7pPr>
            <a:lvl8pPr marL="4571771" indent="0">
              <a:buNone/>
              <a:defRPr sz="2000">
                <a:solidFill>
                  <a:schemeClr val="tx1">
                    <a:tint val="75000"/>
                  </a:schemeClr>
                </a:solidFill>
              </a:defRPr>
            </a:lvl8pPr>
            <a:lvl9pPr marL="5224882" indent="0">
              <a:buNone/>
              <a:defRPr sz="20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59330-73DF-4A6B-A543-3C29D5CEAAE4}" type="datetime1">
              <a:rPr lang="en-US" smtClean="0"/>
              <a:t>8/7/2024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8086" y="7627621"/>
            <a:ext cx="3413760" cy="438150"/>
          </a:xfrm>
        </p:spPr>
        <p:txBody>
          <a:bodyPr/>
          <a:lstStyle>
            <a:lvl1pPr>
              <a:defRPr sz="1200">
                <a:latin typeface="Franklin Gothic Medium" panose="020B0603020102020204" pitchFamily="34" charset="0"/>
              </a:defRPr>
            </a:lvl1pPr>
          </a:lstStyle>
          <a:p>
            <a:fld id="{BD3E55A9-569A-D545-A4B8-5FD1BEC67654}" type="slidenum">
              <a:rPr lang="en-US" smtClean="0"/>
              <a:pPr/>
              <a:t>‹#›</a:t>
            </a:fld>
            <a:endParaRPr lang="en-US" dirty="0"/>
          </a:p>
        </p:txBody>
      </p:sp>
    </p:spTree>
    <p:extLst>
      <p:ext uri="{BB962C8B-B14F-4D97-AF65-F5344CB8AC3E}">
        <p14:creationId xmlns:p14="http://schemas.microsoft.com/office/powerpoint/2010/main" val="1652026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0941" y="2305050"/>
            <a:ext cx="10411459"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1826241" y="2305050"/>
            <a:ext cx="10411461" cy="651700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7039F8-0BDF-4067-94B0-7A6889FFB846}" type="datetime1">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968596" y="7627621"/>
            <a:ext cx="3413760" cy="438150"/>
          </a:xfrm>
        </p:spPr>
        <p:txBody>
          <a:bodyPr/>
          <a:lstStyle>
            <a:lvl1pPr>
              <a:defRPr sz="1200"/>
            </a:lvl1pPr>
          </a:lstStyle>
          <a:p>
            <a:fld id="{BD3E55A9-569A-D545-A4B8-5FD1BEC67654}" type="slidenum">
              <a:rPr lang="en-US" smtClean="0"/>
              <a:pPr/>
              <a:t>‹#›</a:t>
            </a:fld>
            <a:endParaRPr lang="en-US" dirty="0"/>
          </a:p>
        </p:txBody>
      </p:sp>
    </p:spTree>
    <p:extLst>
      <p:ext uri="{BB962C8B-B14F-4D97-AF65-F5344CB8AC3E}">
        <p14:creationId xmlns:p14="http://schemas.microsoft.com/office/powerpoint/2010/main" val="1781360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55D6606-51B4-4C96-B4B2-0E301CBFB06D}" type="datetime1">
              <a:rPr lang="en-US" smtClean="0"/>
              <a:t>8/7/2024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2542782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2CF2FE-5A84-44DD-8A90-8B1F5401125D}" type="datetime1">
              <a:rPr lang="en-US" smtClean="0"/>
              <a:t>8/7/2024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3822033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A9CED6-FB53-4681-97AB-164353BC829C}" type="datetime1">
              <a:rPr lang="en-US" smtClean="0"/>
              <a:t>8/7/2024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16893619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DC39787D-CF70-4A92-92B4-94DA68910390}" type="datetime1">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149854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endParaRPr lang="en-US" dirty="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a:t>Click to edit Master text styles</a:t>
            </a:r>
          </a:p>
        </p:txBody>
      </p:sp>
      <p:sp>
        <p:nvSpPr>
          <p:cNvPr id="5" name="Date Placeholder 4"/>
          <p:cNvSpPr>
            <a:spLocks noGrp="1"/>
          </p:cNvSpPr>
          <p:nvPr>
            <p:ph type="dt" sz="half" idx="10"/>
          </p:nvPr>
        </p:nvSpPr>
        <p:spPr/>
        <p:txBody>
          <a:bodyPr/>
          <a:lstStyle/>
          <a:p>
            <a:fld id="{307986F8-0F5F-4EAC-8668-D2B983F006FE}" type="datetime1">
              <a:rPr lang="en-US" smtClean="0"/>
              <a:t>8/7/2024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3E55A9-569A-D545-A4B8-5FD1BEC67654}" type="slidenum">
              <a:rPr lang="en-US" smtClean="0"/>
              <a:t>‹#›</a:t>
            </a:fld>
            <a:endParaRPr lang="en-US" dirty="0"/>
          </a:p>
        </p:txBody>
      </p:sp>
    </p:spTree>
    <p:extLst>
      <p:ext uri="{BB962C8B-B14F-4D97-AF65-F5344CB8AC3E}">
        <p14:creationId xmlns:p14="http://schemas.microsoft.com/office/powerpoint/2010/main" val="1181900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3.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1"/>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CA01E7DD-7C35-4747-99CF-36A8FA2BD841}" type="datetime1">
              <a:rPr lang="en-US" smtClean="0"/>
              <a:t>8/7/2024</a:t>
            </a:fld>
            <a:endParaRPr lang="en-US" dirty="0"/>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BD3E55A9-569A-D545-A4B8-5FD1BEC67654}" type="slidenum">
              <a:rPr lang="en-US" smtClean="0"/>
              <a:t>‹#›</a:t>
            </a:fld>
            <a:endParaRPr lang="en-US" dirty="0"/>
          </a:p>
        </p:txBody>
      </p:sp>
    </p:spTree>
    <p:extLst>
      <p:ext uri="{BB962C8B-B14F-4D97-AF65-F5344CB8AC3E}">
        <p14:creationId xmlns:p14="http://schemas.microsoft.com/office/powerpoint/2010/main" val="2721712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653110" rtl="0" eaLnBrk="1" latinLnBrk="0" hangingPunct="1">
        <a:spcBef>
          <a:spcPct val="0"/>
        </a:spcBef>
        <a:buNone/>
        <a:defRPr sz="6300" kern="1200">
          <a:solidFill>
            <a:schemeClr val="tx1"/>
          </a:solidFill>
          <a:latin typeface="+mj-lt"/>
          <a:ea typeface="+mj-ea"/>
          <a:cs typeface="+mj-cs"/>
        </a:defRPr>
      </a:lvl1pPr>
    </p:titleStyle>
    <p:body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110" rtl="0" eaLnBrk="1" latinLnBrk="0" hangingPunct="1">
        <a:defRPr sz="2600" kern="1200">
          <a:solidFill>
            <a:schemeClr val="tx1"/>
          </a:solidFill>
          <a:latin typeface="+mn-lt"/>
          <a:ea typeface="+mn-ea"/>
          <a:cs typeface="+mn-cs"/>
        </a:defRPr>
      </a:lvl1pPr>
      <a:lvl2pPr marL="653110" algn="l" defTabSz="653110" rtl="0" eaLnBrk="1" latinLnBrk="0" hangingPunct="1">
        <a:defRPr sz="2600" kern="1200">
          <a:solidFill>
            <a:schemeClr val="tx1"/>
          </a:solidFill>
          <a:latin typeface="+mn-lt"/>
          <a:ea typeface="+mn-ea"/>
          <a:cs typeface="+mn-cs"/>
        </a:defRPr>
      </a:lvl2pPr>
      <a:lvl3pPr marL="1306220" algn="l" defTabSz="653110" rtl="0" eaLnBrk="1" latinLnBrk="0" hangingPunct="1">
        <a:defRPr sz="2600" kern="1200">
          <a:solidFill>
            <a:schemeClr val="tx1"/>
          </a:solidFill>
          <a:latin typeface="+mn-lt"/>
          <a:ea typeface="+mn-ea"/>
          <a:cs typeface="+mn-cs"/>
        </a:defRPr>
      </a:lvl3pPr>
      <a:lvl4pPr marL="1959331" algn="l" defTabSz="653110" rtl="0" eaLnBrk="1" latinLnBrk="0" hangingPunct="1">
        <a:defRPr sz="2600" kern="1200">
          <a:solidFill>
            <a:schemeClr val="tx1"/>
          </a:solidFill>
          <a:latin typeface="+mn-lt"/>
          <a:ea typeface="+mn-ea"/>
          <a:cs typeface="+mn-cs"/>
        </a:defRPr>
      </a:lvl4pPr>
      <a:lvl5pPr marL="2612441" algn="l" defTabSz="653110" rtl="0" eaLnBrk="1" latinLnBrk="0" hangingPunct="1">
        <a:defRPr sz="2600" kern="1200">
          <a:solidFill>
            <a:schemeClr val="tx1"/>
          </a:solidFill>
          <a:latin typeface="+mn-lt"/>
          <a:ea typeface="+mn-ea"/>
          <a:cs typeface="+mn-cs"/>
        </a:defRPr>
      </a:lvl5pPr>
      <a:lvl6pPr marL="3265551" algn="l" defTabSz="653110" rtl="0" eaLnBrk="1" latinLnBrk="0" hangingPunct="1">
        <a:defRPr sz="2600" kern="1200">
          <a:solidFill>
            <a:schemeClr val="tx1"/>
          </a:solidFill>
          <a:latin typeface="+mn-lt"/>
          <a:ea typeface="+mn-ea"/>
          <a:cs typeface="+mn-cs"/>
        </a:defRPr>
      </a:lvl6pPr>
      <a:lvl7pPr marL="3918661" algn="l" defTabSz="653110" rtl="0" eaLnBrk="1" latinLnBrk="0" hangingPunct="1">
        <a:defRPr sz="2600" kern="1200">
          <a:solidFill>
            <a:schemeClr val="tx1"/>
          </a:solidFill>
          <a:latin typeface="+mn-lt"/>
          <a:ea typeface="+mn-ea"/>
          <a:cs typeface="+mn-cs"/>
        </a:defRPr>
      </a:lvl7pPr>
      <a:lvl8pPr marL="4571771" algn="l" defTabSz="653110" rtl="0" eaLnBrk="1" latinLnBrk="0" hangingPunct="1">
        <a:defRPr sz="2600" kern="1200">
          <a:solidFill>
            <a:schemeClr val="tx1"/>
          </a:solidFill>
          <a:latin typeface="+mn-lt"/>
          <a:ea typeface="+mn-ea"/>
          <a:cs typeface="+mn-cs"/>
        </a:defRPr>
      </a:lvl8pPr>
      <a:lvl9pPr marL="5224882" algn="l" defTabSz="65311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130622" tIns="65311" rIns="130622" bIns="65311" rtlCol="0" anchor="ctr">
            <a:normAutofit/>
          </a:bodyPr>
          <a:lstStyle/>
          <a:p>
            <a:r>
              <a:rPr lang="en-US"/>
              <a:t>Click to edit Master title style</a:t>
            </a:r>
          </a:p>
        </p:txBody>
      </p:sp>
      <p:sp>
        <p:nvSpPr>
          <p:cNvPr id="3" name="Text Placeholder 2"/>
          <p:cNvSpPr>
            <a:spLocks noGrp="1"/>
          </p:cNvSpPr>
          <p:nvPr>
            <p:ph type="body" idx="1"/>
          </p:nvPr>
        </p:nvSpPr>
        <p:spPr>
          <a:xfrm>
            <a:off x="731520" y="1920240"/>
            <a:ext cx="13167360" cy="5431156"/>
          </a:xfrm>
          <a:prstGeom prst="rect">
            <a:avLst/>
          </a:prstGeom>
        </p:spPr>
        <p:txBody>
          <a:bodyPr vert="horz" lIns="130622" tIns="65311" rIns="130622" bIns="6531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1520" y="7627622"/>
            <a:ext cx="3413760" cy="438150"/>
          </a:xfrm>
          <a:prstGeom prst="rect">
            <a:avLst/>
          </a:prstGeom>
        </p:spPr>
        <p:txBody>
          <a:bodyPr vert="horz" lIns="130622" tIns="65311" rIns="130622" bIns="65311" rtlCol="0" anchor="ctr"/>
          <a:lstStyle>
            <a:lvl1pPr algn="l">
              <a:defRPr sz="1700">
                <a:solidFill>
                  <a:schemeClr val="tx1">
                    <a:tint val="75000"/>
                  </a:schemeClr>
                </a:solidFill>
              </a:defRPr>
            </a:lvl1pPr>
          </a:lstStyle>
          <a:p>
            <a:fld id="{CA01E7DD-7C35-4747-99CF-36A8FA2BD841}" type="datetime1">
              <a:rPr lang="en-US" smtClean="0"/>
              <a:t>8/7/2024</a:t>
            </a:fld>
            <a:endParaRPr lang="en-US" dirty="0"/>
          </a:p>
        </p:txBody>
      </p:sp>
      <p:sp>
        <p:nvSpPr>
          <p:cNvPr id="5" name="Footer Placeholder 4"/>
          <p:cNvSpPr>
            <a:spLocks noGrp="1"/>
          </p:cNvSpPr>
          <p:nvPr>
            <p:ph type="ftr" sz="quarter" idx="3"/>
          </p:nvPr>
        </p:nvSpPr>
        <p:spPr>
          <a:xfrm>
            <a:off x="4998720" y="7627622"/>
            <a:ext cx="4632960" cy="438150"/>
          </a:xfrm>
          <a:prstGeom prst="rect">
            <a:avLst/>
          </a:prstGeom>
        </p:spPr>
        <p:txBody>
          <a:bodyPr vert="horz" lIns="130622" tIns="65311" rIns="130622" bIns="65311" rtlCol="0" anchor="ctr"/>
          <a:lstStyle>
            <a:lvl1pPr algn="ctr">
              <a:defRPr sz="17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7627622"/>
            <a:ext cx="3413760" cy="438150"/>
          </a:xfrm>
          <a:prstGeom prst="rect">
            <a:avLst/>
          </a:prstGeom>
        </p:spPr>
        <p:txBody>
          <a:bodyPr vert="horz" lIns="130622" tIns="65311" rIns="130622" bIns="65311" rtlCol="0" anchor="ctr"/>
          <a:lstStyle>
            <a:lvl1pPr algn="r">
              <a:defRPr sz="1700">
                <a:solidFill>
                  <a:schemeClr val="tx1">
                    <a:tint val="75000"/>
                  </a:schemeClr>
                </a:solidFill>
              </a:defRPr>
            </a:lvl1pPr>
          </a:lstStyle>
          <a:p>
            <a:fld id="{BD3E55A9-569A-D545-A4B8-5FD1BEC67654}" type="slidenum">
              <a:rPr lang="en-US" smtClean="0"/>
              <a:t>‹#›</a:t>
            </a:fld>
            <a:endParaRPr lang="en-US" dirty="0"/>
          </a:p>
        </p:txBody>
      </p:sp>
    </p:spTree>
    <p:extLst>
      <p:ext uri="{BB962C8B-B14F-4D97-AF65-F5344CB8AC3E}">
        <p14:creationId xmlns:p14="http://schemas.microsoft.com/office/powerpoint/2010/main" val="4245049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653084" rtl="0" eaLnBrk="1" latinLnBrk="0" hangingPunct="1">
        <a:spcBef>
          <a:spcPct val="0"/>
        </a:spcBef>
        <a:buNone/>
        <a:defRPr sz="6300" kern="1200">
          <a:solidFill>
            <a:schemeClr val="tx1"/>
          </a:solidFill>
          <a:latin typeface="+mj-lt"/>
          <a:ea typeface="+mj-ea"/>
          <a:cs typeface="+mj-cs"/>
        </a:defRPr>
      </a:lvl1pPr>
    </p:titleStyle>
    <p:bodyStyle>
      <a:lvl1pPr marL="489814" indent="-489814" algn="l" defTabSz="653084" rtl="0" eaLnBrk="1" latinLnBrk="0" hangingPunct="1">
        <a:spcBef>
          <a:spcPct val="20000"/>
        </a:spcBef>
        <a:buFont typeface="Arial"/>
        <a:buChar char="•"/>
        <a:defRPr sz="4600" kern="1200">
          <a:solidFill>
            <a:schemeClr val="tx1"/>
          </a:solidFill>
          <a:latin typeface="+mn-lt"/>
          <a:ea typeface="+mn-ea"/>
          <a:cs typeface="+mn-cs"/>
        </a:defRPr>
      </a:lvl1pPr>
      <a:lvl2pPr marL="1061262" indent="-408178" algn="l" defTabSz="653084" rtl="0" eaLnBrk="1" latinLnBrk="0" hangingPunct="1">
        <a:spcBef>
          <a:spcPct val="20000"/>
        </a:spcBef>
        <a:buFont typeface="Arial"/>
        <a:buChar char="–"/>
        <a:defRPr sz="4000" kern="1200">
          <a:solidFill>
            <a:schemeClr val="tx1"/>
          </a:solidFill>
          <a:latin typeface="+mn-lt"/>
          <a:ea typeface="+mn-ea"/>
          <a:cs typeface="+mn-cs"/>
        </a:defRPr>
      </a:lvl2pPr>
      <a:lvl3pPr marL="1632710" indent="-326542" algn="l" defTabSz="653084" rtl="0" eaLnBrk="1" latinLnBrk="0" hangingPunct="1">
        <a:spcBef>
          <a:spcPct val="20000"/>
        </a:spcBef>
        <a:buFont typeface="Arial"/>
        <a:buChar char="•"/>
        <a:defRPr sz="3400" kern="1200">
          <a:solidFill>
            <a:schemeClr val="tx1"/>
          </a:solidFill>
          <a:latin typeface="+mn-lt"/>
          <a:ea typeface="+mn-ea"/>
          <a:cs typeface="+mn-cs"/>
        </a:defRPr>
      </a:lvl3pPr>
      <a:lvl4pPr marL="2285795" indent="-326542" algn="l" defTabSz="653084" rtl="0" eaLnBrk="1" latinLnBrk="0" hangingPunct="1">
        <a:spcBef>
          <a:spcPct val="20000"/>
        </a:spcBef>
        <a:buFont typeface="Arial"/>
        <a:buChar char="–"/>
        <a:defRPr sz="2900" kern="1200">
          <a:solidFill>
            <a:schemeClr val="tx1"/>
          </a:solidFill>
          <a:latin typeface="+mn-lt"/>
          <a:ea typeface="+mn-ea"/>
          <a:cs typeface="+mn-cs"/>
        </a:defRPr>
      </a:lvl4pPr>
      <a:lvl5pPr marL="2938878" indent="-326542" algn="l" defTabSz="653084" rtl="0" eaLnBrk="1" latinLnBrk="0" hangingPunct="1">
        <a:spcBef>
          <a:spcPct val="20000"/>
        </a:spcBef>
        <a:buFont typeface="Arial"/>
        <a:buChar char="»"/>
        <a:defRPr sz="2900" kern="1200">
          <a:solidFill>
            <a:schemeClr val="tx1"/>
          </a:solidFill>
          <a:latin typeface="+mn-lt"/>
          <a:ea typeface="+mn-ea"/>
          <a:cs typeface="+mn-cs"/>
        </a:defRPr>
      </a:lvl5pPr>
      <a:lvl6pPr marL="3591962" indent="-326542" algn="l" defTabSz="653084" rtl="0" eaLnBrk="1" latinLnBrk="0" hangingPunct="1">
        <a:spcBef>
          <a:spcPct val="20000"/>
        </a:spcBef>
        <a:buFont typeface="Arial"/>
        <a:buChar char="•"/>
        <a:defRPr sz="2900" kern="1200">
          <a:solidFill>
            <a:schemeClr val="tx1"/>
          </a:solidFill>
          <a:latin typeface="+mn-lt"/>
          <a:ea typeface="+mn-ea"/>
          <a:cs typeface="+mn-cs"/>
        </a:defRPr>
      </a:lvl6pPr>
      <a:lvl7pPr marL="4245046" indent="-326542" algn="l" defTabSz="653084" rtl="0" eaLnBrk="1" latinLnBrk="0" hangingPunct="1">
        <a:spcBef>
          <a:spcPct val="20000"/>
        </a:spcBef>
        <a:buFont typeface="Arial"/>
        <a:buChar char="•"/>
        <a:defRPr sz="2900" kern="1200">
          <a:solidFill>
            <a:schemeClr val="tx1"/>
          </a:solidFill>
          <a:latin typeface="+mn-lt"/>
          <a:ea typeface="+mn-ea"/>
          <a:cs typeface="+mn-cs"/>
        </a:defRPr>
      </a:lvl7pPr>
      <a:lvl8pPr marL="4898131" indent="-326542" algn="l" defTabSz="653084" rtl="0" eaLnBrk="1" latinLnBrk="0" hangingPunct="1">
        <a:spcBef>
          <a:spcPct val="20000"/>
        </a:spcBef>
        <a:buFont typeface="Arial"/>
        <a:buChar char="•"/>
        <a:defRPr sz="2900" kern="1200">
          <a:solidFill>
            <a:schemeClr val="tx1"/>
          </a:solidFill>
          <a:latin typeface="+mn-lt"/>
          <a:ea typeface="+mn-ea"/>
          <a:cs typeface="+mn-cs"/>
        </a:defRPr>
      </a:lvl8pPr>
      <a:lvl9pPr marL="5551214" indent="-326542" algn="l" defTabSz="653084" rtl="0" eaLnBrk="1" latinLnBrk="0" hangingPunct="1">
        <a:spcBef>
          <a:spcPct val="20000"/>
        </a:spcBef>
        <a:buFont typeface="Arial"/>
        <a:buChar char="•"/>
        <a:defRPr sz="2900" kern="1200">
          <a:solidFill>
            <a:schemeClr val="tx1"/>
          </a:solidFill>
          <a:latin typeface="+mn-lt"/>
          <a:ea typeface="+mn-ea"/>
          <a:cs typeface="+mn-cs"/>
        </a:defRPr>
      </a:lvl9pPr>
    </p:bodyStyle>
    <p:otherStyle>
      <a:defPPr>
        <a:defRPr lang="en-US"/>
      </a:defPPr>
      <a:lvl1pPr marL="0" algn="l" defTabSz="653084" rtl="0" eaLnBrk="1" latinLnBrk="0" hangingPunct="1">
        <a:defRPr sz="2600" kern="1200">
          <a:solidFill>
            <a:schemeClr val="tx1"/>
          </a:solidFill>
          <a:latin typeface="+mn-lt"/>
          <a:ea typeface="+mn-ea"/>
          <a:cs typeface="+mn-cs"/>
        </a:defRPr>
      </a:lvl1pPr>
      <a:lvl2pPr marL="653084" algn="l" defTabSz="653084" rtl="0" eaLnBrk="1" latinLnBrk="0" hangingPunct="1">
        <a:defRPr sz="2600" kern="1200">
          <a:solidFill>
            <a:schemeClr val="tx1"/>
          </a:solidFill>
          <a:latin typeface="+mn-lt"/>
          <a:ea typeface="+mn-ea"/>
          <a:cs typeface="+mn-cs"/>
        </a:defRPr>
      </a:lvl2pPr>
      <a:lvl3pPr marL="1306168" algn="l" defTabSz="653084" rtl="0" eaLnBrk="1" latinLnBrk="0" hangingPunct="1">
        <a:defRPr sz="2600" kern="1200">
          <a:solidFill>
            <a:schemeClr val="tx1"/>
          </a:solidFill>
          <a:latin typeface="+mn-lt"/>
          <a:ea typeface="+mn-ea"/>
          <a:cs typeface="+mn-cs"/>
        </a:defRPr>
      </a:lvl3pPr>
      <a:lvl4pPr marL="1959253" algn="l" defTabSz="653084" rtl="0" eaLnBrk="1" latinLnBrk="0" hangingPunct="1">
        <a:defRPr sz="2600" kern="1200">
          <a:solidFill>
            <a:schemeClr val="tx1"/>
          </a:solidFill>
          <a:latin typeface="+mn-lt"/>
          <a:ea typeface="+mn-ea"/>
          <a:cs typeface="+mn-cs"/>
        </a:defRPr>
      </a:lvl4pPr>
      <a:lvl5pPr marL="2612336" algn="l" defTabSz="653084" rtl="0" eaLnBrk="1" latinLnBrk="0" hangingPunct="1">
        <a:defRPr sz="2600" kern="1200">
          <a:solidFill>
            <a:schemeClr val="tx1"/>
          </a:solidFill>
          <a:latin typeface="+mn-lt"/>
          <a:ea typeface="+mn-ea"/>
          <a:cs typeface="+mn-cs"/>
        </a:defRPr>
      </a:lvl5pPr>
      <a:lvl6pPr marL="3265421" algn="l" defTabSz="653084" rtl="0" eaLnBrk="1" latinLnBrk="0" hangingPunct="1">
        <a:defRPr sz="2600" kern="1200">
          <a:solidFill>
            <a:schemeClr val="tx1"/>
          </a:solidFill>
          <a:latin typeface="+mn-lt"/>
          <a:ea typeface="+mn-ea"/>
          <a:cs typeface="+mn-cs"/>
        </a:defRPr>
      </a:lvl6pPr>
      <a:lvl7pPr marL="3918504" algn="l" defTabSz="653084" rtl="0" eaLnBrk="1" latinLnBrk="0" hangingPunct="1">
        <a:defRPr sz="2600" kern="1200">
          <a:solidFill>
            <a:schemeClr val="tx1"/>
          </a:solidFill>
          <a:latin typeface="+mn-lt"/>
          <a:ea typeface="+mn-ea"/>
          <a:cs typeface="+mn-cs"/>
        </a:defRPr>
      </a:lvl7pPr>
      <a:lvl8pPr marL="4571588" algn="l" defTabSz="653084" rtl="0" eaLnBrk="1" latinLnBrk="0" hangingPunct="1">
        <a:defRPr sz="2600" kern="1200">
          <a:solidFill>
            <a:schemeClr val="tx1"/>
          </a:solidFill>
          <a:latin typeface="+mn-lt"/>
          <a:ea typeface="+mn-ea"/>
          <a:cs typeface="+mn-cs"/>
        </a:defRPr>
      </a:lvl8pPr>
      <a:lvl9pPr marL="5224673" algn="l" defTabSz="653084" rtl="0" eaLnBrk="1" latinLnBrk="0" hangingPunct="1">
        <a:defRPr sz="2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1520" y="329566"/>
            <a:ext cx="13167360" cy="1371600"/>
          </a:xfrm>
          <a:prstGeom prst="rect">
            <a:avLst/>
          </a:prstGeom>
        </p:spPr>
        <p:txBody>
          <a:bodyPr vert="horz" lIns="91440" tIns="45720" rIns="91440" bIns="45720" rtlCol="0" anchor="ctr">
            <a:normAutofit/>
          </a:bodyPr>
          <a:lstStyle/>
          <a:p>
            <a:r>
              <a:rPr lang="en-US" dirty="0"/>
              <a:t>HEADLINE</a:t>
            </a:r>
          </a:p>
        </p:txBody>
      </p:sp>
      <p:sp>
        <p:nvSpPr>
          <p:cNvPr id="3" name="Text Placeholder 2"/>
          <p:cNvSpPr>
            <a:spLocks noGrp="1"/>
          </p:cNvSpPr>
          <p:nvPr>
            <p:ph type="body" idx="1"/>
          </p:nvPr>
        </p:nvSpPr>
        <p:spPr>
          <a:xfrm>
            <a:off x="731520" y="1920240"/>
            <a:ext cx="13167360" cy="52338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998720" y="7627621"/>
            <a:ext cx="46329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85120" y="7627621"/>
            <a:ext cx="341376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D6A70DB6-7570-1242-A5FA-ADD17A165F87}" type="slidenum">
              <a:rPr lang="en-US" smtClean="0"/>
              <a:t>‹#›</a:t>
            </a:fld>
            <a:endParaRPr lang="en-US" dirty="0"/>
          </a:p>
        </p:txBody>
      </p:sp>
    </p:spTree>
    <p:extLst>
      <p:ext uri="{BB962C8B-B14F-4D97-AF65-F5344CB8AC3E}">
        <p14:creationId xmlns:p14="http://schemas.microsoft.com/office/powerpoint/2010/main" val="16684257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Lst>
  <p:txStyles>
    <p:titleStyle>
      <a:lvl1pPr algn="r" defTabSz="548640" rtl="0" eaLnBrk="1" latinLnBrk="0" hangingPunct="1">
        <a:spcBef>
          <a:spcPct val="0"/>
        </a:spcBef>
        <a:buNone/>
        <a:defRPr sz="5280" kern="1200">
          <a:solidFill>
            <a:schemeClr val="accent1">
              <a:lumMod val="75000"/>
            </a:schemeClr>
          </a:solidFill>
          <a:latin typeface="Franklin Gothic Medium"/>
          <a:ea typeface="+mj-ea"/>
          <a:cs typeface="Franklin Gothic Medium"/>
        </a:defRPr>
      </a:lvl1pPr>
    </p:titleStyle>
    <p:bodyStyle>
      <a:lvl1pPr marL="411480" indent="-411480" algn="l" defTabSz="548640" rtl="0" eaLnBrk="1" latinLnBrk="0" hangingPunct="1">
        <a:spcBef>
          <a:spcPct val="20000"/>
        </a:spcBef>
        <a:buFont typeface="Arial"/>
        <a:buChar char="•"/>
        <a:defRPr sz="3840" kern="1200">
          <a:solidFill>
            <a:srgbClr val="376092"/>
          </a:solidFill>
          <a:latin typeface="Franklin Gothic Book"/>
          <a:ea typeface="+mn-ea"/>
          <a:cs typeface="Franklin Gothic Book"/>
        </a:defRPr>
      </a:lvl1pPr>
      <a:lvl2pPr marL="891540" indent="-342900" algn="l" defTabSz="548640" rtl="0" eaLnBrk="1" latinLnBrk="0" hangingPunct="1">
        <a:spcBef>
          <a:spcPct val="20000"/>
        </a:spcBef>
        <a:buFont typeface="Arial"/>
        <a:buChar char="–"/>
        <a:defRPr sz="3360" kern="1200">
          <a:solidFill>
            <a:srgbClr val="376092"/>
          </a:solidFill>
          <a:latin typeface="Franklin Gothic Book"/>
          <a:ea typeface="+mn-ea"/>
          <a:cs typeface="Franklin Gothic Book"/>
        </a:defRPr>
      </a:lvl2pPr>
      <a:lvl3pPr marL="1371600" indent="-274320" algn="l" defTabSz="548640" rtl="0" eaLnBrk="1" latinLnBrk="0" hangingPunct="1">
        <a:spcBef>
          <a:spcPct val="20000"/>
        </a:spcBef>
        <a:buFont typeface="Arial"/>
        <a:buChar char="•"/>
        <a:defRPr sz="2880" kern="1200">
          <a:solidFill>
            <a:srgbClr val="376092"/>
          </a:solidFill>
          <a:latin typeface="Franklin Gothic Book"/>
          <a:ea typeface="+mn-ea"/>
          <a:cs typeface="Franklin Gothic Book"/>
        </a:defRPr>
      </a:lvl3pPr>
      <a:lvl4pPr marL="1920240" indent="-274320" algn="l" defTabSz="548640" rtl="0" eaLnBrk="1" latinLnBrk="0" hangingPunct="1">
        <a:spcBef>
          <a:spcPct val="20000"/>
        </a:spcBef>
        <a:buFont typeface="Arial"/>
        <a:buChar char="–"/>
        <a:defRPr sz="2400" kern="1200">
          <a:solidFill>
            <a:srgbClr val="376092"/>
          </a:solidFill>
          <a:latin typeface="Franklin Gothic Book"/>
          <a:ea typeface="+mn-ea"/>
          <a:cs typeface="Franklin Gothic Book"/>
        </a:defRPr>
      </a:lvl4pPr>
      <a:lvl5pPr marL="2468880" indent="-274320" algn="l" defTabSz="548640" rtl="0" eaLnBrk="1" latinLnBrk="0" hangingPunct="1">
        <a:spcBef>
          <a:spcPct val="20000"/>
        </a:spcBef>
        <a:buFont typeface="Arial"/>
        <a:buChar char="»"/>
        <a:defRPr sz="2400" kern="1200">
          <a:solidFill>
            <a:srgbClr val="376092"/>
          </a:solidFill>
          <a:latin typeface="Franklin Gothic Book"/>
          <a:ea typeface="+mn-ea"/>
          <a:cs typeface="Franklin Gothic Book"/>
        </a:defRPr>
      </a:lvl5pPr>
      <a:lvl6pPr marL="3017520" indent="-274320" algn="l" defTabSz="548640" rtl="0" eaLnBrk="1" latinLnBrk="0" hangingPunct="1">
        <a:spcBef>
          <a:spcPct val="20000"/>
        </a:spcBef>
        <a:buFont typeface="Arial"/>
        <a:buChar char="•"/>
        <a:defRPr sz="2400" kern="1200">
          <a:solidFill>
            <a:schemeClr val="tx1"/>
          </a:solidFill>
          <a:latin typeface="+mn-lt"/>
          <a:ea typeface="+mn-ea"/>
          <a:cs typeface="+mn-cs"/>
        </a:defRPr>
      </a:lvl6pPr>
      <a:lvl7pPr marL="3566160" indent="-274320" algn="l" defTabSz="548640" rtl="0" eaLnBrk="1" latinLnBrk="0" hangingPunct="1">
        <a:spcBef>
          <a:spcPct val="20000"/>
        </a:spcBef>
        <a:buFont typeface="Arial"/>
        <a:buChar char="•"/>
        <a:defRPr sz="2400" kern="1200">
          <a:solidFill>
            <a:schemeClr val="tx1"/>
          </a:solidFill>
          <a:latin typeface="+mn-lt"/>
          <a:ea typeface="+mn-ea"/>
          <a:cs typeface="+mn-cs"/>
        </a:defRPr>
      </a:lvl7pPr>
      <a:lvl8pPr marL="4114800" indent="-274320" algn="l" defTabSz="548640" rtl="0" eaLnBrk="1" latinLnBrk="0" hangingPunct="1">
        <a:spcBef>
          <a:spcPct val="20000"/>
        </a:spcBef>
        <a:buFont typeface="Arial"/>
        <a:buChar char="•"/>
        <a:defRPr sz="2400" kern="1200">
          <a:solidFill>
            <a:schemeClr val="tx1"/>
          </a:solidFill>
          <a:latin typeface="+mn-lt"/>
          <a:ea typeface="+mn-ea"/>
          <a:cs typeface="+mn-cs"/>
        </a:defRPr>
      </a:lvl8pPr>
      <a:lvl9pPr marL="4663440" indent="-274320" algn="l" defTabSz="548640"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microsoft.com/office/2007/relationships/media" Target="../media/media2.m4a"/><Relationship Id="rId7" Type="http://schemas.openxmlformats.org/officeDocument/2006/relationships/slideLayout" Target="../slideLayouts/slideLayout24.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audio" Target="../media/media3.m4a"/><Relationship Id="rId5" Type="http://schemas.microsoft.com/office/2007/relationships/media" Target="../media/media3.m4a"/><Relationship Id="rId10" Type="http://schemas.openxmlformats.org/officeDocument/2006/relationships/image" Target="../media/image20.png"/><Relationship Id="rId4" Type="http://schemas.openxmlformats.org/officeDocument/2006/relationships/audio" Target="../media/media2.m4a"/><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microsoft.com/office/2007/relationships/media" Target="../media/media3.m4a"/><Relationship Id="rId7"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audio" Target="../media/media1.m4a"/><Relationship Id="rId5" Type="http://schemas.microsoft.com/office/2007/relationships/media" Target="../media/media1.m4a"/><Relationship Id="rId10" Type="http://schemas.openxmlformats.org/officeDocument/2006/relationships/image" Target="../media/image20.png"/><Relationship Id="rId4" Type="http://schemas.openxmlformats.org/officeDocument/2006/relationships/audio" Target="../media/media3.m4a"/><Relationship Id="rId9"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creativecommons.org/licenses/by-nc-sa/3.0/"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schwingi.pro/canadian-lightning-strike-survivor-wins-lotto/" TargetMode="External"/><Relationship Id="rId5" Type="http://schemas.openxmlformats.org/officeDocument/2006/relationships/image" Target="../media/image21.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hyperlink" Target="https://www.schwingi.pro/canadian-lightning-strike-survivor-wins-lotto/" TargetMode="External"/><Relationship Id="rId5" Type="http://schemas.openxmlformats.org/officeDocument/2006/relationships/image" Target="../media/image22.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en.wikipedia.org/wiki/Fire_extinguisher" TargetMode="External"/><Relationship Id="rId5" Type="http://schemas.openxmlformats.org/officeDocument/2006/relationships/image" Target="../media/image31.jpg"/><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machinerysafety101.com/2010/11/29/using-e-stops-in-lockout-procedures/" TargetMode="External"/><Relationship Id="rId5" Type="http://schemas.openxmlformats.org/officeDocument/2006/relationships/image" Target="../media/image32.jp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2561F57-2D66-44BA-9D8E-50B6E05474D0}"/>
              </a:ext>
            </a:extLst>
          </p:cNvPr>
          <p:cNvPicPr>
            <a:picLocks noChangeAspect="1"/>
          </p:cNvPicPr>
          <p:nvPr/>
        </p:nvPicPr>
        <p:blipFill rotWithShape="1">
          <a:blip r:embed="rId3"/>
          <a:srcRect l="3287" t="9414" r="3594" b="10709"/>
          <a:stretch/>
        </p:blipFill>
        <p:spPr>
          <a:xfrm rot="10800000">
            <a:off x="-3" y="14620"/>
            <a:ext cx="9207368" cy="821497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1652" y="15240"/>
            <a:ext cx="8508748" cy="8229600"/>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286420" y="5938618"/>
            <a:ext cx="2777923" cy="1271177"/>
          </a:xfrm>
          <a:prstGeom prst="rect">
            <a:avLst/>
          </a:prstGeom>
        </p:spPr>
      </p:pic>
      <p:sp>
        <p:nvSpPr>
          <p:cNvPr id="13" name="Rectangle 12"/>
          <p:cNvSpPr/>
          <p:nvPr/>
        </p:nvSpPr>
        <p:spPr>
          <a:xfrm>
            <a:off x="13017621" y="6980501"/>
            <a:ext cx="914097" cy="634404"/>
          </a:xfrm>
          <a:prstGeom prst="rect">
            <a:avLst/>
          </a:prstGeom>
        </p:spPr>
        <p:txBody>
          <a:bodyPr wrap="none">
            <a:spAutoFit/>
          </a:bodyPr>
          <a:lstStyle/>
          <a:p>
            <a:pPr algn="r">
              <a:lnSpc>
                <a:spcPts val="4880"/>
              </a:lnSpc>
            </a:pPr>
            <a:r>
              <a:rPr lang="en-US" sz="2400" i="1" kern="300" spc="-100" dirty="0">
                <a:solidFill>
                  <a:srgbClr val="0070C0"/>
                </a:solidFill>
                <a:latin typeface="Franklin Gothic Medium"/>
                <a:cs typeface="Franklin Gothic Medium"/>
              </a:rPr>
              <a:t> 2024</a:t>
            </a:r>
          </a:p>
        </p:txBody>
      </p:sp>
      <p:sp>
        <p:nvSpPr>
          <p:cNvPr id="7" name="TextBox 6"/>
          <p:cNvSpPr txBox="1"/>
          <p:nvPr/>
        </p:nvSpPr>
        <p:spPr>
          <a:xfrm>
            <a:off x="9674088" y="1370342"/>
            <a:ext cx="4839548" cy="3631763"/>
          </a:xfrm>
          <a:prstGeom prst="rect">
            <a:avLst/>
          </a:prstGeom>
          <a:noFill/>
        </p:spPr>
        <p:txBody>
          <a:bodyPr wrap="square" rtlCol="0">
            <a:spAutoFit/>
          </a:bodyPr>
          <a:lstStyle/>
          <a:p>
            <a:pPr algn="ctr">
              <a:defRPr/>
            </a:pPr>
            <a:r>
              <a:rPr lang="en-US" sz="4000" kern="300" spc="-83" dirty="0">
                <a:solidFill>
                  <a:schemeClr val="tx2"/>
                </a:solidFill>
                <a:latin typeface="Franklin Gothic Demi" panose="020B0703020102020204" pitchFamily="34" charset="0"/>
                <a:cs typeface="Franklin Gothic Medium"/>
              </a:rPr>
              <a:t>Northside Generating Station (NGS) </a:t>
            </a:r>
            <a:r>
              <a:rPr lang="en-US" sz="4000" dirty="0">
                <a:solidFill>
                  <a:schemeClr val="tx2"/>
                </a:solidFill>
              </a:rPr>
              <a:t>site specific overview of safety procedures and related information.</a:t>
            </a:r>
          </a:p>
          <a:p>
            <a:endParaRPr lang="en-US" sz="3000" kern="300" spc="-83" dirty="0">
              <a:solidFill>
                <a:schemeClr val="bg1"/>
              </a:solidFill>
              <a:latin typeface="Franklin Gothic Demi" panose="020B0703020102020204" pitchFamily="34" charset="0"/>
              <a:cs typeface="Franklin Gothic Medium"/>
            </a:endParaRPr>
          </a:p>
        </p:txBody>
      </p:sp>
    </p:spTree>
    <p:extLst>
      <p:ext uri="{BB962C8B-B14F-4D97-AF65-F5344CB8AC3E}">
        <p14:creationId xmlns:p14="http://schemas.microsoft.com/office/powerpoint/2010/main" val="979621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486A1C-4B8B-4CF1-8DBD-CFB7A9047573}"/>
              </a:ext>
            </a:extLst>
          </p:cNvPr>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2" name="Title 1"/>
          <p:cNvSpPr>
            <a:spLocks noGrp="1"/>
          </p:cNvSpPr>
          <p:nvPr>
            <p:ph type="title"/>
          </p:nvPr>
        </p:nvSpPr>
        <p:spPr>
          <a:xfrm>
            <a:off x="731520" y="76332"/>
            <a:ext cx="13167360" cy="1062711"/>
          </a:xfrm>
        </p:spPr>
        <p:txBody>
          <a:bodyPr>
            <a:normAutofit fontScale="90000"/>
          </a:bodyPr>
          <a:lstStyle/>
          <a:p>
            <a:r>
              <a:rPr lang="en-US" dirty="0">
                <a:solidFill>
                  <a:schemeClr val="bg1"/>
                </a:solidFill>
              </a:rPr>
              <a:t>NGS PPE Rules</a:t>
            </a:r>
          </a:p>
        </p:txBody>
      </p:sp>
      <p:sp>
        <p:nvSpPr>
          <p:cNvPr id="3" name="Content Placeholder 2"/>
          <p:cNvSpPr>
            <a:spLocks noGrp="1"/>
          </p:cNvSpPr>
          <p:nvPr>
            <p:ph idx="1"/>
          </p:nvPr>
        </p:nvSpPr>
        <p:spPr/>
        <p:txBody>
          <a:bodyPr>
            <a:normAutofit/>
          </a:bodyPr>
          <a:lstStyle/>
          <a:p>
            <a:pPr>
              <a:buNone/>
              <a:defRPr/>
            </a:pPr>
            <a:endParaRPr lang="en-US" b="1" dirty="0">
              <a:solidFill>
                <a:srgbClr val="CC0000"/>
              </a:solidFill>
              <a:effectLst>
                <a:outerShdw blurRad="38100" dist="38100" dir="2700000" algn="tl">
                  <a:srgbClr val="C0C0C0"/>
                </a:outerShdw>
              </a:effectLst>
              <a:latin typeface="Tahoma" pitchFamily="34" charset="0"/>
            </a:endParaRPr>
          </a:p>
          <a:p>
            <a:endParaRPr lang="en-US" dirty="0"/>
          </a:p>
        </p:txBody>
      </p:sp>
      <p:sp>
        <p:nvSpPr>
          <p:cNvPr id="6" name="Rectangle 5">
            <a:extLst>
              <a:ext uri="{FF2B5EF4-FFF2-40B4-BE49-F238E27FC236}">
                <a16:creationId xmlns:a16="http://schemas.microsoft.com/office/drawing/2014/main" id="{CD2B0C9D-A678-4B9A-8332-C8F90A24F439}"/>
              </a:ext>
            </a:extLst>
          </p:cNvPr>
          <p:cNvSpPr/>
          <p:nvPr/>
        </p:nvSpPr>
        <p:spPr>
          <a:xfrm>
            <a:off x="617220" y="2107792"/>
            <a:ext cx="7429500" cy="3539430"/>
          </a:xfrm>
          <a:prstGeom prst="rect">
            <a:avLst/>
          </a:prstGeom>
        </p:spPr>
        <p:txBody>
          <a:bodyPr wrap="square">
            <a:spAutoFit/>
          </a:bodyPr>
          <a:lstStyle/>
          <a:p>
            <a:pPr>
              <a:defRPr/>
            </a:pPr>
            <a:r>
              <a:rPr lang="en-US" sz="3200" b="1" dirty="0">
                <a:solidFill>
                  <a:schemeClr val="tx2"/>
                </a:solidFill>
              </a:rPr>
              <a:t>Safety Glasses at </a:t>
            </a:r>
            <a:r>
              <a:rPr lang="en-US" sz="3200" b="1" u="sng" dirty="0">
                <a:solidFill>
                  <a:schemeClr val="tx2"/>
                </a:solidFill>
              </a:rPr>
              <a:t>ALL TIMES</a:t>
            </a:r>
          </a:p>
          <a:p>
            <a:pPr>
              <a:defRPr/>
            </a:pPr>
            <a:endParaRPr lang="en-US" sz="3200" dirty="0">
              <a:solidFill>
                <a:schemeClr val="tx2"/>
              </a:solidFill>
            </a:endParaRPr>
          </a:p>
          <a:p>
            <a:pPr marL="996010" lvl="1" indent="-342900">
              <a:buFont typeface="Arial" panose="020B0604020202020204" pitchFamily="34" charset="0"/>
              <a:buChar char="•"/>
              <a:defRPr/>
            </a:pPr>
            <a:r>
              <a:rPr lang="en-US" sz="3200" dirty="0">
                <a:solidFill>
                  <a:schemeClr val="tx2"/>
                </a:solidFill>
              </a:rPr>
              <a:t>ANSI approved lenses</a:t>
            </a:r>
          </a:p>
          <a:p>
            <a:pPr marL="996010" lvl="1" indent="-342900">
              <a:buFont typeface="Arial" panose="020B0604020202020204" pitchFamily="34" charset="0"/>
              <a:buChar char="•"/>
              <a:defRPr/>
            </a:pPr>
            <a:r>
              <a:rPr lang="en-US" sz="3200" dirty="0">
                <a:solidFill>
                  <a:schemeClr val="tx2"/>
                </a:solidFill>
              </a:rPr>
              <a:t>Prescription lenses OK if ANSI approved lenses with side shields or covered by safety glasses</a:t>
            </a:r>
          </a:p>
          <a:p>
            <a:pPr marL="996010" lvl="1" indent="-342900">
              <a:buFont typeface="Arial" panose="020B0604020202020204" pitchFamily="34" charset="0"/>
              <a:buChar char="•"/>
              <a:defRPr/>
            </a:pPr>
            <a:r>
              <a:rPr lang="en-US" sz="3200" dirty="0">
                <a:solidFill>
                  <a:schemeClr val="tx2"/>
                </a:solidFill>
              </a:rPr>
              <a:t>Goggles where needed</a:t>
            </a:r>
          </a:p>
        </p:txBody>
      </p:sp>
      <p:pic>
        <p:nvPicPr>
          <p:cNvPr id="4" name="Picture 3">
            <a:extLst>
              <a:ext uri="{FF2B5EF4-FFF2-40B4-BE49-F238E27FC236}">
                <a16:creationId xmlns:a16="http://schemas.microsoft.com/office/drawing/2014/main" id="{38ACFBBD-721D-434A-B10E-2DC5B6CB255A}"/>
              </a:ext>
            </a:extLst>
          </p:cNvPr>
          <p:cNvPicPr>
            <a:picLocks noChangeAspect="1"/>
          </p:cNvPicPr>
          <p:nvPr/>
        </p:nvPicPr>
        <p:blipFill>
          <a:blip r:embed="rId3"/>
          <a:stretch>
            <a:fillRect/>
          </a:stretch>
        </p:blipFill>
        <p:spPr>
          <a:xfrm>
            <a:off x="9486761" y="1657211"/>
            <a:ext cx="4732159" cy="4732159"/>
          </a:xfrm>
          <a:prstGeom prst="rect">
            <a:avLst/>
          </a:prstGeom>
        </p:spPr>
      </p:pic>
    </p:spTree>
    <p:extLst>
      <p:ext uri="{BB962C8B-B14F-4D97-AF65-F5344CB8AC3E}">
        <p14:creationId xmlns:p14="http://schemas.microsoft.com/office/powerpoint/2010/main" val="34109914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486A1C-4B8B-4CF1-8DBD-CFB7A9047573}"/>
              </a:ext>
            </a:extLst>
          </p:cNvPr>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2" name="Title 1"/>
          <p:cNvSpPr>
            <a:spLocks noGrp="1"/>
          </p:cNvSpPr>
          <p:nvPr>
            <p:ph type="title"/>
          </p:nvPr>
        </p:nvSpPr>
        <p:spPr>
          <a:xfrm>
            <a:off x="731520" y="76332"/>
            <a:ext cx="13167360" cy="1062711"/>
          </a:xfrm>
        </p:spPr>
        <p:txBody>
          <a:bodyPr>
            <a:normAutofit fontScale="90000"/>
          </a:bodyPr>
          <a:lstStyle/>
          <a:p>
            <a:r>
              <a:rPr lang="en-US" dirty="0">
                <a:solidFill>
                  <a:schemeClr val="bg1"/>
                </a:solidFill>
              </a:rPr>
              <a:t>NGS PPE Rules</a:t>
            </a:r>
          </a:p>
        </p:txBody>
      </p:sp>
      <p:sp>
        <p:nvSpPr>
          <p:cNvPr id="3" name="Content Placeholder 2"/>
          <p:cNvSpPr>
            <a:spLocks noGrp="1"/>
          </p:cNvSpPr>
          <p:nvPr>
            <p:ph idx="1"/>
          </p:nvPr>
        </p:nvSpPr>
        <p:spPr/>
        <p:txBody>
          <a:bodyPr>
            <a:normAutofit/>
          </a:bodyPr>
          <a:lstStyle/>
          <a:p>
            <a:pPr>
              <a:buNone/>
              <a:defRPr/>
            </a:pPr>
            <a:endParaRPr lang="en-US" b="1" dirty="0">
              <a:solidFill>
                <a:srgbClr val="CC0000"/>
              </a:solidFill>
              <a:effectLst>
                <a:outerShdw blurRad="38100" dist="38100" dir="2700000" algn="tl">
                  <a:srgbClr val="C0C0C0"/>
                </a:outerShdw>
              </a:effectLst>
              <a:latin typeface="Tahoma" pitchFamily="34" charset="0"/>
            </a:endParaRPr>
          </a:p>
          <a:p>
            <a:pPr marL="0" indent="0">
              <a:buNone/>
            </a:pPr>
            <a:endParaRPr lang="en-US" dirty="0"/>
          </a:p>
        </p:txBody>
      </p:sp>
      <p:sp>
        <p:nvSpPr>
          <p:cNvPr id="6" name="Rectangle 5">
            <a:extLst>
              <a:ext uri="{FF2B5EF4-FFF2-40B4-BE49-F238E27FC236}">
                <a16:creationId xmlns:a16="http://schemas.microsoft.com/office/drawing/2014/main" id="{CD2B0C9D-A678-4B9A-8332-C8F90A24F439}"/>
              </a:ext>
            </a:extLst>
          </p:cNvPr>
          <p:cNvSpPr/>
          <p:nvPr/>
        </p:nvSpPr>
        <p:spPr>
          <a:xfrm>
            <a:off x="457200" y="2107792"/>
            <a:ext cx="13441680" cy="2923877"/>
          </a:xfrm>
          <a:prstGeom prst="rect">
            <a:avLst/>
          </a:prstGeom>
        </p:spPr>
        <p:txBody>
          <a:bodyPr wrap="square">
            <a:spAutoFit/>
          </a:bodyPr>
          <a:lstStyle/>
          <a:p>
            <a:pPr algn="ctr">
              <a:buNone/>
              <a:defRPr/>
            </a:pPr>
            <a:r>
              <a:rPr lang="en-US" sz="3200" b="1" dirty="0">
                <a:solidFill>
                  <a:srgbClr val="CC0000"/>
                </a:solidFill>
                <a:effectLst>
                  <a:outerShdw blurRad="38100" dist="38100" dir="2700000" algn="tl">
                    <a:srgbClr val="C0C0C0"/>
                  </a:outerShdw>
                </a:effectLst>
                <a:latin typeface="Tahoma" pitchFamily="34" charset="0"/>
              </a:rPr>
              <a:t>Project Specific PPE Requirements</a:t>
            </a:r>
          </a:p>
          <a:p>
            <a:pPr>
              <a:buNone/>
              <a:defRPr/>
            </a:pPr>
            <a:endParaRPr lang="en-US" sz="2400" b="1" dirty="0">
              <a:solidFill>
                <a:srgbClr val="CC0000"/>
              </a:solidFill>
              <a:effectLst>
                <a:outerShdw blurRad="38100" dist="38100" dir="2700000" algn="tl">
                  <a:srgbClr val="C0C0C0"/>
                </a:outerShdw>
              </a:effectLst>
              <a:latin typeface="Tahoma" pitchFamily="34" charset="0"/>
            </a:endParaRPr>
          </a:p>
          <a:p>
            <a:pPr>
              <a:defRPr/>
            </a:pPr>
            <a:r>
              <a:rPr lang="en-US" sz="3200" b="1" dirty="0">
                <a:solidFill>
                  <a:schemeClr val="tx2"/>
                </a:solidFill>
              </a:rPr>
              <a:t>Face Shields:</a:t>
            </a:r>
            <a:endParaRPr lang="en-US" sz="3200" dirty="0">
              <a:solidFill>
                <a:schemeClr val="tx2"/>
              </a:solidFill>
            </a:endParaRPr>
          </a:p>
          <a:p>
            <a:pPr marL="996010" lvl="1" indent="-342900">
              <a:buFont typeface="Arial" panose="020B0604020202020204" pitchFamily="34" charset="0"/>
              <a:buChar char="•"/>
              <a:defRPr/>
            </a:pPr>
            <a:r>
              <a:rPr lang="en-US" sz="3200" dirty="0">
                <a:solidFill>
                  <a:schemeClr val="tx2"/>
                </a:solidFill>
              </a:rPr>
              <a:t>Required when exposed to over-spray, chemical splash, chipping, grinding, abrading</a:t>
            </a:r>
          </a:p>
          <a:p>
            <a:pPr marL="996010" lvl="1" indent="-342900">
              <a:buFont typeface="Arial" panose="020B0604020202020204" pitchFamily="34" charset="0"/>
              <a:buChar char="•"/>
              <a:defRPr/>
            </a:pPr>
            <a:r>
              <a:rPr lang="en-US" sz="3200" dirty="0">
                <a:solidFill>
                  <a:schemeClr val="tx2"/>
                </a:solidFill>
              </a:rPr>
              <a:t>Safety glasses must be worn under the shield!</a:t>
            </a:r>
          </a:p>
        </p:txBody>
      </p:sp>
      <p:pic>
        <p:nvPicPr>
          <p:cNvPr id="7" name="Picture 6">
            <a:extLst>
              <a:ext uri="{FF2B5EF4-FFF2-40B4-BE49-F238E27FC236}">
                <a16:creationId xmlns:a16="http://schemas.microsoft.com/office/drawing/2014/main" id="{AEDB5C3F-EEF0-40D8-8AC6-4A9B6228692C}"/>
              </a:ext>
            </a:extLst>
          </p:cNvPr>
          <p:cNvPicPr>
            <a:picLocks noChangeAspect="1"/>
          </p:cNvPicPr>
          <p:nvPr/>
        </p:nvPicPr>
        <p:blipFill>
          <a:blip r:embed="rId3"/>
          <a:stretch>
            <a:fillRect/>
          </a:stretch>
        </p:blipFill>
        <p:spPr>
          <a:xfrm>
            <a:off x="9521834" y="4371451"/>
            <a:ext cx="2719052" cy="3304318"/>
          </a:xfrm>
          <a:prstGeom prst="rect">
            <a:avLst/>
          </a:prstGeom>
        </p:spPr>
      </p:pic>
    </p:spTree>
    <p:extLst>
      <p:ext uri="{BB962C8B-B14F-4D97-AF65-F5344CB8AC3E}">
        <p14:creationId xmlns:p14="http://schemas.microsoft.com/office/powerpoint/2010/main" val="9107683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1CA9211-32AC-4418-AB5E-8F1DEB5BB4DC}"/>
              </a:ext>
            </a:extLst>
          </p:cNvPr>
          <p:cNvPicPr>
            <a:picLocks noChangeAspect="1"/>
          </p:cNvPicPr>
          <p:nvPr/>
        </p:nvPicPr>
        <p:blipFill>
          <a:blip r:embed="rId3"/>
          <a:stretch>
            <a:fillRect/>
          </a:stretch>
        </p:blipFill>
        <p:spPr>
          <a:xfrm>
            <a:off x="131731" y="5456036"/>
            <a:ext cx="2182557" cy="2682472"/>
          </a:xfrm>
          <a:prstGeom prst="rect">
            <a:avLst/>
          </a:prstGeom>
        </p:spPr>
      </p:pic>
      <p:sp>
        <p:nvSpPr>
          <p:cNvPr id="5" name="Rectangle 4">
            <a:extLst>
              <a:ext uri="{FF2B5EF4-FFF2-40B4-BE49-F238E27FC236}">
                <a16:creationId xmlns:a16="http://schemas.microsoft.com/office/drawing/2014/main" id="{2B486A1C-4B8B-4CF1-8DBD-CFB7A9047573}"/>
              </a:ext>
            </a:extLst>
          </p:cNvPr>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2" name="Title 1"/>
          <p:cNvSpPr>
            <a:spLocks noGrp="1"/>
          </p:cNvSpPr>
          <p:nvPr>
            <p:ph type="title"/>
          </p:nvPr>
        </p:nvSpPr>
        <p:spPr>
          <a:xfrm>
            <a:off x="731520" y="76332"/>
            <a:ext cx="13167360" cy="1062711"/>
          </a:xfrm>
        </p:spPr>
        <p:txBody>
          <a:bodyPr>
            <a:normAutofit fontScale="90000"/>
          </a:bodyPr>
          <a:lstStyle/>
          <a:p>
            <a:r>
              <a:rPr lang="en-US" dirty="0">
                <a:solidFill>
                  <a:schemeClr val="bg1"/>
                </a:solidFill>
              </a:rPr>
              <a:t>NGS PPE Rules</a:t>
            </a:r>
          </a:p>
        </p:txBody>
      </p:sp>
      <p:sp>
        <p:nvSpPr>
          <p:cNvPr id="3" name="Content Placeholder 2"/>
          <p:cNvSpPr>
            <a:spLocks noGrp="1"/>
          </p:cNvSpPr>
          <p:nvPr>
            <p:ph idx="1"/>
          </p:nvPr>
        </p:nvSpPr>
        <p:spPr/>
        <p:txBody>
          <a:bodyPr>
            <a:normAutofit/>
          </a:bodyPr>
          <a:lstStyle/>
          <a:p>
            <a:pPr>
              <a:buNone/>
              <a:defRPr/>
            </a:pPr>
            <a:endParaRPr lang="en-US" b="1" dirty="0">
              <a:solidFill>
                <a:srgbClr val="CC0000"/>
              </a:solidFill>
              <a:effectLst>
                <a:outerShdw blurRad="38100" dist="38100" dir="2700000" algn="tl">
                  <a:srgbClr val="C0C0C0"/>
                </a:outerShdw>
              </a:effectLst>
              <a:latin typeface="Tahoma" pitchFamily="34" charset="0"/>
            </a:endParaRPr>
          </a:p>
          <a:p>
            <a:endParaRPr lang="en-US" dirty="0"/>
          </a:p>
        </p:txBody>
      </p:sp>
      <p:sp>
        <p:nvSpPr>
          <p:cNvPr id="6" name="Rectangle 5">
            <a:extLst>
              <a:ext uri="{FF2B5EF4-FFF2-40B4-BE49-F238E27FC236}">
                <a16:creationId xmlns:a16="http://schemas.microsoft.com/office/drawing/2014/main" id="{CD2B0C9D-A678-4B9A-8332-C8F90A24F439}"/>
              </a:ext>
            </a:extLst>
          </p:cNvPr>
          <p:cNvSpPr/>
          <p:nvPr/>
        </p:nvSpPr>
        <p:spPr>
          <a:xfrm>
            <a:off x="1223010" y="2107792"/>
            <a:ext cx="12481560" cy="4370427"/>
          </a:xfrm>
          <a:prstGeom prst="rect">
            <a:avLst/>
          </a:prstGeom>
        </p:spPr>
        <p:txBody>
          <a:bodyPr wrap="square">
            <a:spAutoFit/>
          </a:bodyPr>
          <a:lstStyle/>
          <a:p>
            <a:pPr algn="ctr">
              <a:buNone/>
              <a:defRPr/>
            </a:pPr>
            <a:r>
              <a:rPr lang="en-US" sz="3600" b="1" dirty="0">
                <a:solidFill>
                  <a:srgbClr val="CC0000"/>
                </a:solidFill>
                <a:effectLst>
                  <a:outerShdw blurRad="38100" dist="38100" dir="2700000" algn="tl">
                    <a:srgbClr val="C0C0C0"/>
                  </a:outerShdw>
                </a:effectLst>
                <a:latin typeface="Tahoma" pitchFamily="34" charset="0"/>
              </a:rPr>
              <a:t>Project Specific PPE Requirements</a:t>
            </a:r>
          </a:p>
          <a:p>
            <a:pPr>
              <a:buNone/>
              <a:defRPr/>
            </a:pPr>
            <a:endParaRPr lang="en-US" sz="1800" b="1" dirty="0">
              <a:solidFill>
                <a:srgbClr val="CC0000"/>
              </a:solidFill>
              <a:effectLst>
                <a:outerShdw blurRad="38100" dist="38100" dir="2700000" algn="tl">
                  <a:srgbClr val="C0C0C0"/>
                </a:outerShdw>
              </a:effectLst>
              <a:latin typeface="Tahoma" pitchFamily="34" charset="0"/>
            </a:endParaRPr>
          </a:p>
          <a:p>
            <a:pPr>
              <a:defRPr/>
            </a:pPr>
            <a:r>
              <a:rPr lang="en-US" sz="3200" b="1" dirty="0">
                <a:solidFill>
                  <a:schemeClr val="tx2"/>
                </a:solidFill>
              </a:rPr>
              <a:t>Hearing Protection</a:t>
            </a:r>
          </a:p>
          <a:p>
            <a:pPr marL="996010" lvl="1" indent="-342900">
              <a:buFont typeface="Arial" panose="020B0604020202020204" pitchFamily="34" charset="0"/>
              <a:buChar char="•"/>
              <a:defRPr/>
            </a:pPr>
            <a:r>
              <a:rPr lang="en-US" sz="3200" dirty="0">
                <a:solidFill>
                  <a:schemeClr val="tx2"/>
                </a:solidFill>
              </a:rPr>
              <a:t>Mandatory in boiler and other high noise areas (85+dB)</a:t>
            </a:r>
          </a:p>
          <a:p>
            <a:pPr>
              <a:defRPr/>
            </a:pPr>
            <a:endParaRPr lang="en-US" sz="3200" b="1" dirty="0">
              <a:solidFill>
                <a:schemeClr val="tx2"/>
              </a:solidFill>
            </a:endParaRPr>
          </a:p>
          <a:p>
            <a:pPr>
              <a:defRPr/>
            </a:pPr>
            <a:endParaRPr lang="en-US" sz="3200" b="1" dirty="0">
              <a:solidFill>
                <a:schemeClr val="tx2"/>
              </a:solidFill>
            </a:endParaRPr>
          </a:p>
          <a:p>
            <a:pPr>
              <a:defRPr/>
            </a:pPr>
            <a:r>
              <a:rPr lang="en-US" sz="3200" b="1" dirty="0">
                <a:solidFill>
                  <a:schemeClr val="tx2"/>
                </a:solidFill>
              </a:rPr>
              <a:t>Gloves</a:t>
            </a:r>
            <a:endParaRPr lang="en-US" sz="3200" dirty="0">
              <a:solidFill>
                <a:schemeClr val="tx2"/>
              </a:solidFill>
            </a:endParaRPr>
          </a:p>
          <a:p>
            <a:pPr marL="996010" lvl="1" indent="-342900">
              <a:buFont typeface="Arial" panose="020B0604020202020204" pitchFamily="34" charset="0"/>
              <a:buChar char="•"/>
              <a:defRPr/>
            </a:pPr>
            <a:r>
              <a:rPr lang="en-US" sz="3200" dirty="0">
                <a:solidFill>
                  <a:schemeClr val="tx2"/>
                </a:solidFill>
              </a:rPr>
              <a:t>Minimum leather palms for minor cut/scrape protection</a:t>
            </a:r>
          </a:p>
          <a:p>
            <a:pPr marL="996010" lvl="1" indent="-342900">
              <a:buFont typeface="Arial" panose="020B0604020202020204" pitchFamily="34" charset="0"/>
              <a:buChar char="•"/>
              <a:defRPr/>
            </a:pPr>
            <a:r>
              <a:rPr lang="en-US" sz="3200" dirty="0">
                <a:solidFill>
                  <a:schemeClr val="tx2"/>
                </a:solidFill>
              </a:rPr>
              <a:t>Task specific as required</a:t>
            </a:r>
          </a:p>
        </p:txBody>
      </p:sp>
      <p:pic>
        <p:nvPicPr>
          <p:cNvPr id="7" name="Picture 6">
            <a:extLst>
              <a:ext uri="{FF2B5EF4-FFF2-40B4-BE49-F238E27FC236}">
                <a16:creationId xmlns:a16="http://schemas.microsoft.com/office/drawing/2014/main" id="{4CDCDA9E-399C-4CC8-80FF-80FEA284C563}"/>
              </a:ext>
            </a:extLst>
          </p:cNvPr>
          <p:cNvPicPr>
            <a:picLocks noChangeAspect="1"/>
          </p:cNvPicPr>
          <p:nvPr/>
        </p:nvPicPr>
        <p:blipFill>
          <a:blip r:embed="rId4"/>
          <a:stretch>
            <a:fillRect/>
          </a:stretch>
        </p:blipFill>
        <p:spPr>
          <a:xfrm>
            <a:off x="12028025" y="2107792"/>
            <a:ext cx="1676545" cy="2572735"/>
          </a:xfrm>
          <a:prstGeom prst="rect">
            <a:avLst/>
          </a:prstGeom>
        </p:spPr>
      </p:pic>
    </p:spTree>
    <p:extLst>
      <p:ext uri="{BB962C8B-B14F-4D97-AF65-F5344CB8AC3E}">
        <p14:creationId xmlns:p14="http://schemas.microsoft.com/office/powerpoint/2010/main" val="2839738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486A1C-4B8B-4CF1-8DBD-CFB7A9047573}"/>
              </a:ext>
            </a:extLst>
          </p:cNvPr>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2" name="Title 1"/>
          <p:cNvSpPr>
            <a:spLocks noGrp="1"/>
          </p:cNvSpPr>
          <p:nvPr>
            <p:ph type="title"/>
          </p:nvPr>
        </p:nvSpPr>
        <p:spPr>
          <a:xfrm>
            <a:off x="731520" y="76332"/>
            <a:ext cx="13167360" cy="1062711"/>
          </a:xfrm>
        </p:spPr>
        <p:txBody>
          <a:bodyPr>
            <a:normAutofit fontScale="90000"/>
          </a:bodyPr>
          <a:lstStyle/>
          <a:p>
            <a:r>
              <a:rPr lang="en-US" dirty="0">
                <a:solidFill>
                  <a:schemeClr val="bg1"/>
                </a:solidFill>
              </a:rPr>
              <a:t>NGS PPE Rules</a:t>
            </a:r>
          </a:p>
        </p:txBody>
      </p:sp>
      <p:sp>
        <p:nvSpPr>
          <p:cNvPr id="3" name="Content Placeholder 2"/>
          <p:cNvSpPr>
            <a:spLocks noGrp="1"/>
          </p:cNvSpPr>
          <p:nvPr>
            <p:ph idx="1"/>
          </p:nvPr>
        </p:nvSpPr>
        <p:spPr/>
        <p:txBody>
          <a:bodyPr>
            <a:normAutofit/>
          </a:bodyPr>
          <a:lstStyle/>
          <a:p>
            <a:pPr>
              <a:buNone/>
              <a:defRPr/>
            </a:pPr>
            <a:endParaRPr lang="en-US" b="1" dirty="0">
              <a:solidFill>
                <a:srgbClr val="CC0000"/>
              </a:solidFill>
              <a:effectLst>
                <a:outerShdw blurRad="38100" dist="38100" dir="2700000" algn="tl">
                  <a:srgbClr val="C0C0C0"/>
                </a:outerShdw>
              </a:effectLst>
              <a:latin typeface="Tahoma" pitchFamily="34" charset="0"/>
            </a:endParaRPr>
          </a:p>
          <a:p>
            <a:endParaRPr lang="en-US" dirty="0"/>
          </a:p>
        </p:txBody>
      </p:sp>
      <p:pic>
        <p:nvPicPr>
          <p:cNvPr id="7" name="Picture 6">
            <a:extLst>
              <a:ext uri="{FF2B5EF4-FFF2-40B4-BE49-F238E27FC236}">
                <a16:creationId xmlns:a16="http://schemas.microsoft.com/office/drawing/2014/main" id="{6044EB8D-EFB6-4576-A31A-1B5D79561260}"/>
              </a:ext>
            </a:extLst>
          </p:cNvPr>
          <p:cNvPicPr>
            <a:picLocks noChangeAspect="1"/>
          </p:cNvPicPr>
          <p:nvPr/>
        </p:nvPicPr>
        <p:blipFill>
          <a:blip r:embed="rId3"/>
          <a:stretch>
            <a:fillRect/>
          </a:stretch>
        </p:blipFill>
        <p:spPr>
          <a:xfrm>
            <a:off x="4238263" y="5859316"/>
            <a:ext cx="7256532" cy="2293952"/>
          </a:xfrm>
          <a:prstGeom prst="rect">
            <a:avLst/>
          </a:prstGeom>
        </p:spPr>
      </p:pic>
      <p:sp>
        <p:nvSpPr>
          <p:cNvPr id="6" name="Rectangle 5">
            <a:extLst>
              <a:ext uri="{FF2B5EF4-FFF2-40B4-BE49-F238E27FC236}">
                <a16:creationId xmlns:a16="http://schemas.microsoft.com/office/drawing/2014/main" id="{CD2B0C9D-A678-4B9A-8332-C8F90A24F439}"/>
              </a:ext>
            </a:extLst>
          </p:cNvPr>
          <p:cNvSpPr/>
          <p:nvPr/>
        </p:nvSpPr>
        <p:spPr>
          <a:xfrm>
            <a:off x="1223010" y="2107792"/>
            <a:ext cx="12675870" cy="4031873"/>
          </a:xfrm>
          <a:prstGeom prst="rect">
            <a:avLst/>
          </a:prstGeom>
        </p:spPr>
        <p:txBody>
          <a:bodyPr wrap="square">
            <a:spAutoFit/>
          </a:bodyPr>
          <a:lstStyle/>
          <a:p>
            <a:pPr algn="ctr">
              <a:buNone/>
              <a:defRPr/>
            </a:pPr>
            <a:r>
              <a:rPr lang="en-US" sz="3600" b="1" dirty="0">
                <a:solidFill>
                  <a:srgbClr val="CC0000"/>
                </a:solidFill>
                <a:effectLst>
                  <a:outerShdw blurRad="38100" dist="38100" dir="2700000" algn="tl">
                    <a:srgbClr val="C0C0C0"/>
                  </a:outerShdw>
                </a:effectLst>
                <a:latin typeface="Tahoma" pitchFamily="34" charset="0"/>
              </a:rPr>
              <a:t>Project Specific PPE Requirements</a:t>
            </a:r>
          </a:p>
          <a:p>
            <a:pPr>
              <a:buNone/>
              <a:defRPr/>
            </a:pPr>
            <a:endParaRPr lang="en-US" sz="2400" b="1" dirty="0">
              <a:solidFill>
                <a:srgbClr val="CC0000"/>
              </a:solidFill>
              <a:effectLst>
                <a:outerShdw blurRad="38100" dist="38100" dir="2700000" algn="tl">
                  <a:srgbClr val="C0C0C0"/>
                </a:outerShdw>
              </a:effectLst>
              <a:latin typeface="Tahoma" pitchFamily="34" charset="0"/>
            </a:endParaRPr>
          </a:p>
          <a:p>
            <a:pPr>
              <a:defRPr/>
            </a:pPr>
            <a:r>
              <a:rPr lang="en-US" sz="2800" b="1" dirty="0">
                <a:solidFill>
                  <a:schemeClr val="tx2"/>
                </a:solidFill>
              </a:rPr>
              <a:t>Respirators</a:t>
            </a:r>
            <a:endParaRPr lang="en-US" sz="2800" dirty="0">
              <a:solidFill>
                <a:schemeClr val="tx2"/>
              </a:solidFill>
            </a:endParaRPr>
          </a:p>
          <a:p>
            <a:pPr marL="1110310" lvl="1" indent="-457200">
              <a:buFont typeface="Arial" panose="020B0604020202020204" pitchFamily="34" charset="0"/>
              <a:buChar char="•"/>
              <a:defRPr/>
            </a:pPr>
            <a:r>
              <a:rPr lang="en-US" sz="2800" dirty="0">
                <a:solidFill>
                  <a:schemeClr val="tx2"/>
                </a:solidFill>
              </a:rPr>
              <a:t>Meet or exceed atmospheric hazard</a:t>
            </a:r>
          </a:p>
          <a:p>
            <a:pPr marL="1110310" lvl="1" indent="-457200">
              <a:buFont typeface="Arial" panose="020B0604020202020204" pitchFamily="34" charset="0"/>
              <a:buChar char="•"/>
              <a:defRPr/>
            </a:pPr>
            <a:r>
              <a:rPr lang="en-US" sz="2800" dirty="0">
                <a:solidFill>
                  <a:schemeClr val="tx2"/>
                </a:solidFill>
              </a:rPr>
              <a:t>Half-face/ Full-face</a:t>
            </a:r>
          </a:p>
          <a:p>
            <a:pPr marL="1110310" lvl="1" indent="-457200">
              <a:buFont typeface="Arial" panose="020B0604020202020204" pitchFamily="34" charset="0"/>
              <a:buChar char="•"/>
              <a:defRPr/>
            </a:pPr>
            <a:r>
              <a:rPr lang="en-US" sz="2800" dirty="0">
                <a:solidFill>
                  <a:schemeClr val="tx2"/>
                </a:solidFill>
              </a:rPr>
              <a:t>Task specific as required</a:t>
            </a:r>
          </a:p>
          <a:p>
            <a:pPr marL="1763420" lvl="2" indent="-457200">
              <a:buFont typeface="Arial" panose="020B0604020202020204" pitchFamily="34" charset="0"/>
              <a:buChar char="•"/>
              <a:defRPr/>
            </a:pPr>
            <a:r>
              <a:rPr lang="en-US" sz="2800" dirty="0">
                <a:solidFill>
                  <a:schemeClr val="tx2"/>
                </a:solidFill>
              </a:rPr>
              <a:t>Example: P100 cartridges for Bag House</a:t>
            </a:r>
          </a:p>
          <a:p>
            <a:pPr marL="1763420" lvl="2" indent="-457200">
              <a:buFont typeface="Arial" panose="020B0604020202020204" pitchFamily="34" charset="0"/>
              <a:buChar char="•"/>
              <a:defRPr/>
            </a:pPr>
            <a:r>
              <a:rPr lang="en-US" sz="2800" dirty="0">
                <a:solidFill>
                  <a:schemeClr val="tx2"/>
                </a:solidFill>
              </a:rPr>
              <a:t>Example: Chemical cartridges for ammonia vapors</a:t>
            </a:r>
          </a:p>
          <a:p>
            <a:pPr marL="1110310" lvl="1" indent="-457200">
              <a:buFont typeface="Arial" panose="020B0604020202020204" pitchFamily="34" charset="0"/>
              <a:buChar char="•"/>
              <a:defRPr/>
            </a:pPr>
            <a:r>
              <a:rPr lang="en-US" sz="2800" dirty="0">
                <a:solidFill>
                  <a:schemeClr val="tx2"/>
                </a:solidFill>
              </a:rPr>
              <a:t>Fit test and maintain daily</a:t>
            </a:r>
          </a:p>
        </p:txBody>
      </p:sp>
    </p:spTree>
    <p:extLst>
      <p:ext uri="{BB962C8B-B14F-4D97-AF65-F5344CB8AC3E}">
        <p14:creationId xmlns:p14="http://schemas.microsoft.com/office/powerpoint/2010/main" val="3484047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7" dirty="0">
              <a:solidFill>
                <a:srgbClr val="002060"/>
              </a:solidFill>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7" dirty="0">
              <a:solidFill>
                <a:srgbClr val="0070C0"/>
              </a:solidFill>
            </a:endParaRPr>
          </a:p>
        </p:txBody>
      </p:sp>
      <p:sp>
        <p:nvSpPr>
          <p:cNvPr id="3" name="Slide Number Placeholder 2"/>
          <p:cNvSpPr>
            <a:spLocks noGrp="1"/>
          </p:cNvSpPr>
          <p:nvPr>
            <p:ph type="sldNum" sz="quarter" idx="12"/>
          </p:nvPr>
        </p:nvSpPr>
        <p:spPr/>
        <p:txBody>
          <a:bodyPr/>
          <a:lstStyle/>
          <a:p>
            <a:fld id="{BD3E55A9-569A-D545-A4B8-5FD1BEC67654}" type="slidenum">
              <a:rPr lang="en-US" smtClean="0"/>
              <a:t>14</a:t>
            </a:fld>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923330"/>
          </a:xfrm>
          <a:prstGeom prst="rect">
            <a:avLst/>
          </a:prstGeom>
          <a:noFill/>
          <a:ln>
            <a:noFill/>
          </a:ln>
        </p:spPr>
        <p:txBody>
          <a:bodyPr wrap="square" rtlCol="0">
            <a:spAutoFit/>
          </a:bodyPr>
          <a:lstStyle/>
          <a:p>
            <a:pPr algn="ctr">
              <a:lnSpc>
                <a:spcPct val="90000"/>
              </a:lnSpc>
              <a:spcAft>
                <a:spcPts val="524"/>
              </a:spcAft>
              <a:buSzPct val="100000"/>
              <a:defRPr/>
            </a:pPr>
            <a:r>
              <a:rPr lang="en-US" sz="6000" dirty="0">
                <a:solidFill>
                  <a:schemeClr val="bg1"/>
                </a:solidFill>
                <a:latin typeface="+mj-lt"/>
              </a:rPr>
              <a:t>In Case of Emergency…</a:t>
            </a:r>
            <a:endParaRPr lang="en-US" sz="6000" dirty="0">
              <a:solidFill>
                <a:srgbClr val="00B0F0"/>
              </a:solidFill>
              <a:latin typeface="+mj-lt"/>
            </a:endParaRPr>
          </a:p>
        </p:txBody>
      </p:sp>
      <p:sp>
        <p:nvSpPr>
          <p:cNvPr id="2" name="TextBox 1"/>
          <p:cNvSpPr txBox="1"/>
          <p:nvPr/>
        </p:nvSpPr>
        <p:spPr>
          <a:xfrm>
            <a:off x="749588" y="1679713"/>
            <a:ext cx="13035986" cy="4770537"/>
          </a:xfrm>
          <a:prstGeom prst="rect">
            <a:avLst/>
          </a:prstGeom>
          <a:noFill/>
        </p:spPr>
        <p:txBody>
          <a:bodyPr wrap="square" rtlCol="0">
            <a:spAutoFit/>
          </a:bodyPr>
          <a:lstStyle/>
          <a:p>
            <a:pPr>
              <a:defRPr/>
            </a:pPr>
            <a:r>
              <a:rPr lang="en-US" sz="2800" u="sng" dirty="0">
                <a:solidFill>
                  <a:srgbClr val="002B82"/>
                </a:solidFill>
                <a:effectLst>
                  <a:outerShdw blurRad="38100" dist="38100" dir="2700000" algn="tl">
                    <a:srgbClr val="C0C0C0"/>
                  </a:outerShdw>
                </a:effectLst>
                <a:latin typeface="Tahoma" pitchFamily="34" charset="0"/>
              </a:rPr>
              <a:t>Notify NGS Main Control Room of all incidents:</a:t>
            </a:r>
            <a:endParaRPr lang="en-US" sz="2800" dirty="0">
              <a:solidFill>
                <a:srgbClr val="002B82"/>
              </a:solidFill>
              <a:effectLst>
                <a:outerShdw blurRad="38100" dist="38100" dir="2700000" algn="tl">
                  <a:srgbClr val="C0C0C0"/>
                </a:outerShdw>
              </a:effectLst>
              <a:latin typeface="Tahoma" pitchFamily="34" charset="0"/>
            </a:endParaRPr>
          </a:p>
          <a:p>
            <a:pPr marL="996010" lvl="1" indent="-342900">
              <a:buFont typeface="Arial" panose="020B0604020202020204" pitchFamily="34" charset="0"/>
              <a:buChar char="•"/>
              <a:defRPr/>
            </a:pPr>
            <a:r>
              <a:rPr lang="en-US" sz="3000" dirty="0">
                <a:solidFill>
                  <a:srgbClr val="002B82"/>
                </a:solidFill>
                <a:effectLst>
                  <a:outerShdw blurRad="38100" dist="38100" dir="2700000" algn="tl">
                    <a:srgbClr val="C0C0C0"/>
                  </a:outerShdw>
                </a:effectLst>
                <a:latin typeface="Tahoma" pitchFamily="34" charset="0"/>
              </a:rPr>
              <a:t>Call 904-665-6701 from any phone</a:t>
            </a:r>
          </a:p>
          <a:p>
            <a:pPr marL="996010" lvl="1" indent="-342900">
              <a:buFont typeface="Arial" panose="020B0604020202020204" pitchFamily="34" charset="0"/>
              <a:buChar char="•"/>
              <a:defRPr/>
            </a:pPr>
            <a:r>
              <a:rPr lang="en-US" sz="2800" dirty="0">
                <a:solidFill>
                  <a:srgbClr val="002B82"/>
                </a:solidFill>
                <a:effectLst>
                  <a:outerShdw blurRad="38100" dist="38100" dir="2700000" algn="tl">
                    <a:srgbClr val="C0C0C0"/>
                  </a:outerShdw>
                </a:effectLst>
                <a:latin typeface="Tahoma" pitchFamily="34" charset="0"/>
              </a:rPr>
              <a:t>Do </a:t>
            </a:r>
            <a:r>
              <a:rPr lang="en-US" sz="2800" u="sng" dirty="0">
                <a:solidFill>
                  <a:srgbClr val="002B82"/>
                </a:solidFill>
                <a:effectLst>
                  <a:outerShdw blurRad="38100" dist="38100" dir="2700000" algn="tl">
                    <a:srgbClr val="C0C0C0"/>
                  </a:outerShdw>
                </a:effectLst>
                <a:latin typeface="Tahoma" pitchFamily="34" charset="0"/>
              </a:rPr>
              <a:t>NOT</a:t>
            </a:r>
            <a:r>
              <a:rPr lang="en-US" sz="2800" dirty="0">
                <a:solidFill>
                  <a:srgbClr val="002B82"/>
                </a:solidFill>
                <a:effectLst>
                  <a:outerShdw blurRad="38100" dist="38100" dir="2700000" algn="tl">
                    <a:srgbClr val="C0C0C0"/>
                  </a:outerShdw>
                </a:effectLst>
                <a:latin typeface="Tahoma" pitchFamily="34" charset="0"/>
              </a:rPr>
              <a:t> dial 9-1-1 directly</a:t>
            </a:r>
          </a:p>
          <a:p>
            <a:pPr marL="996010" lvl="1" indent="-342900">
              <a:buFont typeface="Arial" panose="020B0604020202020204" pitchFamily="34" charset="0"/>
              <a:buChar char="•"/>
              <a:defRPr/>
            </a:pPr>
            <a:r>
              <a:rPr lang="en-US" sz="2800" dirty="0">
                <a:solidFill>
                  <a:srgbClr val="002B82"/>
                </a:solidFill>
                <a:effectLst>
                  <a:outerShdw blurRad="38100" dist="38100" dir="2700000" algn="tl">
                    <a:srgbClr val="C0C0C0"/>
                  </a:outerShdw>
                </a:effectLst>
                <a:latin typeface="Tahoma" pitchFamily="34" charset="0"/>
              </a:rPr>
              <a:t>Know your evacuation routes</a:t>
            </a:r>
          </a:p>
          <a:p>
            <a:pPr marL="996010" lvl="1" indent="-342900">
              <a:buFont typeface="Arial" panose="020B0604020202020204" pitchFamily="34" charset="0"/>
              <a:buChar char="•"/>
              <a:defRPr/>
            </a:pPr>
            <a:r>
              <a:rPr lang="en-US" sz="2800" dirty="0">
                <a:solidFill>
                  <a:srgbClr val="002B82"/>
                </a:solidFill>
                <a:effectLst>
                  <a:outerShdw blurRad="38100" dist="38100" dir="2700000" algn="tl">
                    <a:srgbClr val="C0C0C0"/>
                  </a:outerShdw>
                </a:effectLst>
                <a:latin typeface="Tahoma" pitchFamily="34" charset="0"/>
              </a:rPr>
              <a:t>Account for all personnel</a:t>
            </a:r>
          </a:p>
          <a:p>
            <a:pPr marL="996010" lvl="1" indent="-342900">
              <a:buFont typeface="Arial" panose="020B0604020202020204" pitchFamily="34" charset="0"/>
              <a:buChar char="•"/>
              <a:defRPr/>
            </a:pPr>
            <a:endParaRPr lang="en-US" sz="2800" dirty="0">
              <a:effectLst>
                <a:outerShdw blurRad="38100" dist="38100" dir="2700000" algn="tl">
                  <a:srgbClr val="C0C0C0"/>
                </a:outerShdw>
              </a:effectLst>
              <a:latin typeface="Tahoma" pitchFamily="34" charset="0"/>
            </a:endParaRPr>
          </a:p>
          <a:p>
            <a:pPr lvl="1">
              <a:defRPr/>
            </a:pPr>
            <a:endParaRPr lang="en-US" sz="2800" dirty="0">
              <a:solidFill>
                <a:srgbClr val="CC0000"/>
              </a:solidFill>
              <a:effectLst>
                <a:outerShdw blurRad="38100" dist="38100" dir="2700000" algn="tl">
                  <a:srgbClr val="C0C0C0"/>
                </a:outerShdw>
              </a:effectLst>
              <a:latin typeface="Tahoma" pitchFamily="34" charset="0"/>
            </a:endParaRPr>
          </a:p>
          <a:p>
            <a:pPr lvl="1" algn="ctr">
              <a:defRPr/>
            </a:pPr>
            <a:r>
              <a:rPr lang="en-US" sz="3600" b="1" dirty="0">
                <a:solidFill>
                  <a:srgbClr val="CC0000"/>
                </a:solidFill>
                <a:effectLst>
                  <a:outerShdw blurRad="38100" dist="38100" dir="2700000" algn="tl">
                    <a:srgbClr val="C0C0C0"/>
                  </a:outerShdw>
                </a:effectLst>
                <a:latin typeface="Tahoma" pitchFamily="34" charset="0"/>
              </a:rPr>
              <a:t>Main Control Room will coordinate notification and response to all emergencies AND escort responders to location of incident</a:t>
            </a:r>
          </a:p>
        </p:txBody>
      </p:sp>
    </p:spTree>
    <p:extLst>
      <p:ext uri="{BB962C8B-B14F-4D97-AF65-F5344CB8AC3E}">
        <p14:creationId xmlns:p14="http://schemas.microsoft.com/office/powerpoint/2010/main" val="19963187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811966" y="388579"/>
            <a:ext cx="10972800" cy="731520"/>
          </a:xfrm>
        </p:spPr>
        <p:txBody>
          <a:bodyPr>
            <a:normAutofit fontScale="90000"/>
          </a:bodyPr>
          <a:lstStyle/>
          <a:p>
            <a:r>
              <a:rPr lang="en-US" dirty="0"/>
              <a:t>NGS Emergency Alarm Sounds </a:t>
            </a:r>
          </a:p>
        </p:txBody>
      </p:sp>
      <p:graphicFrame>
        <p:nvGraphicFramePr>
          <p:cNvPr id="10" name="Table 9"/>
          <p:cNvGraphicFramePr>
            <a:graphicFrameLocks noGrp="1"/>
          </p:cNvGraphicFramePr>
          <p:nvPr/>
        </p:nvGraphicFramePr>
        <p:xfrm>
          <a:off x="2632664" y="3112076"/>
          <a:ext cx="9605727" cy="3563147"/>
        </p:xfrm>
        <a:graphic>
          <a:graphicData uri="http://schemas.openxmlformats.org/drawingml/2006/table">
            <a:tbl>
              <a:tblPr firstRow="1" bandRow="1">
                <a:tableStyleId>{5C22544A-7EE6-4342-B048-85BDC9FD1C3A}</a:tableStyleId>
              </a:tblPr>
              <a:tblGrid>
                <a:gridCol w="466022">
                  <a:extLst>
                    <a:ext uri="{9D8B030D-6E8A-4147-A177-3AD203B41FA5}">
                      <a16:colId xmlns:a16="http://schemas.microsoft.com/office/drawing/2014/main" val="20000"/>
                    </a:ext>
                  </a:extLst>
                </a:gridCol>
                <a:gridCol w="3592525">
                  <a:extLst>
                    <a:ext uri="{9D8B030D-6E8A-4147-A177-3AD203B41FA5}">
                      <a16:colId xmlns:a16="http://schemas.microsoft.com/office/drawing/2014/main" val="20001"/>
                    </a:ext>
                  </a:extLst>
                </a:gridCol>
                <a:gridCol w="5547180">
                  <a:extLst>
                    <a:ext uri="{9D8B030D-6E8A-4147-A177-3AD203B41FA5}">
                      <a16:colId xmlns:a16="http://schemas.microsoft.com/office/drawing/2014/main" val="20002"/>
                    </a:ext>
                  </a:extLst>
                </a:gridCol>
              </a:tblGrid>
              <a:tr h="929675">
                <a:tc>
                  <a:txBody>
                    <a:bodyPr/>
                    <a:lstStyle/>
                    <a:p>
                      <a:pPr marL="0" marR="0" algn="ctr">
                        <a:spcBef>
                          <a:spcPts val="0"/>
                        </a:spcBef>
                        <a:spcAft>
                          <a:spcPts val="0"/>
                        </a:spcAft>
                      </a:pP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2296" marR="82296" marT="0" marB="0"/>
                </a:tc>
                <a:tc>
                  <a:txBody>
                    <a:bodyPr/>
                    <a:lstStyle/>
                    <a:p>
                      <a:pPr marL="0" marR="0">
                        <a:spcBef>
                          <a:spcPts val="0"/>
                        </a:spcBef>
                        <a:spcAft>
                          <a:spcPts val="0"/>
                        </a:spcAft>
                      </a:pP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Tone</a:t>
                      </a:r>
                      <a:endParaRPr lang="en-US" sz="3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2296" marR="82296" marT="0" marB="0"/>
                </a:tc>
                <a:tc>
                  <a:txBody>
                    <a:bodyPr/>
                    <a:lstStyle/>
                    <a:p>
                      <a:pPr marL="0" marR="0" algn="ctr">
                        <a:spcBef>
                          <a:spcPts val="0"/>
                        </a:spcBef>
                        <a:spcAft>
                          <a:spcPts val="0"/>
                        </a:spcAft>
                      </a:pPr>
                      <a:r>
                        <a:rPr lang="en-US" sz="3400" dirty="0">
                          <a:effectLst/>
                          <a:latin typeface="Times New Roman" panose="02020603050405020304" pitchFamily="18" charset="0"/>
                          <a:ea typeface="Times New Roman" panose="02020603050405020304" pitchFamily="18" charset="0"/>
                          <a:cs typeface="Times New Roman" panose="02020603050405020304" pitchFamily="18" charset="0"/>
                        </a:rPr>
                        <a:t>Description </a:t>
                      </a:r>
                      <a:endParaRPr lang="en-US" sz="3400" dirty="0">
                        <a:effectLst/>
                        <a:latin typeface="Arial Narrow" panose="020B0606020202030204" pitchFamily="34" charset="0"/>
                        <a:ea typeface="Times New Roman" panose="02020603050405020304" pitchFamily="18" charset="0"/>
                        <a:cs typeface="Times New Roman" panose="02020603050405020304" pitchFamily="18" charset="0"/>
                      </a:endParaRPr>
                    </a:p>
                  </a:txBody>
                  <a:tcPr marL="82296" marR="82296" marT="0" marB="0"/>
                </a:tc>
                <a:extLst>
                  <a:ext uri="{0D108BD9-81ED-4DB2-BD59-A6C34878D82A}">
                    <a16:rowId xmlns:a16="http://schemas.microsoft.com/office/drawing/2014/main" val="10000"/>
                  </a:ext>
                </a:extLst>
              </a:tr>
              <a:tr h="877824">
                <a:tc>
                  <a:txBody>
                    <a:bodyPr/>
                    <a:lstStyle/>
                    <a:p>
                      <a:pPr marL="0" marR="0" lvl="0" indent="0" algn="ctr">
                        <a:spcBef>
                          <a:spcPts val="0"/>
                        </a:spcBef>
                        <a:spcAft>
                          <a:spcPts val="0"/>
                        </a:spcAft>
                        <a:buFont typeface="Arial" panose="020B0604020202020204" pitchFamily="34" charset="0"/>
                        <a:buNone/>
                        <a:tabLst>
                          <a:tab pos="457200" algn="l"/>
                        </a:tabLst>
                      </a:pPr>
                      <a:endParaRPr lang="en-US" sz="190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a:spcBef>
                          <a:spcPts val="0"/>
                        </a:spcBef>
                        <a:spcAft>
                          <a:spcPts val="0"/>
                        </a:spcAft>
                        <a:buFont typeface="Arial" panose="020B0604020202020204" pitchFamily="34" charset="0"/>
                        <a:buNone/>
                        <a:tabLst>
                          <a:tab pos="457200" algn="l"/>
                        </a:tabLst>
                      </a:pPr>
                      <a:r>
                        <a:rPr lang="en-US" sz="190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1</a:t>
                      </a:r>
                    </a:p>
                  </a:txBody>
                  <a:tcPr marL="82296" marR="82296" marT="0" marB="0"/>
                </a:tc>
                <a:tc>
                  <a:txBody>
                    <a:bodyPr/>
                    <a:lstStyle/>
                    <a:p>
                      <a:pPr marL="0" marR="0">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Evacuation Tone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82296" marR="82296" marT="0" marB="0"/>
                </a:tc>
                <a:tc>
                  <a:txBody>
                    <a:bodyPr/>
                    <a:lstStyle/>
                    <a:p>
                      <a:pPr marL="0" marR="0">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20 sec of Wail Tone</a:t>
                      </a:r>
                    </a:p>
                    <a:p>
                      <a:pPr marL="0" marR="0">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82296" marR="82296" marT="0" marB="0"/>
                </a:tc>
                <a:extLst>
                  <a:ext uri="{0D108BD9-81ED-4DB2-BD59-A6C34878D82A}">
                    <a16:rowId xmlns:a16="http://schemas.microsoft.com/office/drawing/2014/main" val="10001"/>
                  </a:ext>
                </a:extLst>
              </a:tr>
              <a:tr h="877824">
                <a:tc>
                  <a:txBody>
                    <a:bodyPr/>
                    <a:lstStyle/>
                    <a:p>
                      <a:pPr marL="0" marR="0" lvl="0" indent="0" algn="ctr">
                        <a:spcBef>
                          <a:spcPts val="0"/>
                        </a:spcBef>
                        <a:spcAft>
                          <a:spcPts val="0"/>
                        </a:spcAft>
                        <a:buFont typeface="+mj-lt"/>
                        <a:buNone/>
                        <a:tabLst>
                          <a:tab pos="457200" algn="l"/>
                        </a:tabLst>
                      </a:pPr>
                      <a:endParaRPr lang="en-US" sz="190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a:spcBef>
                          <a:spcPts val="0"/>
                        </a:spcBef>
                        <a:spcAft>
                          <a:spcPts val="0"/>
                        </a:spcAft>
                        <a:buFont typeface="+mj-lt"/>
                        <a:buNone/>
                        <a:tabLst>
                          <a:tab pos="457200" algn="l"/>
                        </a:tabLst>
                      </a:pPr>
                      <a:r>
                        <a:rPr lang="en-US" sz="1900" kern="1200" dirty="0">
                          <a:solidFill>
                            <a:schemeClr val="dk1"/>
                          </a:solidFill>
                          <a:effectLst/>
                          <a:latin typeface="Times New Roman" panose="02020603050405020304" pitchFamily="18" charset="0"/>
                          <a:ea typeface="Calibri" panose="020F0502020204030204" pitchFamily="34" charset="0"/>
                          <a:cs typeface="Times New Roman" panose="02020603050405020304" pitchFamily="18" charset="0"/>
                        </a:rPr>
                        <a:t>2 </a:t>
                      </a:r>
                    </a:p>
                  </a:txBody>
                  <a:tcPr marL="82296" marR="82296" marT="0" marB="0"/>
                </a:tc>
                <a:tc>
                  <a:txBody>
                    <a:bodyPr/>
                    <a:lstStyle/>
                    <a:p>
                      <a:pPr marL="0" marR="0">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Plant Emergency Condition Tone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82296" marR="82296" marT="0" marB="0"/>
                </a:tc>
                <a:tc>
                  <a:txBody>
                    <a:bodyPr/>
                    <a:lstStyle/>
                    <a:p>
                      <a:pPr marL="0" marR="0">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20 sec of Alternating Steady Tone </a:t>
                      </a:r>
                    </a:p>
                    <a:p>
                      <a:pPr marL="0" marR="0">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82296" marR="82296" marT="0" marB="0"/>
                </a:tc>
                <a:extLst>
                  <a:ext uri="{0D108BD9-81ED-4DB2-BD59-A6C34878D82A}">
                    <a16:rowId xmlns:a16="http://schemas.microsoft.com/office/drawing/2014/main" val="10002"/>
                  </a:ext>
                </a:extLst>
              </a:tr>
              <a:tr h="877824">
                <a:tc>
                  <a:txBody>
                    <a:bodyPr/>
                    <a:lstStyle/>
                    <a:p>
                      <a:pPr marL="0" marR="0" lvl="0" indent="0" algn="ctr">
                        <a:spcBef>
                          <a:spcPts val="0"/>
                        </a:spcBef>
                        <a:spcAft>
                          <a:spcPts val="0"/>
                        </a:spcAft>
                        <a:buFont typeface="+mj-lt"/>
                        <a:buNone/>
                        <a:tabLst>
                          <a:tab pos="457200" algn="l"/>
                        </a:tabLst>
                      </a:pPr>
                      <a:endParaRPr lang="en-US" sz="1900" dirty="0">
                        <a:effectLst/>
                        <a:latin typeface="Arial Narrow" panose="020B0606020202030204" pitchFamily="34" charset="0"/>
                        <a:ea typeface="Times New Roman" panose="02020603050405020304" pitchFamily="18" charset="0"/>
                        <a:cs typeface="Times New Roman" panose="02020603050405020304" pitchFamily="18" charset="0"/>
                      </a:endParaRPr>
                    </a:p>
                    <a:p>
                      <a:pPr marL="0" marR="0" lvl="0" indent="0" algn="ctr">
                        <a:spcBef>
                          <a:spcPts val="0"/>
                        </a:spcBef>
                        <a:spcAft>
                          <a:spcPts val="0"/>
                        </a:spcAft>
                        <a:buFont typeface="+mj-lt"/>
                        <a:buNone/>
                        <a:tabLst>
                          <a:tab pos="457200" algn="l"/>
                        </a:tabLst>
                      </a:pPr>
                      <a:r>
                        <a:rPr lang="en-US" sz="1900" dirty="0">
                          <a:effectLst/>
                          <a:latin typeface="Arial Narrow" panose="020B0606020202030204" pitchFamily="34" charset="0"/>
                          <a:ea typeface="Times New Roman" panose="02020603050405020304" pitchFamily="18" charset="0"/>
                          <a:cs typeface="Times New Roman" panose="02020603050405020304" pitchFamily="18" charset="0"/>
                        </a:rPr>
                        <a:t>3</a:t>
                      </a:r>
                    </a:p>
                  </a:txBody>
                  <a:tcPr marL="82296" marR="82296" marT="0" marB="0"/>
                </a:tc>
                <a:tc>
                  <a:txBody>
                    <a:bodyPr/>
                    <a:lstStyle/>
                    <a:p>
                      <a:pPr marL="0" marR="0">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Security Alert Tone</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82296" marR="82296" marT="0" marB="0"/>
                </a:tc>
                <a:tc>
                  <a:txBody>
                    <a:bodyPr/>
                    <a:lstStyle/>
                    <a:p>
                      <a:pPr marL="0" marR="0">
                        <a:spcBef>
                          <a:spcPts val="0"/>
                        </a:spcBef>
                        <a:spcAft>
                          <a:spcPts val="0"/>
                        </a:spcAft>
                      </a:pPr>
                      <a:endParaRPr lang="en-US" sz="19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900" dirty="0">
                          <a:effectLst/>
                          <a:latin typeface="Times New Roman" panose="02020603050405020304" pitchFamily="18" charset="0"/>
                          <a:ea typeface="Calibri" panose="020F0502020204030204" pitchFamily="34" charset="0"/>
                          <a:cs typeface="Times New Roman" panose="02020603050405020304" pitchFamily="18" charset="0"/>
                        </a:rPr>
                        <a:t>20 sec of Whoop Tone</a:t>
                      </a:r>
                    </a:p>
                    <a:p>
                      <a:pPr marL="0" marR="0">
                        <a:spcBef>
                          <a:spcPts val="0"/>
                        </a:spcBef>
                        <a:spcAft>
                          <a:spcPts val="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txBody>
                  <a:tcPr marL="82296" marR="82296" marT="0" marB="0"/>
                </a:tc>
                <a:extLst>
                  <a:ext uri="{0D108BD9-81ED-4DB2-BD59-A6C34878D82A}">
                    <a16:rowId xmlns:a16="http://schemas.microsoft.com/office/drawing/2014/main" val="10003"/>
                  </a:ext>
                </a:extLst>
              </a:tr>
            </a:tbl>
          </a:graphicData>
        </a:graphic>
      </p:graphicFrame>
      <p:pic>
        <p:nvPicPr>
          <p:cNvPr id="2" name="SST_Whoop">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30286" y="5959244"/>
            <a:ext cx="584836" cy="584836"/>
          </a:xfrm>
          <a:prstGeom prst="rect">
            <a:avLst/>
          </a:prstGeom>
        </p:spPr>
      </p:pic>
      <p:pic>
        <p:nvPicPr>
          <p:cNvPr id="6" name="SST_Wail">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964477" y="4196260"/>
            <a:ext cx="584836" cy="584836"/>
          </a:xfrm>
          <a:prstGeom prst="rect">
            <a:avLst/>
          </a:prstGeom>
        </p:spPr>
      </p:pic>
      <p:pic>
        <p:nvPicPr>
          <p:cNvPr id="7" name="AlternateSteady_0">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198952" y="5091654"/>
            <a:ext cx="584836" cy="584836"/>
          </a:xfrm>
          <a:prstGeom prst="rect">
            <a:avLst/>
          </a:prstGeom>
        </p:spPr>
      </p:pic>
      <p:sp>
        <p:nvSpPr>
          <p:cNvPr id="4" name="Rectangle 3"/>
          <p:cNvSpPr/>
          <p:nvPr/>
        </p:nvSpPr>
        <p:spPr>
          <a:xfrm>
            <a:off x="2856492" y="1933928"/>
            <a:ext cx="9122148" cy="683264"/>
          </a:xfrm>
          <a:prstGeom prst="rect">
            <a:avLst/>
          </a:prstGeom>
        </p:spPr>
        <p:txBody>
          <a:bodyPr wrap="square">
            <a:spAutoFit/>
          </a:bodyPr>
          <a:lstStyle/>
          <a:p>
            <a:pPr algn="ctr" defTabSz="548640"/>
            <a:r>
              <a:rPr lang="en-US" sz="3840" b="1" dirty="0">
                <a:solidFill>
                  <a:srgbClr val="C00000"/>
                </a:solidFill>
                <a:latin typeface="Tahoma" panose="020B0604030504040204" pitchFamily="34" charset="0"/>
                <a:ea typeface="Tahoma" panose="020B0604030504040204" pitchFamily="34" charset="0"/>
                <a:cs typeface="Tahoma" panose="020B0604030504040204" pitchFamily="34" charset="0"/>
              </a:rPr>
              <a:t>Click on speakers to hear each tone</a:t>
            </a:r>
          </a:p>
        </p:txBody>
      </p:sp>
      <p:pic>
        <p:nvPicPr>
          <p:cNvPr id="5" name="Picture 4">
            <a:extLst>
              <a:ext uri="{FF2B5EF4-FFF2-40B4-BE49-F238E27FC236}">
                <a16:creationId xmlns:a16="http://schemas.microsoft.com/office/drawing/2014/main" id="{B53805B4-2D5C-47D0-9417-D122C5680006}"/>
              </a:ext>
            </a:extLst>
          </p:cNvPr>
          <p:cNvPicPr>
            <a:picLocks noChangeAspect="1"/>
          </p:cNvPicPr>
          <p:nvPr/>
        </p:nvPicPr>
        <p:blipFill>
          <a:blip r:embed="rId10"/>
          <a:stretch>
            <a:fillRect/>
          </a:stretch>
        </p:blipFill>
        <p:spPr>
          <a:xfrm>
            <a:off x="0" y="-48768"/>
            <a:ext cx="14630400" cy="1194816"/>
          </a:xfrm>
          <a:prstGeom prst="rect">
            <a:avLst/>
          </a:prstGeom>
        </p:spPr>
      </p:pic>
      <p:sp>
        <p:nvSpPr>
          <p:cNvPr id="9" name="TextBox 8">
            <a:extLst>
              <a:ext uri="{FF2B5EF4-FFF2-40B4-BE49-F238E27FC236}">
                <a16:creationId xmlns:a16="http://schemas.microsoft.com/office/drawing/2014/main" id="{C927D0A2-ED1C-41A9-A090-7590DF31F65B}"/>
              </a:ext>
            </a:extLst>
          </p:cNvPr>
          <p:cNvSpPr txBox="1"/>
          <p:nvPr/>
        </p:nvSpPr>
        <p:spPr>
          <a:xfrm>
            <a:off x="317027" y="145910"/>
            <a:ext cx="13996345" cy="923330"/>
          </a:xfrm>
          <a:prstGeom prst="rect">
            <a:avLst/>
          </a:prstGeom>
          <a:noFill/>
          <a:ln>
            <a:noFill/>
          </a:ln>
        </p:spPr>
        <p:txBody>
          <a:bodyPr wrap="square" rtlCol="0">
            <a:spAutoFit/>
          </a:bodyPr>
          <a:lstStyle/>
          <a:p>
            <a:pPr algn="ctr">
              <a:lnSpc>
                <a:spcPct val="90000"/>
              </a:lnSpc>
              <a:spcAft>
                <a:spcPts val="524"/>
              </a:spcAft>
              <a:buSzPct val="100000"/>
              <a:defRPr/>
            </a:pPr>
            <a:r>
              <a:rPr lang="en-US" sz="6000" dirty="0">
                <a:solidFill>
                  <a:schemeClr val="bg1"/>
                </a:solidFill>
                <a:latin typeface="+mj-lt"/>
              </a:rPr>
              <a:t>Know the Emergency Alarm Sounds</a:t>
            </a:r>
            <a:endParaRPr lang="en-US" sz="6000" dirty="0">
              <a:solidFill>
                <a:srgbClr val="00B0F0"/>
              </a:solidFill>
              <a:latin typeface="+mj-lt"/>
            </a:endParaRPr>
          </a:p>
        </p:txBody>
      </p:sp>
    </p:spTree>
    <p:extLst>
      <p:ext uri="{BB962C8B-B14F-4D97-AF65-F5344CB8AC3E}">
        <p14:creationId xmlns:p14="http://schemas.microsoft.com/office/powerpoint/2010/main" val="38237266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34"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0038" fill="hold"/>
                                        <p:tgtEl>
                                          <p:spTgt spid="6"/>
                                        </p:tgtEl>
                                      </p:cBhvr>
                                    </p:cmd>
                                  </p:childTnLst>
                                </p:cTn>
                              </p:par>
                            </p:childTnLst>
                          </p:cTn>
                        </p:par>
                      </p:childTnLst>
                    </p:cTn>
                  </p:par>
                </p:childTnLst>
              </p:cTn>
              <p:nextCondLst>
                <p:cond evt="onClick" delay="0">
                  <p:tgtEl>
                    <p:spTgt spid="6"/>
                  </p:tgtEl>
                </p:cond>
              </p:nextCondLst>
            </p:seq>
            <p:audio>
              <p:cMediaNode vol="80000">
                <p:cTn id="13" fill="hold" display="0">
                  <p:stCondLst>
                    <p:cond delay="indefinite"/>
                  </p:stCondLst>
                  <p:endCondLst>
                    <p:cond evt="onStopAudio" delay="0">
                      <p:tgtEl>
                        <p:sldTgt/>
                      </p:tgtEl>
                    </p:cond>
                  </p:endCondLst>
                </p:cTn>
                <p:tgtEl>
                  <p:spTgt spid="6"/>
                </p:tgtEl>
              </p:cMediaNode>
            </p:audi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2027" fill="hold"/>
                                        <p:tgtEl>
                                          <p:spTgt spid="7"/>
                                        </p:tgtEl>
                                      </p:cBhvr>
                                    </p:cmd>
                                  </p:childTnLst>
                                </p:cTn>
                              </p:par>
                            </p:childTnLst>
                          </p:cTn>
                        </p:par>
                      </p:childTnLst>
                    </p:cTn>
                  </p:par>
                </p:childTnLst>
              </p:cTn>
              <p:nextCondLst>
                <p:cond evt="onClick" delay="0">
                  <p:tgtEl>
                    <p:spTgt spid="7"/>
                  </p:tgtEl>
                </p:cond>
              </p:nextCondLst>
            </p:seq>
            <p:audio>
              <p:cMediaNode vol="80000">
                <p:cTn id="19"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NGS Emergency Alarm Sounds</a:t>
            </a:r>
          </a:p>
        </p:txBody>
      </p:sp>
      <p:sp>
        <p:nvSpPr>
          <p:cNvPr id="3" name="Content Placeholder 2"/>
          <p:cNvSpPr>
            <a:spLocks noGrp="1"/>
          </p:cNvSpPr>
          <p:nvPr>
            <p:ph idx="1"/>
          </p:nvPr>
        </p:nvSpPr>
        <p:spPr>
          <a:xfrm>
            <a:off x="1028700" y="1440180"/>
            <a:ext cx="13144500" cy="6643510"/>
          </a:xfrm>
        </p:spPr>
        <p:txBody>
          <a:bodyPr>
            <a:normAutofit/>
          </a:bodyPr>
          <a:lstStyle/>
          <a:p>
            <a:pPr marL="0" indent="0">
              <a:lnSpc>
                <a:spcPct val="80000"/>
              </a:lnSpc>
              <a:buNone/>
              <a:defRPr/>
            </a:pPr>
            <a:r>
              <a:rPr lang="en-US" sz="2400" b="1" dirty="0">
                <a:solidFill>
                  <a:srgbClr val="C00000"/>
                </a:solidFill>
              </a:rPr>
              <a:t>Emergency Alert (click on speakers)</a:t>
            </a:r>
          </a:p>
          <a:p>
            <a:pPr marL="554356" lvl="2" indent="-554356">
              <a:lnSpc>
                <a:spcPct val="120000"/>
              </a:lnSpc>
              <a:defRPr/>
            </a:pPr>
            <a:r>
              <a:rPr lang="en-US" sz="2160" dirty="0"/>
              <a:t>Level 1: Evacuation Tone - slowly alternating siren (Wail Tone) </a:t>
            </a:r>
          </a:p>
          <a:p>
            <a:pPr marL="554356" lvl="3" indent="542926">
              <a:lnSpc>
                <a:spcPct val="120000"/>
              </a:lnSpc>
              <a:tabLst>
                <a:tab pos="474346" algn="l"/>
              </a:tabLst>
              <a:defRPr/>
            </a:pPr>
            <a:r>
              <a:rPr lang="en-US" sz="1920" dirty="0"/>
              <a:t>Evacuate to designated staging area, contractors' stage at rear entry gate parking area in front of the Scale house. Account for all your workers and then check in with a JEA Project Manager (see map on next slide)</a:t>
            </a:r>
          </a:p>
          <a:p>
            <a:pPr marL="554356" lvl="2" indent="-554356">
              <a:lnSpc>
                <a:spcPct val="120000"/>
              </a:lnSpc>
              <a:defRPr/>
            </a:pPr>
            <a:r>
              <a:rPr lang="en-US" sz="2160" dirty="0"/>
              <a:t>Level 2: Plant Emergency Condition Tone – rapidly alternating steady tone</a:t>
            </a:r>
          </a:p>
          <a:p>
            <a:pPr marL="1097280" lvl="3" indent="-542926">
              <a:lnSpc>
                <a:spcPct val="120000"/>
              </a:lnSpc>
              <a:defRPr/>
            </a:pPr>
            <a:r>
              <a:rPr lang="en-US" sz="1920" dirty="0"/>
              <a:t>Notification of the nature and location of the emergency announced over plant-wide PA system and by plant radio</a:t>
            </a:r>
          </a:p>
          <a:p>
            <a:pPr marL="1097280" lvl="3" indent="-542926">
              <a:lnSpc>
                <a:spcPct val="120000"/>
              </a:lnSpc>
              <a:defRPr/>
            </a:pPr>
            <a:r>
              <a:rPr lang="en-US" sz="1920" dirty="0"/>
              <a:t>Please standby for further instruction </a:t>
            </a:r>
          </a:p>
          <a:p>
            <a:pPr marL="548640" lvl="2" indent="-542926">
              <a:lnSpc>
                <a:spcPct val="120000"/>
              </a:lnSpc>
              <a:defRPr/>
            </a:pPr>
            <a:r>
              <a:rPr lang="en-US" sz="2160" dirty="0"/>
              <a:t>Level 3:</a:t>
            </a:r>
            <a:r>
              <a:rPr lang="en-US" sz="2400" dirty="0"/>
              <a:t> </a:t>
            </a:r>
            <a:r>
              <a:rPr lang="en-US" sz="2160" dirty="0"/>
              <a:t>Security Alert Tone – whoop tone</a:t>
            </a:r>
          </a:p>
          <a:p>
            <a:pPr marL="1097280" lvl="3" indent="-542926">
              <a:lnSpc>
                <a:spcPct val="120000"/>
              </a:lnSpc>
              <a:defRPr/>
            </a:pPr>
            <a:r>
              <a:rPr lang="en-US" sz="1920" dirty="0"/>
              <a:t>Report any suspicious persons or activity to the main control room</a:t>
            </a:r>
          </a:p>
          <a:p>
            <a:pPr marL="1097280" lvl="3" indent="-542926">
              <a:lnSpc>
                <a:spcPct val="120000"/>
              </a:lnSpc>
              <a:defRPr/>
            </a:pPr>
            <a:r>
              <a:rPr lang="en-US" sz="1920" dirty="0"/>
              <a:t>Please standby for further instruction</a:t>
            </a:r>
          </a:p>
          <a:p>
            <a:pPr algn="ctr">
              <a:lnSpc>
                <a:spcPct val="80000"/>
              </a:lnSpc>
              <a:buNone/>
              <a:defRPr/>
            </a:pPr>
            <a:endParaRPr lang="en-US" sz="2160" dirty="0">
              <a:solidFill>
                <a:srgbClr val="CC0000"/>
              </a:solidFill>
              <a:effectLst>
                <a:outerShdw blurRad="38100" dist="38100" dir="2700000" algn="tl">
                  <a:srgbClr val="C0C0C0"/>
                </a:outerShdw>
              </a:effectLst>
              <a:latin typeface="Tahoma" pitchFamily="34" charset="0"/>
            </a:endParaRPr>
          </a:p>
          <a:p>
            <a:pPr algn="ctr">
              <a:lnSpc>
                <a:spcPct val="80000"/>
              </a:lnSpc>
              <a:buNone/>
              <a:defRPr/>
            </a:pPr>
            <a:endParaRPr lang="en-US" sz="2160" dirty="0">
              <a:solidFill>
                <a:srgbClr val="C00000"/>
              </a:solidFill>
              <a:effectLst>
                <a:outerShdw blurRad="38100" dist="38100" dir="2700000" algn="tl">
                  <a:srgbClr val="C0C0C0"/>
                </a:outerShdw>
              </a:effectLst>
              <a:latin typeface="Tahoma" pitchFamily="34" charset="0"/>
            </a:endParaRPr>
          </a:p>
          <a:p>
            <a:pPr algn="ctr">
              <a:lnSpc>
                <a:spcPct val="80000"/>
              </a:lnSpc>
              <a:buNone/>
              <a:defRPr/>
            </a:pPr>
            <a:r>
              <a:rPr lang="en-US" sz="2160" dirty="0">
                <a:solidFill>
                  <a:srgbClr val="C00000"/>
                </a:solidFill>
                <a:effectLst>
                  <a:outerShdw blurRad="38100" dist="38100" dir="2700000" algn="tl">
                    <a:srgbClr val="C0C0C0"/>
                  </a:outerShdw>
                </a:effectLst>
                <a:latin typeface="Tahoma" pitchFamily="34" charset="0"/>
              </a:rPr>
              <a:t>Alarms are tested weekly on Thursdays between 11:30am - 12:00pm (noon).</a:t>
            </a:r>
          </a:p>
          <a:p>
            <a:endParaRPr lang="en-US" dirty="0"/>
          </a:p>
        </p:txBody>
      </p:sp>
      <p:pic>
        <p:nvPicPr>
          <p:cNvPr id="4" name="SST_Wai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73058" y="1790739"/>
            <a:ext cx="584836" cy="584836"/>
          </a:xfrm>
          <a:prstGeom prst="rect">
            <a:avLst/>
          </a:prstGeom>
        </p:spPr>
      </p:pic>
      <p:pic>
        <p:nvPicPr>
          <p:cNvPr id="5" name="AlternateSteady_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291250" y="2998058"/>
            <a:ext cx="584836" cy="584836"/>
          </a:xfrm>
          <a:prstGeom prst="rect">
            <a:avLst/>
          </a:prstGeom>
        </p:spPr>
      </p:pic>
      <p:pic>
        <p:nvPicPr>
          <p:cNvPr id="6" name="SST_Whoop">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flipH="1">
            <a:off x="6155631" y="5257799"/>
            <a:ext cx="256283" cy="388621"/>
          </a:xfrm>
          <a:prstGeom prst="rect">
            <a:avLst/>
          </a:prstGeom>
        </p:spPr>
      </p:pic>
      <p:pic>
        <p:nvPicPr>
          <p:cNvPr id="7" name="Picture 6">
            <a:extLst>
              <a:ext uri="{FF2B5EF4-FFF2-40B4-BE49-F238E27FC236}">
                <a16:creationId xmlns:a16="http://schemas.microsoft.com/office/drawing/2014/main" id="{E5BFA8F0-E2C2-4234-86E3-E58FDEF1A10D}"/>
              </a:ext>
            </a:extLst>
          </p:cNvPr>
          <p:cNvPicPr>
            <a:picLocks noChangeAspect="1"/>
          </p:cNvPicPr>
          <p:nvPr/>
        </p:nvPicPr>
        <p:blipFill>
          <a:blip r:embed="rId10"/>
          <a:stretch>
            <a:fillRect/>
          </a:stretch>
        </p:blipFill>
        <p:spPr>
          <a:xfrm>
            <a:off x="0" y="-48768"/>
            <a:ext cx="14630400" cy="1194816"/>
          </a:xfrm>
          <a:prstGeom prst="rect">
            <a:avLst/>
          </a:prstGeom>
        </p:spPr>
      </p:pic>
      <p:sp>
        <p:nvSpPr>
          <p:cNvPr id="8" name="TextBox 7">
            <a:extLst>
              <a:ext uri="{FF2B5EF4-FFF2-40B4-BE49-F238E27FC236}">
                <a16:creationId xmlns:a16="http://schemas.microsoft.com/office/drawing/2014/main" id="{934FA4C7-2AED-43FD-94AF-A597EAA5932A}"/>
              </a:ext>
            </a:extLst>
          </p:cNvPr>
          <p:cNvSpPr txBox="1"/>
          <p:nvPr/>
        </p:nvSpPr>
        <p:spPr>
          <a:xfrm>
            <a:off x="317027" y="145910"/>
            <a:ext cx="13996345" cy="923330"/>
          </a:xfrm>
          <a:prstGeom prst="rect">
            <a:avLst/>
          </a:prstGeom>
          <a:noFill/>
          <a:ln>
            <a:noFill/>
          </a:ln>
        </p:spPr>
        <p:txBody>
          <a:bodyPr wrap="square" rtlCol="0">
            <a:spAutoFit/>
          </a:bodyPr>
          <a:lstStyle/>
          <a:p>
            <a:pPr algn="ctr">
              <a:lnSpc>
                <a:spcPct val="90000"/>
              </a:lnSpc>
              <a:spcAft>
                <a:spcPts val="524"/>
              </a:spcAft>
              <a:buSzPct val="100000"/>
              <a:defRPr/>
            </a:pPr>
            <a:r>
              <a:rPr lang="en-US" sz="6000" dirty="0">
                <a:solidFill>
                  <a:schemeClr val="bg1"/>
                </a:solidFill>
                <a:latin typeface="+mj-lt"/>
              </a:rPr>
              <a:t>Know the Emergency Alarm Sounds</a:t>
            </a:r>
            <a:endParaRPr lang="en-US" sz="6000" dirty="0">
              <a:solidFill>
                <a:srgbClr val="00B0F0"/>
              </a:solidFill>
              <a:latin typeface="+mj-lt"/>
            </a:endParaRPr>
          </a:p>
        </p:txBody>
      </p:sp>
    </p:spTree>
    <p:extLst>
      <p:ext uri="{BB962C8B-B14F-4D97-AF65-F5344CB8AC3E}">
        <p14:creationId xmlns:p14="http://schemas.microsoft.com/office/powerpoint/2010/main" val="1191220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2027" fill="hold"/>
                                        <p:tgtEl>
                                          <p:spTgt spid="5"/>
                                        </p:tgtEl>
                                      </p:cBhvr>
                                    </p:cmd>
                                  </p:childTnLst>
                                </p:cTn>
                              </p:par>
                            </p:childTnLst>
                          </p:cTn>
                        </p:par>
                      </p:childTnLst>
                    </p:cTn>
                  </p:par>
                </p:childTnLst>
              </p:cTn>
              <p:nextCondLst>
                <p:cond evt="onClick" delay="0">
                  <p:tgtEl>
                    <p:spTgt spid="5"/>
                  </p:tgtEl>
                </p:cond>
              </p:nextCondLst>
            </p:seq>
            <p:audio>
              <p:cMediaNode vol="80000">
                <p:cTn id="13" fill="hold" display="0">
                  <p:stCondLst>
                    <p:cond delay="indefinite"/>
                  </p:stCondLst>
                  <p:endCondLst>
                    <p:cond evt="onStopAudio" delay="0">
                      <p:tgtEl>
                        <p:sldTgt/>
                      </p:tgtEl>
                    </p:cond>
                  </p:endCondLst>
                </p:cTn>
                <p:tgtEl>
                  <p:spTgt spid="5"/>
                </p:tgtEl>
              </p:cMediaNode>
            </p:audio>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334" fill="hold"/>
                                        <p:tgtEl>
                                          <p:spTgt spid="6"/>
                                        </p:tgtEl>
                                      </p:cBhvr>
                                    </p:cmd>
                                  </p:childTnLst>
                                </p:cTn>
                              </p:par>
                            </p:childTnLst>
                          </p:cTn>
                        </p:par>
                      </p:childTnLst>
                    </p:cTn>
                  </p:par>
                </p:childTnLst>
              </p:cTn>
              <p:nextCondLst>
                <p:cond evt="onClick" delay="0">
                  <p:tgtEl>
                    <p:spTgt spid="6"/>
                  </p:tgtEl>
                </p:cond>
              </p:nextCondLst>
            </p:seq>
            <p:audio>
              <p:cMediaNode vol="100000">
                <p:cTn id="19"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sp>
        <p:nvSpPr>
          <p:cNvPr id="6" name="Rectangle 5"/>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mj-lt"/>
                <a:ea typeface="+mn-ea"/>
                <a:cs typeface="+mn-cs"/>
              </a:rPr>
              <a:t>Northside Generating Station (NGS)</a:t>
            </a:r>
          </a:p>
        </p:txBody>
      </p:sp>
      <p:sp>
        <p:nvSpPr>
          <p:cNvPr id="3" name="Content Placeholder 2">
            <a:extLst>
              <a:ext uri="{FF2B5EF4-FFF2-40B4-BE49-F238E27FC236}">
                <a16:creationId xmlns:a16="http://schemas.microsoft.com/office/drawing/2014/main" id="{BA99A32B-06F3-439B-8DF5-4358FAA98596}"/>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78ECCE87-CE05-440C-BEFD-3ECF55F0A53E}"/>
              </a:ext>
            </a:extLst>
          </p:cNvPr>
          <p:cNvPicPr>
            <a:picLocks noChangeAspect="1"/>
          </p:cNvPicPr>
          <p:nvPr/>
        </p:nvPicPr>
        <p:blipFill rotWithShape="1">
          <a:blip r:embed="rId3"/>
          <a:srcRect l="2735" t="9379" b="7149"/>
          <a:stretch/>
        </p:blipFill>
        <p:spPr>
          <a:xfrm>
            <a:off x="631506" y="1409392"/>
            <a:ext cx="13367386" cy="6452851"/>
          </a:xfrm>
          <a:prstGeom prst="rect">
            <a:avLst/>
          </a:prstGeom>
        </p:spPr>
      </p:pic>
      <p:sp>
        <p:nvSpPr>
          <p:cNvPr id="2" name="Star: 5 Points 1">
            <a:extLst>
              <a:ext uri="{FF2B5EF4-FFF2-40B4-BE49-F238E27FC236}">
                <a16:creationId xmlns:a16="http://schemas.microsoft.com/office/drawing/2014/main" id="{4ABCD856-6447-46D6-974C-B6423953694B}"/>
              </a:ext>
            </a:extLst>
          </p:cNvPr>
          <p:cNvSpPr/>
          <p:nvPr/>
        </p:nvSpPr>
        <p:spPr>
          <a:xfrm>
            <a:off x="3376246" y="3577211"/>
            <a:ext cx="311499" cy="251208"/>
          </a:xfrm>
          <a:prstGeom prst="star5">
            <a:avLst>
              <a:gd name="adj" fmla="val 22716"/>
              <a:gd name="hf" fmla="val 105146"/>
              <a:gd name="vf" fmla="val 110557"/>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94D6BD6-6226-4F8F-BB8A-997948E758B3}"/>
              </a:ext>
            </a:extLst>
          </p:cNvPr>
          <p:cNvSpPr txBox="1"/>
          <p:nvPr/>
        </p:nvSpPr>
        <p:spPr>
          <a:xfrm>
            <a:off x="2703006" y="2553657"/>
            <a:ext cx="2321169" cy="892552"/>
          </a:xfrm>
          <a:prstGeom prst="rect">
            <a:avLst/>
          </a:prstGeom>
          <a:noFill/>
        </p:spPr>
        <p:txBody>
          <a:bodyPr wrap="square" rtlCol="0">
            <a:spAutoFit/>
          </a:bodyPr>
          <a:lstStyle/>
          <a:p>
            <a:r>
              <a:rPr lang="en-US" dirty="0">
                <a:solidFill>
                  <a:srgbClr val="FFFF00"/>
                </a:solidFill>
              </a:rPr>
              <a:t>Contractor Evacuation Site</a:t>
            </a:r>
          </a:p>
        </p:txBody>
      </p:sp>
    </p:spTree>
    <p:extLst>
      <p:ext uri="{BB962C8B-B14F-4D97-AF65-F5344CB8AC3E}">
        <p14:creationId xmlns:p14="http://schemas.microsoft.com/office/powerpoint/2010/main" val="875471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923330"/>
          </a:xfrm>
          <a:prstGeom prst="rect">
            <a:avLst/>
          </a:prstGeom>
          <a:noFill/>
          <a:ln>
            <a:noFill/>
          </a:ln>
        </p:spPr>
        <p:txBody>
          <a:bodyPr wrap="square" rtlCol="0">
            <a:spAutoFit/>
          </a:bodyPr>
          <a:lstStyle/>
          <a:p>
            <a:pPr marL="0" marR="0" lvl="0" indent="0" algn="ctr" defTabSz="653110" rtl="0" eaLnBrk="1" fontAlgn="auto" latinLnBrk="0" hangingPunct="1">
              <a:lnSpc>
                <a:spcPct val="90000"/>
              </a:lnSpc>
              <a:spcBef>
                <a:spcPts val="0"/>
              </a:spcBef>
              <a:spcAft>
                <a:spcPts val="524"/>
              </a:spcAft>
              <a:buClrTx/>
              <a:buSzPct val="100000"/>
              <a:buFontTx/>
              <a:buNone/>
              <a:tabLst/>
              <a:defRPr/>
            </a:pPr>
            <a:r>
              <a:rPr lang="en-US" sz="6000" dirty="0">
                <a:solidFill>
                  <a:prstClr val="white"/>
                </a:solidFill>
                <a:latin typeface="+mj-lt"/>
              </a:rPr>
              <a:t>Weather Safety</a:t>
            </a:r>
            <a:endParaRPr kumimoji="0" lang="en-US" sz="6000" b="0" i="0" u="none" strike="noStrike" kern="1200" cap="none" spc="0" normalizeH="0" baseline="0" noProof="0" dirty="0">
              <a:ln>
                <a:noFill/>
              </a:ln>
              <a:solidFill>
                <a:srgbClr val="00B0F0"/>
              </a:solidFill>
              <a:effectLst/>
              <a:uLnTx/>
              <a:uFillTx/>
              <a:latin typeface="+mj-lt"/>
              <a:ea typeface="+mn-ea"/>
              <a:cs typeface="+mn-cs"/>
            </a:endParaRPr>
          </a:p>
        </p:txBody>
      </p:sp>
      <p:sp>
        <p:nvSpPr>
          <p:cNvPr id="2" name="TextBox 1"/>
          <p:cNvSpPr txBox="1"/>
          <p:nvPr/>
        </p:nvSpPr>
        <p:spPr>
          <a:xfrm>
            <a:off x="749588" y="1679713"/>
            <a:ext cx="13035986" cy="4007251"/>
          </a:xfrm>
          <a:prstGeom prst="rect">
            <a:avLst/>
          </a:prstGeom>
          <a:noFill/>
        </p:spPr>
        <p:txBody>
          <a:bodyPr wrap="square" rtlCol="0">
            <a:spAutoFit/>
          </a:bodyPr>
          <a:lstStyle/>
          <a:p>
            <a:pPr lvl="0" defTabSz="457200">
              <a:spcBef>
                <a:spcPct val="20000"/>
              </a:spcBef>
            </a:pPr>
            <a:r>
              <a:rPr lang="en-US" sz="2400" dirty="0">
                <a:solidFill>
                  <a:srgbClr val="376092"/>
                </a:solidFill>
                <a:latin typeface="Franklin Gothic Book"/>
              </a:rPr>
              <a:t>Make a Safety Plan:</a:t>
            </a:r>
          </a:p>
          <a:p>
            <a:pPr lvl="0" defTabSz="457200">
              <a:spcBef>
                <a:spcPct val="20000"/>
              </a:spcBef>
            </a:pPr>
            <a:endParaRPr lang="en-US" sz="2400" dirty="0">
              <a:solidFill>
                <a:srgbClr val="376092"/>
              </a:solidFill>
              <a:latin typeface="Franklin Gothic Book"/>
            </a:endParaRPr>
          </a:p>
          <a:p>
            <a:pPr marL="800100" lvl="1" indent="-342900" defTabSz="457200">
              <a:spcBef>
                <a:spcPct val="20000"/>
              </a:spcBef>
              <a:buFont typeface="Arial" panose="020B0604020202020204" pitchFamily="34" charset="0"/>
              <a:buChar char="•"/>
            </a:pPr>
            <a:r>
              <a:rPr lang="en-US" sz="2400" dirty="0">
                <a:solidFill>
                  <a:srgbClr val="376092"/>
                </a:solidFill>
                <a:latin typeface="Franklin Gothic Book"/>
              </a:rPr>
              <a:t>Plan ahead, that includes knowing where you’ll go for safety</a:t>
            </a:r>
          </a:p>
          <a:p>
            <a:pPr marL="800100" lvl="1" indent="-342900" defTabSz="457200">
              <a:spcBef>
                <a:spcPct val="20000"/>
              </a:spcBef>
              <a:buFont typeface="Arial" panose="020B0604020202020204" pitchFamily="34" charset="0"/>
              <a:buChar char="•"/>
            </a:pPr>
            <a:r>
              <a:rPr lang="en-US" sz="2400" dirty="0">
                <a:solidFill>
                  <a:srgbClr val="376092"/>
                </a:solidFill>
                <a:latin typeface="Franklin Gothic Book"/>
              </a:rPr>
              <a:t>Listen to the forecast and monitor weather conditions</a:t>
            </a:r>
          </a:p>
          <a:p>
            <a:pPr marL="800100" lvl="1" indent="-342900" defTabSz="457200">
              <a:spcBef>
                <a:spcPct val="20000"/>
              </a:spcBef>
              <a:buFont typeface="Arial" panose="020B0604020202020204" pitchFamily="34" charset="0"/>
              <a:buChar char="•"/>
            </a:pPr>
            <a:r>
              <a:rPr lang="en-US" sz="2400" dirty="0">
                <a:solidFill>
                  <a:srgbClr val="376092"/>
                </a:solidFill>
                <a:latin typeface="Franklin Gothic Book"/>
              </a:rPr>
              <a:t>Cancel or postpone activities if thunderstorms are in the area</a:t>
            </a:r>
          </a:p>
          <a:p>
            <a:pPr marL="800100" lvl="1" indent="-342900" defTabSz="457200">
              <a:spcBef>
                <a:spcPct val="20000"/>
              </a:spcBef>
              <a:buFont typeface="Arial" panose="020B0604020202020204" pitchFamily="34" charset="0"/>
              <a:buChar char="•"/>
            </a:pPr>
            <a:r>
              <a:rPr lang="en-US" sz="2400" dirty="0">
                <a:solidFill>
                  <a:srgbClr val="376092"/>
                </a:solidFill>
                <a:latin typeface="Franklin Gothic Book"/>
              </a:rPr>
              <a:t>Take action early so you have time to get to a safe place</a:t>
            </a:r>
          </a:p>
          <a:p>
            <a:pPr marL="800100" lvl="1" indent="-342900" defTabSz="457200">
              <a:spcBef>
                <a:spcPct val="20000"/>
              </a:spcBef>
              <a:buFont typeface="Arial" panose="020B0604020202020204" pitchFamily="34" charset="0"/>
              <a:buChar char="•"/>
            </a:pPr>
            <a:r>
              <a:rPr lang="en-US" sz="2400" dirty="0">
                <a:solidFill>
                  <a:srgbClr val="376092"/>
                </a:solidFill>
                <a:latin typeface="Franklin Gothic Book"/>
              </a:rPr>
              <a:t>Get inside a substantial building with doors &amp; windows closed</a:t>
            </a:r>
          </a:p>
          <a:p>
            <a:pPr marL="800100" lvl="1" indent="-342900" defTabSz="457200">
              <a:spcBef>
                <a:spcPct val="20000"/>
              </a:spcBef>
              <a:buFont typeface="Arial" panose="020B0604020202020204" pitchFamily="34" charset="0"/>
              <a:buChar char="•"/>
            </a:pPr>
            <a:r>
              <a:rPr lang="en-US" sz="2400" dirty="0">
                <a:solidFill>
                  <a:srgbClr val="376092"/>
                </a:solidFill>
                <a:latin typeface="Franklin Gothic Book"/>
              </a:rPr>
              <a:t>If building not available, get into an enclosed, hard-topped metal vehicle</a:t>
            </a:r>
          </a:p>
          <a:p>
            <a:pPr marL="800100" lvl="1" indent="-342900" defTabSz="457200">
              <a:spcBef>
                <a:spcPct val="20000"/>
              </a:spcBef>
              <a:buFont typeface="Arial" panose="020B0604020202020204" pitchFamily="34" charset="0"/>
              <a:buChar char="•"/>
            </a:pPr>
            <a:r>
              <a:rPr lang="en-US" sz="2400" dirty="0">
                <a:solidFill>
                  <a:srgbClr val="376092"/>
                </a:solidFill>
                <a:latin typeface="Franklin Gothic Book"/>
              </a:rPr>
              <a:t>Stay away from windows, sinks, toilets, showers, electrical boxes, outlets, and appliances</a:t>
            </a:r>
          </a:p>
        </p:txBody>
      </p:sp>
      <p:pic>
        <p:nvPicPr>
          <p:cNvPr id="5" name="Picture 4" descr="A picture containing nature, outdoor, cloud, mountain&#10;&#10;Description automatically generated">
            <a:extLst>
              <a:ext uri="{FF2B5EF4-FFF2-40B4-BE49-F238E27FC236}">
                <a16:creationId xmlns:a16="http://schemas.microsoft.com/office/drawing/2014/main" id="{E3A4E819-2AE4-436F-B1A4-1F2E4FA96314}"/>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510356" y="5614167"/>
            <a:ext cx="4941870" cy="2470935"/>
          </a:xfrm>
          <a:prstGeom prst="rect">
            <a:avLst/>
          </a:prstGeom>
        </p:spPr>
      </p:pic>
      <p:sp>
        <p:nvSpPr>
          <p:cNvPr id="6" name="TextBox 5">
            <a:extLst>
              <a:ext uri="{FF2B5EF4-FFF2-40B4-BE49-F238E27FC236}">
                <a16:creationId xmlns:a16="http://schemas.microsoft.com/office/drawing/2014/main" id="{85688C9A-1F6F-4AFD-A550-F67DA8946367}"/>
              </a:ext>
            </a:extLst>
          </p:cNvPr>
          <p:cNvSpPr txBox="1"/>
          <p:nvPr/>
        </p:nvSpPr>
        <p:spPr>
          <a:xfrm>
            <a:off x="5864199" y="7854270"/>
            <a:ext cx="5858615" cy="230832"/>
          </a:xfrm>
          <a:prstGeom prst="rect">
            <a:avLst/>
          </a:prstGeom>
          <a:noFill/>
        </p:spPr>
        <p:txBody>
          <a:bodyPr wrap="square" rtlCol="0">
            <a:spAutoFit/>
          </a:bodyPr>
          <a:lstStyle/>
          <a:p>
            <a:r>
              <a:rPr lang="en-US" sz="900">
                <a:hlinkClick r:id="rId6" tooltip="https://www.schwingi.pro/canadian-lightning-strike-survivor-wins-lotto/"/>
              </a:rPr>
              <a:t>This Photo</a:t>
            </a:r>
            <a:r>
              <a:rPr lang="en-US" sz="900"/>
              <a:t> by Unknown Author is licensed under </a:t>
            </a:r>
            <a:r>
              <a:rPr lang="en-US" sz="900">
                <a:hlinkClick r:id="rId7" tooltip="https://creativecommons.org/licenses/by-nc-sa/3.0/"/>
              </a:rPr>
              <a:t>CC BY-SA-NC</a:t>
            </a:r>
            <a:endParaRPr lang="en-US" sz="900"/>
          </a:p>
        </p:txBody>
      </p:sp>
    </p:spTree>
    <p:extLst>
      <p:ext uri="{BB962C8B-B14F-4D97-AF65-F5344CB8AC3E}">
        <p14:creationId xmlns:p14="http://schemas.microsoft.com/office/powerpoint/2010/main" val="4009422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923330"/>
          </a:xfrm>
          <a:prstGeom prst="rect">
            <a:avLst/>
          </a:prstGeom>
          <a:noFill/>
          <a:ln>
            <a:noFill/>
          </a:ln>
        </p:spPr>
        <p:txBody>
          <a:bodyPr wrap="square" rtlCol="0">
            <a:spAutoFit/>
          </a:bodyPr>
          <a:lstStyle/>
          <a:p>
            <a:pPr marL="0" marR="0" lvl="0" indent="0" algn="ctr" defTabSz="653110" rtl="0" eaLnBrk="1" fontAlgn="auto" latinLnBrk="0" hangingPunct="1">
              <a:lnSpc>
                <a:spcPct val="90000"/>
              </a:lnSpc>
              <a:spcBef>
                <a:spcPts val="0"/>
              </a:spcBef>
              <a:spcAft>
                <a:spcPts val="524"/>
              </a:spcAft>
              <a:buClrTx/>
              <a:buSzPct val="100000"/>
              <a:buFontTx/>
              <a:buNone/>
              <a:tabLst/>
              <a:defRPr/>
            </a:pPr>
            <a:r>
              <a:rPr lang="en-US" sz="6000" dirty="0">
                <a:solidFill>
                  <a:prstClr val="white"/>
                </a:solidFill>
                <a:latin typeface="+mj-lt"/>
              </a:rPr>
              <a:t>Lightning</a:t>
            </a:r>
            <a:r>
              <a:rPr kumimoji="0" lang="en-US" sz="6000" b="0" i="0" u="none" strike="noStrike" kern="1200" cap="none" spc="0" normalizeH="0" baseline="0" noProof="0" dirty="0">
                <a:ln>
                  <a:noFill/>
                </a:ln>
                <a:solidFill>
                  <a:prstClr val="white"/>
                </a:solidFill>
                <a:effectLst/>
                <a:uLnTx/>
                <a:uFillTx/>
                <a:latin typeface="+mj-lt"/>
                <a:ea typeface="+mn-ea"/>
                <a:cs typeface="+mn-cs"/>
              </a:rPr>
              <a:t> Safety</a:t>
            </a:r>
            <a:endParaRPr kumimoji="0" lang="en-US" sz="6000" b="0" i="0" u="none" strike="noStrike" kern="1200" cap="none" spc="0" normalizeH="0" baseline="0" noProof="0" dirty="0">
              <a:ln>
                <a:noFill/>
              </a:ln>
              <a:solidFill>
                <a:srgbClr val="00B0F0"/>
              </a:solidFill>
              <a:effectLst/>
              <a:uLnTx/>
              <a:uFillTx/>
              <a:latin typeface="+mj-lt"/>
              <a:ea typeface="+mn-ea"/>
              <a:cs typeface="+mn-cs"/>
            </a:endParaRPr>
          </a:p>
        </p:txBody>
      </p:sp>
      <p:sp>
        <p:nvSpPr>
          <p:cNvPr id="2" name="TextBox 1"/>
          <p:cNvSpPr txBox="1"/>
          <p:nvPr/>
        </p:nvSpPr>
        <p:spPr>
          <a:xfrm>
            <a:off x="749588" y="1679713"/>
            <a:ext cx="13035986" cy="5355312"/>
          </a:xfrm>
          <a:prstGeom prst="rect">
            <a:avLst/>
          </a:prstGeom>
          <a:noFill/>
        </p:spPr>
        <p:txBody>
          <a:bodyPr wrap="square" rtlCol="0">
            <a:spAutoFit/>
          </a:bodyPr>
          <a:lstStyle/>
          <a:p>
            <a:pPr>
              <a:buNone/>
            </a:pPr>
            <a:r>
              <a:rPr lang="en-US" sz="2400" b="1" dirty="0">
                <a:solidFill>
                  <a:srgbClr val="C00000"/>
                </a:solidFill>
              </a:rPr>
              <a:t>Lightning Safety Best Practices</a:t>
            </a:r>
          </a:p>
          <a:p>
            <a:pPr>
              <a:buNone/>
            </a:pPr>
            <a:endParaRPr lang="en-US" sz="1400" b="1" i="1" dirty="0">
              <a:solidFill>
                <a:schemeClr val="accent2"/>
              </a:solidFill>
            </a:endParaRPr>
          </a:p>
          <a:p>
            <a:r>
              <a:rPr lang="en-US" sz="2000" dirty="0">
                <a:solidFill>
                  <a:srgbClr val="002B82"/>
                </a:solidFill>
              </a:rPr>
              <a:t>Outdoors, with no time to reach shelter:</a:t>
            </a:r>
          </a:p>
          <a:p>
            <a:endParaRPr lang="en-US" sz="2000" dirty="0">
              <a:solidFill>
                <a:srgbClr val="002B82"/>
              </a:solidFill>
            </a:endParaRPr>
          </a:p>
          <a:p>
            <a:pPr marL="938860" lvl="1" indent="-285750">
              <a:buFont typeface="Arial" panose="020B0604020202020204" pitchFamily="34" charset="0"/>
              <a:buChar char="•"/>
            </a:pPr>
            <a:r>
              <a:rPr lang="en-US" sz="2200" dirty="0">
                <a:solidFill>
                  <a:srgbClr val="002B82"/>
                </a:solidFill>
              </a:rPr>
              <a:t>Do not stand underneath a natural lightning rod such as tall isolated trees, towers, power lines, telephone poles.</a:t>
            </a:r>
          </a:p>
          <a:p>
            <a:pPr marL="938860" lvl="1" indent="-285750">
              <a:buFont typeface="Arial" panose="020B0604020202020204" pitchFamily="34" charset="0"/>
              <a:buChar char="•"/>
            </a:pPr>
            <a:r>
              <a:rPr lang="en-US" sz="2200" dirty="0">
                <a:solidFill>
                  <a:srgbClr val="002B82"/>
                </a:solidFill>
              </a:rPr>
              <a:t>Avoid all unsafe structures: metal objects such as power poles, wire fences, gates, small sheds, partial shelters, electrical equipment, open vehicles (mowers, golf carts, forklifts, etc.).</a:t>
            </a:r>
          </a:p>
          <a:p>
            <a:pPr marL="938860" lvl="1" indent="-285750">
              <a:buFont typeface="Arial" panose="020B0604020202020204" pitchFamily="34" charset="0"/>
              <a:buChar char="•"/>
            </a:pPr>
            <a:r>
              <a:rPr lang="en-US" sz="2200" dirty="0">
                <a:solidFill>
                  <a:srgbClr val="002B82"/>
                </a:solidFill>
              </a:rPr>
              <a:t>Avoid solitary trees, open water, open fields, and high ground.</a:t>
            </a:r>
          </a:p>
          <a:p>
            <a:pPr marL="938860" lvl="1" indent="-285750">
              <a:buFont typeface="Arial" panose="020B0604020202020204" pitchFamily="34" charset="0"/>
              <a:buChar char="•"/>
            </a:pPr>
            <a:r>
              <a:rPr lang="en-US" sz="2200" dirty="0">
                <a:solidFill>
                  <a:srgbClr val="002B82"/>
                </a:solidFill>
              </a:rPr>
              <a:t>Stay away from metal pipes, rails, railroad tracks, and other metallic paths which could carry lightning toward you.</a:t>
            </a:r>
          </a:p>
          <a:p>
            <a:pPr marL="938860" lvl="1" indent="-285750">
              <a:buFont typeface="Arial" panose="020B0604020202020204" pitchFamily="34" charset="0"/>
              <a:buChar char="•"/>
            </a:pPr>
            <a:r>
              <a:rPr lang="en-US" sz="2200" dirty="0">
                <a:solidFill>
                  <a:srgbClr val="002B82"/>
                </a:solidFill>
              </a:rPr>
              <a:t>Put down tools that could make you a target.</a:t>
            </a:r>
          </a:p>
          <a:p>
            <a:pPr marL="938860" lvl="1" indent="-285750">
              <a:buFont typeface="Arial" panose="020B0604020202020204" pitchFamily="34" charset="0"/>
              <a:buChar char="•"/>
            </a:pPr>
            <a:r>
              <a:rPr lang="en-US" sz="2200" dirty="0">
                <a:solidFill>
                  <a:srgbClr val="002B82"/>
                </a:solidFill>
              </a:rPr>
              <a:t>Do not </a:t>
            </a:r>
            <a:r>
              <a:rPr lang="en-US" sz="2200" u="sng" dirty="0">
                <a:solidFill>
                  <a:srgbClr val="002B82"/>
                </a:solidFill>
              </a:rPr>
              <a:t>be</a:t>
            </a:r>
            <a:r>
              <a:rPr lang="en-US" sz="2200" dirty="0">
                <a:solidFill>
                  <a:srgbClr val="002B82"/>
                </a:solidFill>
              </a:rPr>
              <a:t> or </a:t>
            </a:r>
            <a:r>
              <a:rPr lang="en-US" sz="2200" u="sng" dirty="0">
                <a:solidFill>
                  <a:srgbClr val="002B82"/>
                </a:solidFill>
              </a:rPr>
              <a:t>be near </a:t>
            </a:r>
            <a:r>
              <a:rPr lang="en-US" sz="2200" dirty="0">
                <a:solidFill>
                  <a:srgbClr val="002B82"/>
                </a:solidFill>
              </a:rPr>
              <a:t>the tallest objects in the area. </a:t>
            </a:r>
          </a:p>
          <a:p>
            <a:pPr marL="938860" lvl="1" indent="-285750">
              <a:buFont typeface="Arial" panose="020B0604020202020204" pitchFamily="34" charset="0"/>
              <a:buChar char="•"/>
            </a:pPr>
            <a:r>
              <a:rPr lang="en-US" sz="2200" dirty="0">
                <a:solidFill>
                  <a:srgbClr val="002B82"/>
                </a:solidFill>
              </a:rPr>
              <a:t>Do not stand in puddles even if you are wearing rubber boots.</a:t>
            </a:r>
          </a:p>
          <a:p>
            <a:pPr marL="938860" lvl="1" indent="-285750">
              <a:buFont typeface="Arial" panose="020B0604020202020204" pitchFamily="34" charset="0"/>
              <a:buChar char="•"/>
            </a:pPr>
            <a:r>
              <a:rPr lang="en-US" sz="2200" dirty="0">
                <a:solidFill>
                  <a:srgbClr val="002B82"/>
                </a:solidFill>
              </a:rPr>
              <a:t>If with a group, ensure there are several meters between individuals to avoid lightning from jumping from person to person.</a:t>
            </a:r>
          </a:p>
        </p:txBody>
      </p:sp>
      <p:pic>
        <p:nvPicPr>
          <p:cNvPr id="5" name="Picture 4" descr="A picture containing nature, outdoor, cloud, mountain&#10;&#10;Description automatically generated">
            <a:extLst>
              <a:ext uri="{FF2B5EF4-FFF2-40B4-BE49-F238E27FC236}">
                <a16:creationId xmlns:a16="http://schemas.microsoft.com/office/drawing/2014/main" id="{E3A4E819-2AE4-436F-B1A4-1F2E4FA96314}"/>
              </a:ext>
            </a:extLst>
          </p:cNvPr>
          <p:cNvPicPr>
            <a:picLocks noChangeAspect="1"/>
          </p:cNvPicPr>
          <p:nvPr/>
        </p:nvPicPr>
        <p:blipFill>
          <a:blip r:embed="rId5" cstate="email">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140452" y="1511828"/>
            <a:ext cx="2645122" cy="1322561"/>
          </a:xfrm>
          <a:prstGeom prst="rect">
            <a:avLst/>
          </a:prstGeom>
        </p:spPr>
      </p:pic>
    </p:spTree>
    <p:extLst>
      <p:ext uri="{BB962C8B-B14F-4D97-AF65-F5344CB8AC3E}">
        <p14:creationId xmlns:p14="http://schemas.microsoft.com/office/powerpoint/2010/main" val="36247591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0"/>
            <a:ext cx="14630399" cy="1431689"/>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97280">
              <a:defRPr/>
            </a:pPr>
            <a:endParaRPr lang="en-US" sz="2804" dirty="0">
              <a:solidFill>
                <a:srgbClr val="0070C0"/>
              </a:solidFill>
              <a:latin typeface="Calibri"/>
            </a:endParaRPr>
          </a:p>
        </p:txBody>
      </p:sp>
      <p:sp>
        <p:nvSpPr>
          <p:cNvPr id="2" name="Title 1"/>
          <p:cNvSpPr>
            <a:spLocks noGrp="1"/>
          </p:cNvSpPr>
          <p:nvPr>
            <p:ph type="title"/>
          </p:nvPr>
        </p:nvSpPr>
        <p:spPr/>
        <p:txBody>
          <a:bodyPr/>
          <a:lstStyle/>
          <a:p>
            <a:r>
              <a:rPr lang="en-US" dirty="0">
                <a:solidFill>
                  <a:schemeClr val="bg1"/>
                </a:solidFill>
              </a:rPr>
              <a:t>JEA Safety Objective</a:t>
            </a:r>
          </a:p>
        </p:txBody>
      </p:sp>
      <p:sp>
        <p:nvSpPr>
          <p:cNvPr id="3" name="Content Placeholder 2"/>
          <p:cNvSpPr>
            <a:spLocks noGrp="1"/>
          </p:cNvSpPr>
          <p:nvPr>
            <p:ph idx="1"/>
          </p:nvPr>
        </p:nvSpPr>
        <p:spPr>
          <a:xfrm>
            <a:off x="661181" y="2040844"/>
            <a:ext cx="13167360" cy="5431156"/>
          </a:xfrm>
        </p:spPr>
        <p:txBody>
          <a:bodyPr>
            <a:normAutofit/>
          </a:bodyPr>
          <a:lstStyle/>
          <a:p>
            <a:pPr marL="0" indent="0" algn="ctr">
              <a:buNone/>
            </a:pPr>
            <a:r>
              <a:rPr lang="en-US" sz="4000" dirty="0">
                <a:solidFill>
                  <a:schemeClr val="tx2"/>
                </a:solidFill>
              </a:rPr>
              <a:t>To create a seamless, interdependent safety and health promotion organization which promotes and ensures the core values and business strategies of JEA, regardless of actual employer, and maximizes resources and expertise to reduce injury and illness within JEA and the community.</a:t>
            </a:r>
          </a:p>
        </p:txBody>
      </p:sp>
      <p:sp>
        <p:nvSpPr>
          <p:cNvPr id="4" name="Slide Number Placeholder 3"/>
          <p:cNvSpPr>
            <a:spLocks noGrp="1"/>
          </p:cNvSpPr>
          <p:nvPr>
            <p:ph type="sldNum" sz="quarter" idx="12"/>
          </p:nvPr>
        </p:nvSpPr>
        <p:spPr/>
        <p:txBody>
          <a:bodyPr/>
          <a:lstStyle/>
          <a:p>
            <a:pPr defTabSz="1097280">
              <a:defRPr/>
            </a:pPr>
            <a:fld id="{BD3E55A9-569A-D545-A4B8-5FD1BEC67654}" type="slidenum">
              <a:rPr lang="en-US">
                <a:solidFill>
                  <a:prstClr val="black">
                    <a:tint val="75000"/>
                  </a:prstClr>
                </a:solidFill>
              </a:rPr>
              <a:pPr defTabSz="1097280">
                <a:defRPr/>
              </a:pPr>
              <a:t>2</a:t>
            </a:fld>
            <a:endParaRPr lang="en-US" dirty="0">
              <a:solidFill>
                <a:prstClr val="black">
                  <a:tint val="75000"/>
                </a:prstClr>
              </a:solidFill>
            </a:endParaRPr>
          </a:p>
        </p:txBody>
      </p:sp>
    </p:spTree>
    <p:extLst>
      <p:ext uri="{BB962C8B-B14F-4D97-AF65-F5344CB8AC3E}">
        <p14:creationId xmlns:p14="http://schemas.microsoft.com/office/powerpoint/2010/main" val="2681633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923330"/>
          </a:xfrm>
          <a:prstGeom prst="rect">
            <a:avLst/>
          </a:prstGeom>
          <a:noFill/>
          <a:ln>
            <a:noFill/>
          </a:ln>
        </p:spPr>
        <p:txBody>
          <a:bodyPr wrap="square" rtlCol="0">
            <a:spAutoFit/>
          </a:bodyPr>
          <a:lstStyle/>
          <a:p>
            <a:pPr algn="ctr">
              <a:lnSpc>
                <a:spcPct val="90000"/>
              </a:lnSpc>
              <a:spcAft>
                <a:spcPts val="524"/>
              </a:spcAft>
              <a:buSzPct val="100000"/>
              <a:defRPr/>
            </a:pPr>
            <a:r>
              <a:rPr lang="en-US" sz="6000" dirty="0">
                <a:solidFill>
                  <a:schemeClr val="bg1"/>
                </a:solidFill>
                <a:latin typeface="+mj-lt"/>
              </a:rPr>
              <a:t>Railway Safety</a:t>
            </a:r>
          </a:p>
        </p:txBody>
      </p:sp>
      <p:sp>
        <p:nvSpPr>
          <p:cNvPr id="4" name="Rectangle 3">
            <a:extLst>
              <a:ext uri="{FF2B5EF4-FFF2-40B4-BE49-F238E27FC236}">
                <a16:creationId xmlns:a16="http://schemas.microsoft.com/office/drawing/2014/main" id="{9715C617-B22F-470F-A01B-B883FE1FB264}"/>
              </a:ext>
            </a:extLst>
          </p:cNvPr>
          <p:cNvSpPr/>
          <p:nvPr/>
        </p:nvSpPr>
        <p:spPr>
          <a:xfrm>
            <a:off x="456543" y="2083545"/>
            <a:ext cx="10059057" cy="4216539"/>
          </a:xfrm>
          <a:prstGeom prst="rect">
            <a:avLst/>
          </a:prstGeom>
        </p:spPr>
        <p:txBody>
          <a:bodyPr wrap="square">
            <a:spAutoFit/>
          </a:bodyPr>
          <a:lstStyle/>
          <a:p>
            <a:pPr marL="342900" lvl="0" indent="-342900" defTabSz="457200">
              <a:lnSpc>
                <a:spcPct val="90000"/>
              </a:lnSpc>
              <a:spcBef>
                <a:spcPct val="20000"/>
              </a:spcBef>
              <a:buFont typeface="Arial"/>
              <a:buChar char="•"/>
            </a:pPr>
            <a:r>
              <a:rPr lang="en-US" sz="2000" dirty="0">
                <a:solidFill>
                  <a:srgbClr val="376092"/>
                </a:solidFill>
                <a:latin typeface="Franklin Gothic Book"/>
              </a:rPr>
              <a:t>JEA Policy requires that all independent contractors and their employees who are workers on railroad track &amp; system must receive annual On-Track Safety Training</a:t>
            </a:r>
          </a:p>
          <a:p>
            <a:pPr marL="342900" lvl="0" indent="-342900" defTabSz="457200">
              <a:lnSpc>
                <a:spcPct val="90000"/>
              </a:lnSpc>
              <a:spcBef>
                <a:spcPct val="20000"/>
              </a:spcBef>
              <a:buFont typeface="Arial"/>
              <a:buChar char="•"/>
            </a:pPr>
            <a:endParaRPr lang="en-US" sz="2000" dirty="0">
              <a:solidFill>
                <a:srgbClr val="376092"/>
              </a:solidFill>
              <a:latin typeface="Franklin Gothic Book"/>
            </a:endParaRPr>
          </a:p>
          <a:p>
            <a:pPr marL="342900" lvl="0" indent="-342900" defTabSz="457200">
              <a:lnSpc>
                <a:spcPct val="90000"/>
              </a:lnSpc>
              <a:spcBef>
                <a:spcPct val="20000"/>
              </a:spcBef>
              <a:buFont typeface="Arial"/>
              <a:buChar char="•"/>
            </a:pPr>
            <a:r>
              <a:rPr lang="en-US" sz="2000" dirty="0">
                <a:solidFill>
                  <a:srgbClr val="376092"/>
                </a:solidFill>
                <a:latin typeface="Franklin Gothic Book"/>
              </a:rPr>
              <a:t>A worker is anyone whose duties include:</a:t>
            </a:r>
          </a:p>
          <a:p>
            <a:pPr marL="742950" lvl="1" indent="-285750" defTabSz="457200">
              <a:spcBef>
                <a:spcPct val="20000"/>
              </a:spcBef>
              <a:buFont typeface="Arial"/>
              <a:buChar char="–"/>
            </a:pPr>
            <a:r>
              <a:rPr lang="en-US" sz="2000" dirty="0">
                <a:solidFill>
                  <a:srgbClr val="376092"/>
                </a:solidFill>
                <a:latin typeface="Franklin Gothic Book"/>
              </a:rPr>
              <a:t>Inspection, construction, maintenance or repair of: </a:t>
            </a:r>
          </a:p>
          <a:p>
            <a:pPr marL="1143000" lvl="2" indent="-228600" defTabSz="457200">
              <a:spcBef>
                <a:spcPct val="20000"/>
              </a:spcBef>
              <a:buFont typeface="Arial"/>
              <a:buChar char="•"/>
            </a:pPr>
            <a:r>
              <a:rPr lang="en-US" sz="2000" dirty="0">
                <a:solidFill>
                  <a:srgbClr val="376092"/>
                </a:solidFill>
                <a:latin typeface="Franklin Gothic Book"/>
              </a:rPr>
              <a:t>Track </a:t>
            </a:r>
          </a:p>
          <a:p>
            <a:pPr marL="1143000" lvl="2" indent="-228600" defTabSz="457200">
              <a:spcBef>
                <a:spcPct val="20000"/>
              </a:spcBef>
              <a:buFont typeface="Arial"/>
              <a:buChar char="•"/>
            </a:pPr>
            <a:r>
              <a:rPr lang="en-US" sz="2000" dirty="0">
                <a:solidFill>
                  <a:srgbClr val="376092"/>
                </a:solidFill>
                <a:latin typeface="Franklin Gothic Book"/>
              </a:rPr>
              <a:t>Bridges</a:t>
            </a:r>
          </a:p>
          <a:p>
            <a:pPr marL="1143000" lvl="2" indent="-228600" defTabSz="457200">
              <a:spcBef>
                <a:spcPct val="20000"/>
              </a:spcBef>
              <a:buFont typeface="Arial"/>
              <a:buChar char="•"/>
            </a:pPr>
            <a:r>
              <a:rPr lang="en-US" sz="2000" dirty="0">
                <a:solidFill>
                  <a:srgbClr val="376092"/>
                </a:solidFill>
                <a:latin typeface="Franklin Gothic Book"/>
              </a:rPr>
              <a:t>Roadway </a:t>
            </a:r>
          </a:p>
          <a:p>
            <a:pPr marL="1143000" lvl="2" indent="-228600" defTabSz="457200">
              <a:spcBef>
                <a:spcPct val="20000"/>
              </a:spcBef>
              <a:buFont typeface="Arial"/>
              <a:buChar char="•"/>
            </a:pPr>
            <a:r>
              <a:rPr lang="en-US" sz="2000" dirty="0">
                <a:solidFill>
                  <a:srgbClr val="376092"/>
                </a:solidFill>
                <a:latin typeface="Franklin Gothic Book"/>
              </a:rPr>
              <a:t>Signal and communications systems</a:t>
            </a:r>
          </a:p>
          <a:p>
            <a:pPr marL="1143000" lvl="2" indent="-228600" defTabSz="457200">
              <a:spcBef>
                <a:spcPct val="20000"/>
              </a:spcBef>
              <a:buFont typeface="Arial"/>
              <a:buChar char="•"/>
            </a:pPr>
            <a:r>
              <a:rPr lang="en-US" sz="2000" dirty="0">
                <a:solidFill>
                  <a:srgbClr val="376092"/>
                </a:solidFill>
                <a:latin typeface="Franklin Gothic Book"/>
              </a:rPr>
              <a:t>Electrical traction systems</a:t>
            </a:r>
          </a:p>
          <a:p>
            <a:pPr marL="1143000" lvl="2" indent="-228600" defTabSz="457200">
              <a:spcBef>
                <a:spcPct val="20000"/>
              </a:spcBef>
              <a:buFont typeface="Arial"/>
              <a:buChar char="•"/>
            </a:pPr>
            <a:r>
              <a:rPr lang="en-US" sz="2000" dirty="0">
                <a:solidFill>
                  <a:srgbClr val="376092"/>
                </a:solidFill>
                <a:latin typeface="Franklin Gothic Book"/>
              </a:rPr>
              <a:t>Roadway facilities or roadway maintenance machinery on or near track or with the potential for fouling the track </a:t>
            </a:r>
          </a:p>
        </p:txBody>
      </p:sp>
      <p:pic>
        <p:nvPicPr>
          <p:cNvPr id="5" name="Picture 4">
            <a:extLst>
              <a:ext uri="{FF2B5EF4-FFF2-40B4-BE49-F238E27FC236}">
                <a16:creationId xmlns:a16="http://schemas.microsoft.com/office/drawing/2014/main" id="{5FAA2AB4-12FE-41DE-B7BC-07D8673A0D45}"/>
              </a:ext>
            </a:extLst>
          </p:cNvPr>
          <p:cNvPicPr>
            <a:picLocks noChangeAspect="1"/>
          </p:cNvPicPr>
          <p:nvPr/>
        </p:nvPicPr>
        <p:blipFill>
          <a:blip r:embed="rId5"/>
          <a:stretch>
            <a:fillRect/>
          </a:stretch>
        </p:blipFill>
        <p:spPr>
          <a:xfrm>
            <a:off x="9996516" y="2158046"/>
            <a:ext cx="3501955" cy="4242753"/>
          </a:xfrm>
          <a:prstGeom prst="rect">
            <a:avLst/>
          </a:prstGeom>
        </p:spPr>
      </p:pic>
    </p:spTree>
    <p:extLst>
      <p:ext uri="{BB962C8B-B14F-4D97-AF65-F5344CB8AC3E}">
        <p14:creationId xmlns:p14="http://schemas.microsoft.com/office/powerpoint/2010/main" val="36905309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923330"/>
          </a:xfrm>
          <a:prstGeom prst="rect">
            <a:avLst/>
          </a:prstGeom>
          <a:noFill/>
          <a:ln>
            <a:noFill/>
          </a:ln>
        </p:spPr>
        <p:txBody>
          <a:bodyPr wrap="square" rtlCol="0">
            <a:spAutoFit/>
          </a:bodyPr>
          <a:lstStyle/>
          <a:p>
            <a:pPr marL="0" marR="0" lvl="0" indent="0" algn="ctr" defTabSz="653110" rtl="0" eaLnBrk="1" fontAlgn="auto" latinLnBrk="0" hangingPunct="1">
              <a:lnSpc>
                <a:spcPct val="90000"/>
              </a:lnSpc>
              <a:spcBef>
                <a:spcPts val="0"/>
              </a:spcBef>
              <a:spcAft>
                <a:spcPts val="524"/>
              </a:spcAft>
              <a:buClrTx/>
              <a:buSzPct val="100000"/>
              <a:buFontTx/>
              <a:buNone/>
              <a:tabLst/>
              <a:defRPr/>
            </a:pPr>
            <a:r>
              <a:rPr kumimoji="0" lang="en-US" sz="6000" i="0" u="none" strike="noStrike" kern="1200" cap="none" spc="0" normalizeH="0" baseline="0" noProof="0" dirty="0">
                <a:ln>
                  <a:noFill/>
                </a:ln>
                <a:solidFill>
                  <a:schemeClr val="bg1"/>
                </a:solidFill>
                <a:effectLst/>
                <a:uLnTx/>
                <a:uFillTx/>
                <a:latin typeface="+mj-lt"/>
                <a:ea typeface="+mn-ea"/>
                <a:cs typeface="+mn-cs"/>
              </a:rPr>
              <a:t>Railway Safety</a:t>
            </a:r>
          </a:p>
        </p:txBody>
      </p:sp>
      <p:sp>
        <p:nvSpPr>
          <p:cNvPr id="4" name="Rectangle 3">
            <a:extLst>
              <a:ext uri="{FF2B5EF4-FFF2-40B4-BE49-F238E27FC236}">
                <a16:creationId xmlns:a16="http://schemas.microsoft.com/office/drawing/2014/main" id="{9715C617-B22F-470F-A01B-B883FE1FB264}"/>
              </a:ext>
            </a:extLst>
          </p:cNvPr>
          <p:cNvSpPr/>
          <p:nvPr/>
        </p:nvSpPr>
        <p:spPr>
          <a:xfrm>
            <a:off x="456543" y="2083545"/>
            <a:ext cx="10059057" cy="3804118"/>
          </a:xfrm>
          <a:prstGeom prst="rect">
            <a:avLst/>
          </a:prstGeom>
        </p:spPr>
        <p:txBody>
          <a:bodyPr wrap="square">
            <a:spAutoFit/>
          </a:bodyPr>
          <a:lstStyle/>
          <a:p>
            <a:pPr>
              <a:lnSpc>
                <a:spcPct val="90000"/>
              </a:lnSpc>
            </a:pPr>
            <a:r>
              <a:rPr lang="en-US" sz="3600" dirty="0">
                <a:solidFill>
                  <a:schemeClr val="tx2"/>
                </a:solidFill>
              </a:rPr>
              <a:t>JEA Policy states that you </a:t>
            </a:r>
            <a:r>
              <a:rPr lang="en-US" sz="3600" u="sng" dirty="0">
                <a:solidFill>
                  <a:schemeClr val="tx2"/>
                </a:solidFill>
              </a:rPr>
              <a:t>must</a:t>
            </a:r>
            <a:r>
              <a:rPr lang="en-US" sz="3600" dirty="0">
                <a:solidFill>
                  <a:schemeClr val="tx2"/>
                </a:solidFill>
              </a:rPr>
              <a:t> have On-Track Safety Training if:</a:t>
            </a:r>
          </a:p>
          <a:p>
            <a:pPr>
              <a:lnSpc>
                <a:spcPct val="90000"/>
              </a:lnSpc>
            </a:pPr>
            <a:endParaRPr lang="en-US" sz="3600" dirty="0">
              <a:solidFill>
                <a:schemeClr val="tx2"/>
              </a:solidFill>
            </a:endParaRPr>
          </a:p>
          <a:p>
            <a:pPr lvl="1"/>
            <a:r>
              <a:rPr lang="en-US" sz="3600" dirty="0">
                <a:solidFill>
                  <a:schemeClr val="tx2"/>
                </a:solidFill>
              </a:rPr>
              <a:t>You will be </a:t>
            </a:r>
            <a:r>
              <a:rPr lang="en-US" sz="3600" b="1" dirty="0">
                <a:solidFill>
                  <a:schemeClr val="tx2"/>
                </a:solidFill>
              </a:rPr>
              <a:t>“ON” </a:t>
            </a:r>
            <a:r>
              <a:rPr lang="en-US" sz="3600" dirty="0">
                <a:solidFill>
                  <a:schemeClr val="tx2"/>
                </a:solidFill>
              </a:rPr>
              <a:t>or near track, within a minimum of </a:t>
            </a:r>
            <a:r>
              <a:rPr lang="en-US" sz="3600" b="1" dirty="0">
                <a:solidFill>
                  <a:schemeClr val="tx2"/>
                </a:solidFill>
              </a:rPr>
              <a:t>4’ </a:t>
            </a:r>
            <a:r>
              <a:rPr lang="en-US" sz="3600" dirty="0">
                <a:solidFill>
                  <a:schemeClr val="tx2"/>
                </a:solidFill>
              </a:rPr>
              <a:t>from the outside of the rail </a:t>
            </a:r>
          </a:p>
          <a:p>
            <a:pPr lvl="1"/>
            <a:r>
              <a:rPr lang="en-US" sz="3600" dirty="0">
                <a:solidFill>
                  <a:schemeClr val="tx2"/>
                </a:solidFill>
              </a:rPr>
              <a:t>OR</a:t>
            </a:r>
          </a:p>
          <a:p>
            <a:pPr lvl="1"/>
            <a:r>
              <a:rPr lang="en-US" sz="3600" dirty="0">
                <a:solidFill>
                  <a:schemeClr val="tx2"/>
                </a:solidFill>
              </a:rPr>
              <a:t>With the potential of fouling the track</a:t>
            </a:r>
          </a:p>
        </p:txBody>
      </p:sp>
      <p:pic>
        <p:nvPicPr>
          <p:cNvPr id="2" name="Picture 1">
            <a:extLst>
              <a:ext uri="{FF2B5EF4-FFF2-40B4-BE49-F238E27FC236}">
                <a16:creationId xmlns:a16="http://schemas.microsoft.com/office/drawing/2014/main" id="{746A81B9-3C1E-46A9-B1A9-D72F6C01715C}"/>
              </a:ext>
            </a:extLst>
          </p:cNvPr>
          <p:cNvPicPr>
            <a:picLocks noChangeAspect="1"/>
          </p:cNvPicPr>
          <p:nvPr/>
        </p:nvPicPr>
        <p:blipFill>
          <a:blip r:embed="rId5"/>
          <a:stretch>
            <a:fillRect/>
          </a:stretch>
        </p:blipFill>
        <p:spPr>
          <a:xfrm>
            <a:off x="9816756" y="2560414"/>
            <a:ext cx="3583652" cy="3223166"/>
          </a:xfrm>
          <a:prstGeom prst="rect">
            <a:avLst/>
          </a:prstGeom>
        </p:spPr>
      </p:pic>
    </p:spTree>
    <p:extLst>
      <p:ext uri="{BB962C8B-B14F-4D97-AF65-F5344CB8AC3E}">
        <p14:creationId xmlns:p14="http://schemas.microsoft.com/office/powerpoint/2010/main" val="3263843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923330"/>
          </a:xfrm>
          <a:prstGeom prst="rect">
            <a:avLst/>
          </a:prstGeom>
          <a:noFill/>
          <a:ln>
            <a:noFill/>
          </a:ln>
        </p:spPr>
        <p:txBody>
          <a:bodyPr wrap="square" rtlCol="0">
            <a:spAutoFit/>
          </a:bodyPr>
          <a:lstStyle/>
          <a:p>
            <a:pPr marL="0" marR="0" lvl="0" indent="0" algn="ctr" defTabSz="653110" rtl="0" eaLnBrk="1" fontAlgn="auto" latinLnBrk="0" hangingPunct="1">
              <a:lnSpc>
                <a:spcPct val="90000"/>
              </a:lnSpc>
              <a:spcBef>
                <a:spcPts val="0"/>
              </a:spcBef>
              <a:spcAft>
                <a:spcPts val="524"/>
              </a:spcAft>
              <a:buClrTx/>
              <a:buSzPct val="100000"/>
              <a:buFontTx/>
              <a:buNone/>
              <a:tabLst/>
              <a:defRPr/>
            </a:pPr>
            <a:r>
              <a:rPr kumimoji="0" lang="en-US" sz="6000" i="0" u="none" strike="noStrike" kern="1200" cap="none" spc="0" normalizeH="0" baseline="0" noProof="0" dirty="0">
                <a:ln>
                  <a:noFill/>
                </a:ln>
                <a:solidFill>
                  <a:schemeClr val="bg1"/>
                </a:solidFill>
                <a:effectLst/>
                <a:uLnTx/>
                <a:uFillTx/>
                <a:latin typeface="+mj-lt"/>
                <a:ea typeface="+mn-ea"/>
                <a:cs typeface="+mn-cs"/>
              </a:rPr>
              <a:t>Railway Safety</a:t>
            </a:r>
          </a:p>
        </p:txBody>
      </p:sp>
      <p:sp>
        <p:nvSpPr>
          <p:cNvPr id="4" name="Rectangle 3">
            <a:extLst>
              <a:ext uri="{FF2B5EF4-FFF2-40B4-BE49-F238E27FC236}">
                <a16:creationId xmlns:a16="http://schemas.microsoft.com/office/drawing/2014/main" id="{9715C617-B22F-470F-A01B-B883FE1FB264}"/>
              </a:ext>
            </a:extLst>
          </p:cNvPr>
          <p:cNvSpPr/>
          <p:nvPr/>
        </p:nvSpPr>
        <p:spPr>
          <a:xfrm>
            <a:off x="456543" y="2083545"/>
            <a:ext cx="10059057" cy="4358116"/>
          </a:xfrm>
          <a:prstGeom prst="rect">
            <a:avLst/>
          </a:prstGeom>
        </p:spPr>
        <p:txBody>
          <a:bodyPr wrap="square">
            <a:spAutoFit/>
          </a:bodyPr>
          <a:lstStyle/>
          <a:p>
            <a:pPr marL="457200" indent="-457200">
              <a:lnSpc>
                <a:spcPct val="90000"/>
              </a:lnSpc>
              <a:buFont typeface="Arial" panose="020B0604020202020204" pitchFamily="34" charset="0"/>
              <a:buChar char="•"/>
            </a:pPr>
            <a:r>
              <a:rPr lang="en-US" sz="2800" dirty="0">
                <a:solidFill>
                  <a:schemeClr val="tx2"/>
                </a:solidFill>
              </a:rPr>
              <a:t>Notification of hazards to equipment or people:</a:t>
            </a:r>
          </a:p>
          <a:p>
            <a:pPr marL="1110310" lvl="1" indent="-457200">
              <a:lnSpc>
                <a:spcPct val="90000"/>
              </a:lnSpc>
              <a:buFont typeface="Arial" panose="020B0604020202020204" pitchFamily="34" charset="0"/>
              <a:buChar char="•"/>
            </a:pPr>
            <a:r>
              <a:rPr lang="en-US" sz="2800" dirty="0">
                <a:solidFill>
                  <a:schemeClr val="tx2"/>
                </a:solidFill>
              </a:rPr>
              <a:t>Notify railroad worker wearing a marked R.R. vest of hazards or violations of signage</a:t>
            </a:r>
          </a:p>
          <a:p>
            <a:pPr marL="1110310" lvl="1" indent="-457200">
              <a:lnSpc>
                <a:spcPct val="90000"/>
              </a:lnSpc>
              <a:buFont typeface="Arial" panose="020B0604020202020204" pitchFamily="34" charset="0"/>
              <a:buChar char="•"/>
            </a:pPr>
            <a:r>
              <a:rPr lang="en-US" sz="2800" dirty="0">
                <a:solidFill>
                  <a:schemeClr val="tx2"/>
                </a:solidFill>
              </a:rPr>
              <a:t>Report these issues to JEA point of contact if R.R. worker not available</a:t>
            </a:r>
          </a:p>
          <a:p>
            <a:pPr marL="457200" lvl="1" indent="-457200">
              <a:lnSpc>
                <a:spcPct val="90000"/>
              </a:lnSpc>
              <a:buFont typeface="Arial" panose="020B0604020202020204" pitchFamily="34" charset="0"/>
              <a:buChar char="•"/>
            </a:pPr>
            <a:r>
              <a:rPr lang="en-US" sz="2800" dirty="0">
                <a:solidFill>
                  <a:schemeClr val="tx2"/>
                </a:solidFill>
              </a:rPr>
              <a:t>Posted signs to be aware of:</a:t>
            </a:r>
          </a:p>
          <a:p>
            <a:pPr marL="1110310" lvl="1" indent="-457200">
              <a:lnSpc>
                <a:spcPct val="90000"/>
              </a:lnSpc>
              <a:buFont typeface="Arial" panose="020B0604020202020204" pitchFamily="34" charset="0"/>
              <a:buChar char="•"/>
            </a:pPr>
            <a:r>
              <a:rPr lang="en-US" sz="2800" dirty="0">
                <a:solidFill>
                  <a:schemeClr val="tx2"/>
                </a:solidFill>
              </a:rPr>
              <a:t>Close Clearance</a:t>
            </a:r>
          </a:p>
          <a:p>
            <a:pPr marL="1110310" lvl="1" indent="-457200">
              <a:lnSpc>
                <a:spcPct val="90000"/>
              </a:lnSpc>
              <a:buFont typeface="Arial" panose="020B0604020202020204" pitchFamily="34" charset="0"/>
              <a:buChar char="•"/>
            </a:pPr>
            <a:r>
              <a:rPr lang="en-US" sz="2800" dirty="0">
                <a:solidFill>
                  <a:schemeClr val="tx2"/>
                </a:solidFill>
              </a:rPr>
              <a:t>No Passing Over, Under, Between Railroad Cars - </a:t>
            </a:r>
            <a:r>
              <a:rPr lang="en-US" sz="2800" b="1" dirty="0">
                <a:solidFill>
                  <a:srgbClr val="C00000"/>
                </a:solidFill>
              </a:rPr>
              <a:t>Violation will result in removal from site!</a:t>
            </a:r>
          </a:p>
          <a:p>
            <a:pPr marL="1110310" lvl="1" indent="-457200">
              <a:lnSpc>
                <a:spcPct val="90000"/>
              </a:lnSpc>
              <a:buFont typeface="Arial" panose="020B0604020202020204" pitchFamily="34" charset="0"/>
              <a:buChar char="•"/>
            </a:pPr>
            <a:r>
              <a:rPr lang="en-US" sz="2800" dirty="0">
                <a:solidFill>
                  <a:schemeClr val="tx2"/>
                </a:solidFill>
              </a:rPr>
              <a:t>Do NOT drive around lowered railroad arms! </a:t>
            </a:r>
            <a:r>
              <a:rPr lang="en-US" sz="2800" b="1" dirty="0">
                <a:solidFill>
                  <a:srgbClr val="C00000"/>
                </a:solidFill>
              </a:rPr>
              <a:t>Violation will result in removal from site!</a:t>
            </a:r>
            <a:endParaRPr lang="en-US" sz="2800" dirty="0">
              <a:solidFill>
                <a:schemeClr val="tx2"/>
              </a:solidFill>
            </a:endParaRPr>
          </a:p>
        </p:txBody>
      </p:sp>
      <p:pic>
        <p:nvPicPr>
          <p:cNvPr id="5" name="Picture 4">
            <a:extLst>
              <a:ext uri="{FF2B5EF4-FFF2-40B4-BE49-F238E27FC236}">
                <a16:creationId xmlns:a16="http://schemas.microsoft.com/office/drawing/2014/main" id="{BE87F3E4-F6C2-4903-9A0B-46B423C7EC99}"/>
              </a:ext>
            </a:extLst>
          </p:cNvPr>
          <p:cNvPicPr>
            <a:picLocks noChangeAspect="1"/>
          </p:cNvPicPr>
          <p:nvPr/>
        </p:nvPicPr>
        <p:blipFill>
          <a:blip r:embed="rId5"/>
          <a:stretch>
            <a:fillRect/>
          </a:stretch>
        </p:blipFill>
        <p:spPr>
          <a:xfrm>
            <a:off x="10720474" y="1942941"/>
            <a:ext cx="3364936" cy="5124269"/>
          </a:xfrm>
          <a:prstGeom prst="rect">
            <a:avLst/>
          </a:prstGeom>
        </p:spPr>
      </p:pic>
    </p:spTree>
    <p:extLst>
      <p:ext uri="{BB962C8B-B14F-4D97-AF65-F5344CB8AC3E}">
        <p14:creationId xmlns:p14="http://schemas.microsoft.com/office/powerpoint/2010/main" val="9938605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923330"/>
          </a:xfrm>
          <a:prstGeom prst="rect">
            <a:avLst/>
          </a:prstGeom>
          <a:noFill/>
          <a:ln>
            <a:noFill/>
          </a:ln>
        </p:spPr>
        <p:txBody>
          <a:bodyPr wrap="square" rtlCol="0">
            <a:spAutoFit/>
          </a:bodyPr>
          <a:lstStyle/>
          <a:p>
            <a:pPr marL="0" marR="0" lvl="0" indent="0" algn="ctr" defTabSz="653110" rtl="0" eaLnBrk="1" fontAlgn="auto" latinLnBrk="0" hangingPunct="1">
              <a:lnSpc>
                <a:spcPct val="90000"/>
              </a:lnSpc>
              <a:spcBef>
                <a:spcPts val="0"/>
              </a:spcBef>
              <a:spcAft>
                <a:spcPts val="524"/>
              </a:spcAft>
              <a:buClrTx/>
              <a:buSzPct val="100000"/>
              <a:buFontTx/>
              <a:buNone/>
              <a:tabLst/>
              <a:defRPr/>
            </a:pPr>
            <a:r>
              <a:rPr lang="en-US" sz="6000" dirty="0">
                <a:solidFill>
                  <a:schemeClr val="bg1"/>
                </a:solidFill>
                <a:latin typeface="+mj-lt"/>
              </a:rPr>
              <a:t>What do you do if you see an unsafe act…</a:t>
            </a:r>
            <a:endParaRPr kumimoji="0" lang="en-US" sz="6000" i="0" u="none" strike="noStrike" kern="1200" cap="none" spc="0" normalizeH="0" baseline="0" noProof="0" dirty="0">
              <a:ln>
                <a:noFill/>
              </a:ln>
              <a:solidFill>
                <a:schemeClr val="bg1"/>
              </a:solidFill>
              <a:effectLst/>
              <a:uLnTx/>
              <a:uFillTx/>
              <a:latin typeface="+mj-lt"/>
            </a:endParaRPr>
          </a:p>
        </p:txBody>
      </p:sp>
      <p:sp>
        <p:nvSpPr>
          <p:cNvPr id="4" name="Rectangle 3">
            <a:extLst>
              <a:ext uri="{FF2B5EF4-FFF2-40B4-BE49-F238E27FC236}">
                <a16:creationId xmlns:a16="http://schemas.microsoft.com/office/drawing/2014/main" id="{9715C617-B22F-470F-A01B-B883FE1FB264}"/>
              </a:ext>
            </a:extLst>
          </p:cNvPr>
          <p:cNvSpPr/>
          <p:nvPr/>
        </p:nvSpPr>
        <p:spPr>
          <a:xfrm>
            <a:off x="456543" y="2083545"/>
            <a:ext cx="12527937" cy="5271571"/>
          </a:xfrm>
          <a:prstGeom prst="rect">
            <a:avLst/>
          </a:prstGeom>
        </p:spPr>
        <p:txBody>
          <a:bodyPr wrap="square">
            <a:spAutoFit/>
          </a:bodyPr>
          <a:lstStyle/>
          <a:p>
            <a:pPr>
              <a:lnSpc>
                <a:spcPct val="80000"/>
              </a:lnSpc>
            </a:pPr>
            <a:r>
              <a:rPr lang="en-US" sz="2800" dirty="0">
                <a:solidFill>
                  <a:schemeClr val="tx2"/>
                </a:solidFill>
              </a:rPr>
              <a:t>Employees should immediately stop the violation and must promptly report any non-compliance as follows:</a:t>
            </a:r>
          </a:p>
          <a:p>
            <a:pPr>
              <a:lnSpc>
                <a:spcPct val="80000"/>
              </a:lnSpc>
            </a:pPr>
            <a:endParaRPr lang="en-US" sz="2800" dirty="0">
              <a:solidFill>
                <a:schemeClr val="tx2"/>
              </a:solidFill>
            </a:endParaRPr>
          </a:p>
          <a:p>
            <a:pPr marL="457200" indent="-457200">
              <a:lnSpc>
                <a:spcPct val="80000"/>
              </a:lnSpc>
              <a:buFont typeface="Arial" panose="020B0604020202020204" pitchFamily="34" charset="0"/>
              <a:buChar char="•"/>
            </a:pPr>
            <a:r>
              <a:rPr lang="en-US" sz="2800" dirty="0">
                <a:solidFill>
                  <a:schemeClr val="tx2"/>
                </a:solidFill>
              </a:rPr>
              <a:t>First, inform a railroad worker wearing a RR vest</a:t>
            </a:r>
          </a:p>
          <a:p>
            <a:pPr marL="457200" indent="-457200">
              <a:lnSpc>
                <a:spcPct val="80000"/>
              </a:lnSpc>
              <a:buFont typeface="Arial" panose="020B0604020202020204" pitchFamily="34" charset="0"/>
              <a:buChar char="•"/>
            </a:pPr>
            <a:endParaRPr lang="en-US" sz="2800" dirty="0">
              <a:solidFill>
                <a:schemeClr val="tx2"/>
              </a:solidFill>
            </a:endParaRPr>
          </a:p>
          <a:p>
            <a:pPr marL="457200" indent="-457200">
              <a:lnSpc>
                <a:spcPct val="80000"/>
              </a:lnSpc>
              <a:buFont typeface="Arial" panose="020B0604020202020204" pitchFamily="34" charset="0"/>
              <a:buChar char="•"/>
            </a:pPr>
            <a:r>
              <a:rPr lang="en-US" sz="2800" dirty="0">
                <a:solidFill>
                  <a:schemeClr val="tx2"/>
                </a:solidFill>
              </a:rPr>
              <a:t>Second, notify:</a:t>
            </a:r>
          </a:p>
          <a:p>
            <a:pPr marL="1110310" lvl="1" indent="-457200">
              <a:lnSpc>
                <a:spcPct val="80000"/>
              </a:lnSpc>
              <a:buFont typeface="Arial" panose="020B0604020202020204" pitchFamily="34" charset="0"/>
              <a:buChar char="•"/>
            </a:pPr>
            <a:r>
              <a:rPr lang="en-US" sz="2800" dirty="0">
                <a:solidFill>
                  <a:schemeClr val="tx2"/>
                </a:solidFill>
              </a:rPr>
              <a:t>Material Handling Control Room</a:t>
            </a:r>
          </a:p>
          <a:p>
            <a:pPr marL="1763420" lvl="2" indent="-457200">
              <a:lnSpc>
                <a:spcPct val="80000"/>
              </a:lnSpc>
              <a:buFont typeface="Arial" panose="020B0604020202020204" pitchFamily="34" charset="0"/>
              <a:buChar char="•"/>
            </a:pPr>
            <a:r>
              <a:rPr lang="en-US" sz="2800" dirty="0">
                <a:solidFill>
                  <a:schemeClr val="tx2"/>
                </a:solidFill>
              </a:rPr>
              <a:t>904-665-4284 from cell phone </a:t>
            </a:r>
          </a:p>
          <a:p>
            <a:pPr marL="1763420" lvl="2" indent="-457200">
              <a:lnSpc>
                <a:spcPct val="80000"/>
              </a:lnSpc>
              <a:buFont typeface="Arial" panose="020B0604020202020204" pitchFamily="34" charset="0"/>
              <a:buChar char="•"/>
            </a:pPr>
            <a:r>
              <a:rPr lang="en-US" sz="2800" dirty="0">
                <a:solidFill>
                  <a:schemeClr val="tx2"/>
                </a:solidFill>
              </a:rPr>
              <a:t>4284 from house phone </a:t>
            </a:r>
          </a:p>
          <a:p>
            <a:pPr marL="1763420" lvl="2" indent="-457200">
              <a:lnSpc>
                <a:spcPct val="80000"/>
              </a:lnSpc>
              <a:buFont typeface="Arial" panose="020B0604020202020204" pitchFamily="34" charset="0"/>
              <a:buChar char="•"/>
            </a:pPr>
            <a:r>
              <a:rPr lang="en-US" sz="2800" dirty="0">
                <a:solidFill>
                  <a:schemeClr val="tx2"/>
                </a:solidFill>
              </a:rPr>
              <a:t>Radio channel 10-A</a:t>
            </a:r>
          </a:p>
          <a:p>
            <a:pPr marL="1763420" lvl="2" indent="-457200">
              <a:lnSpc>
                <a:spcPct val="80000"/>
              </a:lnSpc>
              <a:buFont typeface="Arial" panose="020B0604020202020204" pitchFamily="34" charset="0"/>
              <a:buChar char="•"/>
            </a:pPr>
            <a:endParaRPr lang="en-US" sz="2800" dirty="0">
              <a:solidFill>
                <a:schemeClr val="tx2"/>
              </a:solidFill>
            </a:endParaRPr>
          </a:p>
          <a:p>
            <a:pPr marL="1110310" lvl="1" indent="-457200">
              <a:lnSpc>
                <a:spcPct val="80000"/>
              </a:lnSpc>
              <a:buFont typeface="Arial" panose="020B0604020202020204" pitchFamily="34" charset="0"/>
              <a:buChar char="•"/>
            </a:pPr>
            <a:r>
              <a:rPr lang="en-US" sz="2800" dirty="0">
                <a:solidFill>
                  <a:schemeClr val="tx2"/>
                </a:solidFill>
              </a:rPr>
              <a:t>Main Control Room</a:t>
            </a:r>
          </a:p>
          <a:p>
            <a:pPr marL="1763420" lvl="2" indent="-457200">
              <a:lnSpc>
                <a:spcPct val="80000"/>
              </a:lnSpc>
              <a:buFont typeface="Arial" panose="020B0604020202020204" pitchFamily="34" charset="0"/>
              <a:buChar char="•"/>
            </a:pPr>
            <a:r>
              <a:rPr lang="en-US" sz="2800" dirty="0">
                <a:solidFill>
                  <a:schemeClr val="tx2"/>
                </a:solidFill>
              </a:rPr>
              <a:t>904-665-6701 from cell phone  </a:t>
            </a:r>
          </a:p>
          <a:p>
            <a:pPr marL="1763420" lvl="2" indent="-457200">
              <a:lnSpc>
                <a:spcPct val="80000"/>
              </a:lnSpc>
              <a:buFont typeface="Arial" panose="020B0604020202020204" pitchFamily="34" charset="0"/>
              <a:buChar char="•"/>
            </a:pPr>
            <a:r>
              <a:rPr lang="en-US" sz="2800" dirty="0">
                <a:solidFill>
                  <a:schemeClr val="tx2"/>
                </a:solidFill>
              </a:rPr>
              <a:t>1234 from house phone </a:t>
            </a:r>
          </a:p>
          <a:p>
            <a:pPr marL="1763420" lvl="2" indent="-457200">
              <a:lnSpc>
                <a:spcPct val="80000"/>
              </a:lnSpc>
              <a:buFont typeface="Arial" panose="020B0604020202020204" pitchFamily="34" charset="0"/>
              <a:buChar char="•"/>
            </a:pPr>
            <a:r>
              <a:rPr lang="en-US" sz="2800" dirty="0">
                <a:solidFill>
                  <a:schemeClr val="tx2"/>
                </a:solidFill>
              </a:rPr>
              <a:t>Radio Channel 11-A</a:t>
            </a:r>
          </a:p>
        </p:txBody>
      </p:sp>
    </p:spTree>
    <p:extLst>
      <p:ext uri="{BB962C8B-B14F-4D97-AF65-F5344CB8AC3E}">
        <p14:creationId xmlns:p14="http://schemas.microsoft.com/office/powerpoint/2010/main" val="1522783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75"/>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mj-lt"/>
                <a:ea typeface="+mn-ea"/>
                <a:cs typeface="+mn-cs"/>
              </a:rPr>
              <a:t>CFB Elevator Safety &amp; Operation</a:t>
            </a: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10" name="Subtitle 2"/>
          <p:cNvSpPr txBox="1">
            <a:spLocks/>
          </p:cNvSpPr>
          <p:nvPr/>
        </p:nvSpPr>
        <p:spPr>
          <a:xfrm>
            <a:off x="235238" y="1354575"/>
            <a:ext cx="9998241" cy="627015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dirty="0">
                <a:solidFill>
                  <a:schemeClr val="tx2"/>
                </a:solidFill>
              </a:rPr>
              <a:t>Personnel only, </a:t>
            </a:r>
            <a:r>
              <a:rPr lang="en-US" u="sng" dirty="0">
                <a:solidFill>
                  <a:schemeClr val="tx2"/>
                </a:solidFill>
              </a:rPr>
              <a:t>NOT to be used for freight or heavy tools </a:t>
            </a:r>
          </a:p>
          <a:p>
            <a:pPr marL="342900" indent="-342900" algn="l">
              <a:buFont typeface="Arial" panose="020B0604020202020204" pitchFamily="34" charset="0"/>
              <a:buChar char="•"/>
            </a:pPr>
            <a:r>
              <a:rPr lang="en-US" dirty="0">
                <a:solidFill>
                  <a:schemeClr val="tx2"/>
                </a:solidFill>
              </a:rPr>
              <a:t>Operator will be present during outages or heavy work times</a:t>
            </a:r>
          </a:p>
          <a:p>
            <a:pPr marL="342900" indent="-342900" algn="l">
              <a:buFont typeface="Arial" panose="020B0604020202020204" pitchFamily="34" charset="0"/>
              <a:buChar char="•"/>
            </a:pPr>
            <a:r>
              <a:rPr lang="en-US" dirty="0">
                <a:solidFill>
                  <a:schemeClr val="tx2"/>
                </a:solidFill>
              </a:rPr>
              <a:t>Closely follow posted instructions for door operation</a:t>
            </a:r>
          </a:p>
          <a:p>
            <a:pPr marL="342900" indent="-342900" algn="l">
              <a:buFont typeface="Arial" panose="020B0604020202020204" pitchFamily="34" charset="0"/>
              <a:buChar char="•"/>
            </a:pPr>
            <a:r>
              <a:rPr lang="en-US" sz="1800" b="1" dirty="0">
                <a:solidFill>
                  <a:srgbClr val="002060"/>
                </a:solidFill>
                <a:effectLst/>
                <a:latin typeface="Calibri" panose="020F0502020204030204" pitchFamily="34" charset="0"/>
                <a:ea typeface="Calibri" panose="020F0502020204030204" pitchFamily="34" charset="0"/>
              </a:rPr>
              <a:t>Attempting to open door prior to elevator coming to a COMPLETE stop, may result in breaking the safety hinge which keeps the door secure in the absence of the elevator car.  Use extreme caution when opening the door and be sure the elevator is at the landing before stepping forward to enter the space</a:t>
            </a:r>
            <a:endParaRPr lang="en-US" b="1" dirty="0">
              <a:solidFill>
                <a:srgbClr val="002060"/>
              </a:solidFill>
            </a:endParaRPr>
          </a:p>
          <a:p>
            <a:pPr marL="800100" lvl="1" indent="-342900" algn="l">
              <a:buFont typeface="Arial" panose="020B0604020202020204" pitchFamily="34" charset="0"/>
              <a:buChar char="•"/>
            </a:pPr>
            <a:r>
              <a:rPr lang="en-US" b="1" dirty="0">
                <a:solidFill>
                  <a:schemeClr val="tx2"/>
                </a:solidFill>
              </a:rPr>
              <a:t>Before entering:</a:t>
            </a:r>
          </a:p>
          <a:p>
            <a:pPr marL="1200150" lvl="2" indent="-285750" algn="l">
              <a:buFont typeface="Arial" panose="020B0604020202020204" pitchFamily="34" charset="0"/>
              <a:buChar char="•"/>
            </a:pPr>
            <a:r>
              <a:rPr lang="en-US" b="1" dirty="0">
                <a:solidFill>
                  <a:schemeClr val="tx2"/>
                </a:solidFill>
              </a:rPr>
              <a:t>When elevator arrives at desired landing (seen through window), wait a few seconds, listen for “click,” then the first door can be </a:t>
            </a:r>
            <a:r>
              <a:rPr lang="en-US" b="1" u="sng" dirty="0">
                <a:solidFill>
                  <a:schemeClr val="tx2"/>
                </a:solidFill>
              </a:rPr>
              <a:t>pulled</a:t>
            </a:r>
            <a:r>
              <a:rPr lang="en-US" b="1" dirty="0">
                <a:solidFill>
                  <a:schemeClr val="tx2"/>
                </a:solidFill>
              </a:rPr>
              <a:t> open</a:t>
            </a:r>
          </a:p>
          <a:p>
            <a:pPr marL="1200150" lvl="2" indent="-285750" algn="l">
              <a:buFont typeface="Arial" panose="020B0604020202020204" pitchFamily="34" charset="0"/>
              <a:buChar char="•"/>
            </a:pPr>
            <a:r>
              <a:rPr lang="en-US" b="1" dirty="0">
                <a:solidFill>
                  <a:schemeClr val="tx2"/>
                </a:solidFill>
              </a:rPr>
              <a:t>The second (elevator) door then slides open by hand</a:t>
            </a:r>
          </a:p>
          <a:p>
            <a:pPr marL="1200150" lvl="2" indent="-285750" algn="l">
              <a:buFont typeface="Arial" panose="020B0604020202020204" pitchFamily="34" charset="0"/>
              <a:buChar char="•"/>
            </a:pPr>
            <a:r>
              <a:rPr lang="en-US" b="1" dirty="0">
                <a:solidFill>
                  <a:srgbClr val="FF0000"/>
                </a:solidFill>
              </a:rPr>
              <a:t>Do NOT attempt to open the first door until the elevator has come to a complete stop!!</a:t>
            </a:r>
          </a:p>
          <a:p>
            <a:pPr marL="800100" lvl="1" indent="-342900" algn="l">
              <a:buFont typeface="Arial" panose="020B0604020202020204" pitchFamily="34" charset="0"/>
              <a:buChar char="•"/>
            </a:pPr>
            <a:r>
              <a:rPr lang="en-US" b="1" dirty="0">
                <a:solidFill>
                  <a:schemeClr val="tx2"/>
                </a:solidFill>
              </a:rPr>
              <a:t>Before exiting:</a:t>
            </a:r>
          </a:p>
          <a:p>
            <a:pPr marL="1200150" lvl="2" indent="-285750" algn="l">
              <a:buFont typeface="Arial" panose="020B0604020202020204" pitchFamily="34" charset="0"/>
              <a:buChar char="•"/>
            </a:pPr>
            <a:r>
              <a:rPr lang="en-US" b="1" dirty="0">
                <a:solidFill>
                  <a:schemeClr val="tx2"/>
                </a:solidFill>
              </a:rPr>
              <a:t>Wait for the elevator to come to complete stop and listen for the “click”</a:t>
            </a:r>
          </a:p>
          <a:p>
            <a:pPr marL="1200150" lvl="2" indent="-285750" algn="l">
              <a:buFont typeface="Arial" panose="020B0604020202020204" pitchFamily="34" charset="0"/>
              <a:buChar char="•"/>
            </a:pPr>
            <a:r>
              <a:rPr lang="en-US" b="1" dirty="0">
                <a:solidFill>
                  <a:schemeClr val="tx2"/>
                </a:solidFill>
              </a:rPr>
              <a:t>The first (elevator) door then </a:t>
            </a:r>
            <a:r>
              <a:rPr lang="en-US" b="1" u="sng" dirty="0">
                <a:solidFill>
                  <a:schemeClr val="tx2"/>
                </a:solidFill>
              </a:rPr>
              <a:t>slides</a:t>
            </a:r>
            <a:r>
              <a:rPr lang="en-US" b="1" dirty="0">
                <a:solidFill>
                  <a:schemeClr val="tx2"/>
                </a:solidFill>
              </a:rPr>
              <a:t> open by hand</a:t>
            </a:r>
          </a:p>
          <a:p>
            <a:pPr marL="1200150" lvl="2" indent="-285750" algn="l">
              <a:buFont typeface="Arial" panose="020B0604020202020204" pitchFamily="34" charset="0"/>
              <a:buChar char="•"/>
            </a:pPr>
            <a:r>
              <a:rPr lang="en-US" b="1" dirty="0">
                <a:solidFill>
                  <a:schemeClr val="tx2"/>
                </a:solidFill>
              </a:rPr>
              <a:t>The second (outside) door can then be </a:t>
            </a:r>
            <a:r>
              <a:rPr lang="en-US" b="1" u="sng" dirty="0">
                <a:solidFill>
                  <a:schemeClr val="tx2"/>
                </a:solidFill>
              </a:rPr>
              <a:t>pushed</a:t>
            </a:r>
            <a:r>
              <a:rPr lang="en-US" b="1" dirty="0">
                <a:solidFill>
                  <a:schemeClr val="tx2"/>
                </a:solidFill>
              </a:rPr>
              <a:t> open</a:t>
            </a:r>
          </a:p>
          <a:p>
            <a:pPr marL="1200150" lvl="2" indent="-285750" algn="l">
              <a:buFont typeface="Arial" panose="020B0604020202020204" pitchFamily="34" charset="0"/>
              <a:buChar char="•"/>
            </a:pPr>
            <a:r>
              <a:rPr lang="en-US" b="1" dirty="0">
                <a:solidFill>
                  <a:srgbClr val="FF0000"/>
                </a:solidFill>
              </a:rPr>
              <a:t>Do NOT attempt to open the elevator door until it has come to a complete stop!!</a:t>
            </a:r>
          </a:p>
        </p:txBody>
      </p:sp>
      <p:pic>
        <p:nvPicPr>
          <p:cNvPr id="2" name="Picture 1">
            <a:extLst>
              <a:ext uri="{FF2B5EF4-FFF2-40B4-BE49-F238E27FC236}">
                <a16:creationId xmlns:a16="http://schemas.microsoft.com/office/drawing/2014/main" id="{B924BCE2-0FC3-4CF7-A83D-B343E2C736D7}"/>
              </a:ext>
            </a:extLst>
          </p:cNvPr>
          <p:cNvPicPr>
            <a:picLocks noChangeAspect="1"/>
          </p:cNvPicPr>
          <p:nvPr/>
        </p:nvPicPr>
        <p:blipFill>
          <a:blip r:embed="rId5"/>
          <a:stretch>
            <a:fillRect/>
          </a:stretch>
        </p:blipFill>
        <p:spPr>
          <a:xfrm>
            <a:off x="9887472" y="4316576"/>
            <a:ext cx="4322477" cy="3237055"/>
          </a:xfrm>
          <a:prstGeom prst="rect">
            <a:avLst/>
          </a:prstGeom>
        </p:spPr>
      </p:pic>
      <p:pic>
        <p:nvPicPr>
          <p:cNvPr id="4" name="Picture 3">
            <a:extLst>
              <a:ext uri="{FF2B5EF4-FFF2-40B4-BE49-F238E27FC236}">
                <a16:creationId xmlns:a16="http://schemas.microsoft.com/office/drawing/2014/main" id="{5C514AB2-543F-4D2D-886E-14DFFCF43DE7}"/>
              </a:ext>
            </a:extLst>
          </p:cNvPr>
          <p:cNvPicPr>
            <a:picLocks noChangeAspect="1"/>
          </p:cNvPicPr>
          <p:nvPr/>
        </p:nvPicPr>
        <p:blipFill>
          <a:blip r:embed="rId6"/>
          <a:stretch>
            <a:fillRect/>
          </a:stretch>
        </p:blipFill>
        <p:spPr>
          <a:xfrm>
            <a:off x="10233479" y="1324101"/>
            <a:ext cx="2895851" cy="1993565"/>
          </a:xfrm>
          <a:prstGeom prst="rect">
            <a:avLst/>
          </a:prstGeom>
        </p:spPr>
      </p:pic>
    </p:spTree>
    <p:extLst>
      <p:ext uri="{BB962C8B-B14F-4D97-AF65-F5344CB8AC3E}">
        <p14:creationId xmlns:p14="http://schemas.microsoft.com/office/powerpoint/2010/main" val="430744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75"/>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mj-lt"/>
                <a:ea typeface="+mn-ea"/>
                <a:cs typeface="+mn-cs"/>
              </a:rPr>
              <a:t>CFB </a:t>
            </a:r>
            <a:r>
              <a:rPr lang="en-US" sz="6000" dirty="0">
                <a:solidFill>
                  <a:prstClr val="white"/>
                </a:solidFill>
                <a:latin typeface="+mj-lt"/>
              </a:rPr>
              <a:t>Boiler Lift</a:t>
            </a:r>
            <a:r>
              <a:rPr kumimoji="0" lang="en-US" sz="6000" b="0" i="0" u="none" strike="noStrike" kern="1200" cap="none" spc="0" normalizeH="0" baseline="0" noProof="0" dirty="0">
                <a:ln>
                  <a:noFill/>
                </a:ln>
                <a:solidFill>
                  <a:prstClr val="white"/>
                </a:solidFill>
                <a:effectLst/>
                <a:uLnTx/>
                <a:uFillTx/>
                <a:latin typeface="+mj-lt"/>
                <a:ea typeface="+mn-ea"/>
                <a:cs typeface="+mn-cs"/>
              </a:rPr>
              <a:t> Safety</a:t>
            </a: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10" name="Subtitle 2"/>
          <p:cNvSpPr txBox="1">
            <a:spLocks/>
          </p:cNvSpPr>
          <p:nvPr/>
        </p:nvSpPr>
        <p:spPr>
          <a:xfrm>
            <a:off x="235239" y="1842884"/>
            <a:ext cx="8325832" cy="484402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3600" dirty="0">
                <a:solidFill>
                  <a:schemeClr val="tx2"/>
                </a:solidFill>
              </a:rPr>
              <a:t>Used for tools, materials,  and heavy items</a:t>
            </a:r>
          </a:p>
          <a:p>
            <a:pPr marL="342900" indent="-342900" algn="l">
              <a:buFont typeface="Arial" panose="020B0604020202020204" pitchFamily="34" charset="0"/>
              <a:buChar char="•"/>
            </a:pPr>
            <a:endParaRPr lang="en-US" sz="3600" dirty="0">
              <a:solidFill>
                <a:schemeClr val="tx2"/>
              </a:solidFill>
            </a:endParaRPr>
          </a:p>
          <a:p>
            <a:pPr marL="342900" indent="-342900" algn="l">
              <a:buFont typeface="Arial" panose="020B0604020202020204" pitchFamily="34" charset="0"/>
              <a:buChar char="•"/>
            </a:pPr>
            <a:r>
              <a:rPr lang="en-US" sz="3600" dirty="0">
                <a:solidFill>
                  <a:schemeClr val="tx2"/>
                </a:solidFill>
              </a:rPr>
              <a:t>Operator will be present during outages or heavy work times</a:t>
            </a:r>
          </a:p>
          <a:p>
            <a:pPr marL="342900" indent="-342900" algn="l">
              <a:buFont typeface="Arial" panose="020B0604020202020204" pitchFamily="34" charset="0"/>
              <a:buChar char="•"/>
            </a:pPr>
            <a:endParaRPr lang="en-US" sz="3600" dirty="0">
              <a:solidFill>
                <a:schemeClr val="tx2"/>
              </a:solidFill>
            </a:endParaRPr>
          </a:p>
          <a:p>
            <a:pPr marL="342900" indent="-342900" algn="l">
              <a:buFont typeface="Arial" panose="020B0604020202020204" pitchFamily="34" charset="0"/>
              <a:buChar char="•"/>
            </a:pPr>
            <a:r>
              <a:rPr lang="en-US" sz="3600" dirty="0">
                <a:solidFill>
                  <a:schemeClr val="tx2"/>
                </a:solidFill>
              </a:rPr>
              <a:t>Closely follow posted instructions for door operation</a:t>
            </a:r>
          </a:p>
        </p:txBody>
      </p:sp>
      <p:pic>
        <p:nvPicPr>
          <p:cNvPr id="5" name="Picture 4">
            <a:extLst>
              <a:ext uri="{FF2B5EF4-FFF2-40B4-BE49-F238E27FC236}">
                <a16:creationId xmlns:a16="http://schemas.microsoft.com/office/drawing/2014/main" id="{92F7305B-B2F5-40E9-B25C-D989D1460DB6}"/>
              </a:ext>
            </a:extLst>
          </p:cNvPr>
          <p:cNvPicPr>
            <a:picLocks noChangeAspect="1"/>
          </p:cNvPicPr>
          <p:nvPr/>
        </p:nvPicPr>
        <p:blipFill>
          <a:blip r:embed="rId5"/>
          <a:stretch>
            <a:fillRect/>
          </a:stretch>
        </p:blipFill>
        <p:spPr>
          <a:xfrm>
            <a:off x="8303339" y="2749906"/>
            <a:ext cx="5750614" cy="4317304"/>
          </a:xfrm>
          <a:prstGeom prst="rect">
            <a:avLst/>
          </a:prstGeom>
        </p:spPr>
      </p:pic>
    </p:spTree>
    <p:extLst>
      <p:ext uri="{BB962C8B-B14F-4D97-AF65-F5344CB8AC3E}">
        <p14:creationId xmlns:p14="http://schemas.microsoft.com/office/powerpoint/2010/main" val="1031457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7" dirty="0">
              <a:solidFill>
                <a:srgbClr val="002060"/>
              </a:solidFill>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37" dirty="0">
              <a:solidFill>
                <a:srgbClr val="0070C0"/>
              </a:solidFill>
            </a:endParaRPr>
          </a:p>
        </p:txBody>
      </p:sp>
      <p:sp>
        <p:nvSpPr>
          <p:cNvPr id="3" name="Slide Number Placeholder 2"/>
          <p:cNvSpPr>
            <a:spLocks noGrp="1"/>
          </p:cNvSpPr>
          <p:nvPr>
            <p:ph type="sldNum" sz="quarter" idx="12"/>
          </p:nvPr>
        </p:nvSpPr>
        <p:spPr/>
        <p:txBody>
          <a:bodyPr/>
          <a:lstStyle/>
          <a:p>
            <a:fld id="{BD3E55A9-569A-D545-A4B8-5FD1BEC67654}" type="slidenum">
              <a:rPr lang="en-US" smtClean="0"/>
              <a:t>26</a:t>
            </a:fld>
            <a:endParaRPr lang="en-US" dirty="0"/>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endParaRPr lang="en-US" dirty="0"/>
          </a:p>
          <a:p>
            <a:endParaRPr lang="en-US" dirty="0"/>
          </a:p>
        </p:txBody>
      </p:sp>
      <p:sp>
        <p:nvSpPr>
          <p:cNvPr id="4" name="Content Placeholder 3"/>
          <p:cNvSpPr>
            <a:spLocks noGrp="1"/>
          </p:cNvSpPr>
          <p:nvPr>
            <p:ph idx="1"/>
          </p:nvPr>
        </p:nvSpPr>
        <p:spPr>
          <a:xfrm>
            <a:off x="678893" y="1679055"/>
            <a:ext cx="13167360" cy="5431156"/>
          </a:xfrm>
        </p:spPr>
        <p:txBody>
          <a:bodyPr>
            <a:normAutofit fontScale="92500" lnSpcReduction="20000"/>
          </a:bodyPr>
          <a:lstStyle/>
          <a:p>
            <a:pPr>
              <a:buNone/>
              <a:defRPr/>
            </a:pPr>
            <a:r>
              <a:rPr lang="en-US" sz="5400" b="1" dirty="0">
                <a:solidFill>
                  <a:srgbClr val="FF0000"/>
                </a:solidFill>
                <a:effectLst>
                  <a:outerShdw blurRad="38100" dist="38100" dir="2700000" algn="tl">
                    <a:srgbClr val="C0C0C0"/>
                  </a:outerShdw>
                </a:effectLst>
                <a:latin typeface="Tahoma" pitchFamily="34" charset="0"/>
              </a:rPr>
              <a:t>Highest Injury Potential Areas…</a:t>
            </a:r>
          </a:p>
          <a:p>
            <a:pPr>
              <a:buNone/>
              <a:defRPr/>
            </a:pPr>
            <a:endParaRPr lang="en-US" sz="4400" b="1" dirty="0">
              <a:solidFill>
                <a:srgbClr val="FF9900"/>
              </a:solidFill>
              <a:effectLst>
                <a:outerShdw blurRad="38100" dist="38100" dir="2700000" algn="tl">
                  <a:srgbClr val="C0C0C0"/>
                </a:outerShdw>
              </a:effectLst>
              <a:latin typeface="Tahoma" pitchFamily="34" charset="0"/>
            </a:endParaRPr>
          </a:p>
          <a:p>
            <a:pPr>
              <a:defRPr/>
            </a:pPr>
            <a:r>
              <a:rPr lang="en-US" dirty="0">
                <a:solidFill>
                  <a:srgbClr val="002B82"/>
                </a:solidFill>
              </a:rPr>
              <a:t>Caught-in/Entrapment (i.e. Confined Space Entry)</a:t>
            </a:r>
          </a:p>
          <a:p>
            <a:pPr>
              <a:defRPr/>
            </a:pPr>
            <a:r>
              <a:rPr lang="en-US" dirty="0">
                <a:solidFill>
                  <a:srgbClr val="002B82"/>
                </a:solidFill>
              </a:rPr>
              <a:t>Hot Work/Fire Risk</a:t>
            </a:r>
          </a:p>
          <a:p>
            <a:pPr>
              <a:defRPr/>
            </a:pPr>
            <a:r>
              <a:rPr lang="en-US" dirty="0">
                <a:solidFill>
                  <a:srgbClr val="002B82"/>
                </a:solidFill>
              </a:rPr>
              <a:t>Struck-by Moving Machinery</a:t>
            </a:r>
          </a:p>
          <a:p>
            <a:pPr>
              <a:defRPr/>
            </a:pPr>
            <a:r>
              <a:rPr lang="en-US" dirty="0">
                <a:solidFill>
                  <a:srgbClr val="002B82"/>
                </a:solidFill>
              </a:rPr>
              <a:t>Control of Hazardous Energy (LOTO)</a:t>
            </a:r>
          </a:p>
          <a:p>
            <a:pPr>
              <a:defRPr/>
            </a:pPr>
            <a:r>
              <a:rPr lang="en-US" dirty="0">
                <a:solidFill>
                  <a:srgbClr val="002B82"/>
                </a:solidFill>
              </a:rPr>
              <a:t>Fall Protection</a:t>
            </a:r>
          </a:p>
          <a:p>
            <a:pPr>
              <a:defRPr/>
            </a:pPr>
            <a:r>
              <a:rPr lang="en-US" dirty="0">
                <a:solidFill>
                  <a:srgbClr val="002B82"/>
                </a:solidFill>
              </a:rPr>
              <a:t>Slips, Trips, Falls</a:t>
            </a:r>
          </a:p>
        </p:txBody>
      </p:sp>
      <p:sp>
        <p:nvSpPr>
          <p:cNvPr id="5" name="TextBox 4"/>
          <p:cNvSpPr txBox="1"/>
          <p:nvPr/>
        </p:nvSpPr>
        <p:spPr>
          <a:xfrm>
            <a:off x="409272" y="210509"/>
            <a:ext cx="13283868" cy="1015663"/>
          </a:xfrm>
          <a:prstGeom prst="rect">
            <a:avLst/>
          </a:prstGeom>
          <a:noFill/>
        </p:spPr>
        <p:txBody>
          <a:bodyPr wrap="square" rtlCol="0">
            <a:spAutoFit/>
          </a:bodyPr>
          <a:lstStyle/>
          <a:p>
            <a:pPr algn="ctr"/>
            <a:r>
              <a:rPr lang="en-US" sz="6000" dirty="0">
                <a:solidFill>
                  <a:schemeClr val="bg1"/>
                </a:solidFill>
                <a:latin typeface="+mj-lt"/>
              </a:rPr>
              <a:t>NGS Site Hazards</a:t>
            </a:r>
          </a:p>
        </p:txBody>
      </p:sp>
    </p:spTree>
    <p:extLst>
      <p:ext uri="{BB962C8B-B14F-4D97-AF65-F5344CB8AC3E}">
        <p14:creationId xmlns:p14="http://schemas.microsoft.com/office/powerpoint/2010/main" val="7516528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marL="342900" lvl="0" indent="-342900" defTabSz="457200">
              <a:buNone/>
              <a:defRPr/>
            </a:pPr>
            <a:endParaRPr lang="en-US" sz="1400" b="1" dirty="0">
              <a:solidFill>
                <a:srgbClr val="CC0000"/>
              </a:solidFill>
              <a:effectLst>
                <a:outerShdw blurRad="38100" dist="38100" dir="2700000" algn="tl">
                  <a:srgbClr val="C0C0C0"/>
                </a:outerShdw>
              </a:effectLst>
              <a:latin typeface="Tahoma" pitchFamily="34" charset="0"/>
            </a:endParaRPr>
          </a:p>
          <a:p>
            <a:pPr marL="342900" lvl="0" indent="-342900" defTabSz="457200">
              <a:defRPr/>
            </a:pPr>
            <a:r>
              <a:rPr lang="en-US" sz="3200" b="1" dirty="0">
                <a:solidFill>
                  <a:srgbClr val="002060"/>
                </a:solidFill>
                <a:effectLst/>
                <a:latin typeface="Calibri" panose="020F0502020204030204" pitchFamily="34" charset="0"/>
                <a:ea typeface="Times New Roman" panose="02020603050405020304" pitchFamily="18" charset="0"/>
              </a:rPr>
              <a:t>All spaces shall be considered permit-required confined spaces until the space has been evaluated and the atmosphere has been found to be safe for entry via proper testing, evaluations, and visual inspections. The applicable sections (Parts I-V) of the Confined Space </a:t>
            </a:r>
            <a:r>
              <a:rPr lang="en-US" sz="3200" b="1">
                <a:solidFill>
                  <a:srgbClr val="002060"/>
                </a:solidFill>
                <a:effectLst/>
                <a:latin typeface="Calibri" panose="020F0502020204030204" pitchFamily="34" charset="0"/>
                <a:ea typeface="Times New Roman" panose="02020603050405020304" pitchFamily="18" charset="0"/>
              </a:rPr>
              <a:t>Entry Permit, </a:t>
            </a:r>
            <a:r>
              <a:rPr lang="en-US" sz="3200" b="1" dirty="0">
                <a:solidFill>
                  <a:srgbClr val="002060"/>
                </a:solidFill>
                <a:effectLst/>
                <a:latin typeface="Calibri" panose="020F0502020204030204" pitchFamily="34" charset="0"/>
                <a:ea typeface="Times New Roman" panose="02020603050405020304" pitchFamily="18" charset="0"/>
              </a:rPr>
              <a:t>including atmospheric checks, shall be completed and documented for all spaces to determine if acceptable entry conditions exist.</a:t>
            </a:r>
            <a:r>
              <a:rPr lang="en-US" sz="3200" dirty="0">
                <a:solidFill>
                  <a:srgbClr val="002060"/>
                </a:solidFill>
                <a:effectLst/>
                <a:latin typeface="Calibri" panose="020F0502020204030204" pitchFamily="34" charset="0"/>
                <a:ea typeface="Times New Roman" panose="02020603050405020304" pitchFamily="18" charset="0"/>
              </a:rPr>
              <a:t> </a:t>
            </a:r>
          </a:p>
          <a:p>
            <a:pPr marL="342900" lvl="0" indent="-342900" defTabSz="457200">
              <a:defRPr/>
            </a:pPr>
            <a:endParaRPr lang="en-US" sz="3200" dirty="0">
              <a:solidFill>
                <a:srgbClr val="002060"/>
              </a:solidFill>
              <a:latin typeface="Calibri" panose="020F0502020204030204" pitchFamily="34" charset="0"/>
            </a:endParaRPr>
          </a:p>
          <a:p>
            <a:pPr marL="342900" lvl="0" indent="-342900" defTabSz="457200">
              <a:defRPr/>
            </a:pPr>
            <a:r>
              <a:rPr lang="en-US" sz="3200" dirty="0">
                <a:solidFill>
                  <a:srgbClr val="002060"/>
                </a:solidFill>
                <a:latin typeface="Calibri" panose="020F0502020204030204" pitchFamily="34" charset="0"/>
              </a:rPr>
              <a:t>Refer to JEA Confined Spaces Policy</a:t>
            </a:r>
          </a:p>
          <a:p>
            <a:pPr marL="342900" lvl="0" indent="-342900" defTabSz="457200">
              <a:defRPr/>
            </a:pPr>
            <a:r>
              <a:rPr lang="en-US" sz="3200" dirty="0">
                <a:solidFill>
                  <a:srgbClr val="002060"/>
                </a:solidFill>
                <a:latin typeface="Calibri" panose="020F0502020204030204" pitchFamily="34" charset="0"/>
              </a:rPr>
              <a:t>Permits must be placed at entry point(s) of the space.</a:t>
            </a:r>
            <a:endParaRPr lang="en-US" sz="3200" dirty="0">
              <a:solidFill>
                <a:srgbClr val="376092"/>
              </a:solidFill>
              <a:latin typeface="Franklin Gothic Book"/>
            </a:endParaRPr>
          </a:p>
          <a:p>
            <a:pPr>
              <a:buNone/>
              <a:defRPr/>
            </a:pPr>
            <a:endParaRPr lang="en-US" dirty="0"/>
          </a:p>
        </p:txBody>
      </p:sp>
      <p:sp>
        <p:nvSpPr>
          <p:cNvPr id="5" name="TextBox 4"/>
          <p:cNvSpPr txBox="1"/>
          <p:nvPr/>
        </p:nvSpPr>
        <p:spPr>
          <a:xfrm>
            <a:off x="409272" y="210509"/>
            <a:ext cx="13283868" cy="769441"/>
          </a:xfrm>
          <a:prstGeom prst="rect">
            <a:avLst/>
          </a:prstGeom>
          <a:noFill/>
        </p:spPr>
        <p:txBody>
          <a:bodyPr wrap="square" rtlCol="0">
            <a:spAutoFit/>
          </a:bodyPr>
          <a:lstStyle/>
          <a:p>
            <a:pPr marL="342900" lvl="0" indent="-342900" algn="ctr" defTabSz="457200">
              <a:spcBef>
                <a:spcPct val="20000"/>
              </a:spcBef>
              <a:defRPr/>
            </a:pPr>
            <a:r>
              <a:rPr lang="en-US" sz="4400" dirty="0">
                <a:solidFill>
                  <a:schemeClr val="bg1"/>
                </a:solidFill>
                <a:latin typeface="+mj-lt"/>
              </a:rPr>
              <a:t>Confined Space Entry Permitting and Signs</a:t>
            </a:r>
          </a:p>
        </p:txBody>
      </p:sp>
    </p:spTree>
    <p:extLst>
      <p:ext uri="{BB962C8B-B14F-4D97-AF65-F5344CB8AC3E}">
        <p14:creationId xmlns:p14="http://schemas.microsoft.com/office/powerpoint/2010/main" val="2876878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6094590"/>
          </a:xfrm>
        </p:spPr>
        <p:txBody>
          <a:bodyPr>
            <a:normAutofit fontScale="77500" lnSpcReduction="20000"/>
          </a:bodyPr>
          <a:lstStyle/>
          <a:p>
            <a:pPr marL="342900" lvl="0" indent="-342900" defTabSz="457200">
              <a:buNone/>
              <a:defRPr/>
            </a:pPr>
            <a:r>
              <a:rPr lang="en-US" sz="4000" b="1" i="1" dirty="0">
                <a:solidFill>
                  <a:srgbClr val="376092"/>
                </a:solidFill>
              </a:rPr>
              <a:t>The Confined Space Supervisor has full responsibility for:</a:t>
            </a:r>
          </a:p>
          <a:p>
            <a:pPr marL="342900" lvl="0" indent="-342900" defTabSz="457200">
              <a:defRPr/>
            </a:pPr>
            <a:r>
              <a:rPr lang="en-US" sz="3100" dirty="0">
                <a:solidFill>
                  <a:srgbClr val="376092"/>
                </a:solidFill>
              </a:rPr>
              <a:t>Fire precautions being followed</a:t>
            </a:r>
          </a:p>
          <a:p>
            <a:pPr marL="342900" lvl="0" indent="-342900" defTabSz="457200">
              <a:defRPr/>
            </a:pPr>
            <a:r>
              <a:rPr lang="en-US" sz="3100" dirty="0">
                <a:solidFill>
                  <a:srgbClr val="376092"/>
                </a:solidFill>
              </a:rPr>
              <a:t>Confined Space Entry Permits</a:t>
            </a:r>
          </a:p>
          <a:p>
            <a:pPr marL="342900" lvl="0" indent="-342900" defTabSz="457200">
              <a:defRPr/>
            </a:pPr>
            <a:r>
              <a:rPr lang="en-US" sz="3100" dirty="0">
                <a:solidFill>
                  <a:srgbClr val="376092"/>
                </a:solidFill>
              </a:rPr>
              <a:t>Hot Work Permits</a:t>
            </a:r>
          </a:p>
          <a:p>
            <a:pPr marL="342900" lvl="0" indent="-342900" defTabSz="457200">
              <a:defRPr/>
            </a:pPr>
            <a:r>
              <a:rPr lang="en-US" sz="3100" dirty="0">
                <a:solidFill>
                  <a:srgbClr val="376092"/>
                </a:solidFill>
              </a:rPr>
              <a:t>Space is clear of used electrodes and leads are disconnected after work is complete</a:t>
            </a:r>
          </a:p>
          <a:p>
            <a:pPr marL="0" lvl="0" indent="0" defTabSz="457200">
              <a:buNone/>
              <a:defRPr/>
            </a:pPr>
            <a:endParaRPr lang="en-US" sz="3000" dirty="0">
              <a:solidFill>
                <a:srgbClr val="376092"/>
              </a:solidFill>
            </a:endParaRPr>
          </a:p>
          <a:p>
            <a:pPr marL="0" lvl="0" indent="0" defTabSz="457200">
              <a:buNone/>
              <a:defRPr/>
            </a:pPr>
            <a:r>
              <a:rPr lang="en-US" sz="4100" dirty="0">
                <a:solidFill>
                  <a:srgbClr val="376092"/>
                </a:solidFill>
              </a:rPr>
              <a:t>Types of Hot work include:</a:t>
            </a:r>
          </a:p>
          <a:p>
            <a:pPr marL="342900" lvl="0" indent="-342900" defTabSz="457200">
              <a:spcBef>
                <a:spcPts val="0"/>
              </a:spcBef>
              <a:defRPr/>
            </a:pPr>
            <a:r>
              <a:rPr lang="en-US" sz="3100" dirty="0">
                <a:solidFill>
                  <a:srgbClr val="376092"/>
                </a:solidFill>
              </a:rPr>
              <a:t>Welding	</a:t>
            </a:r>
          </a:p>
          <a:p>
            <a:pPr marL="342900" lvl="0" indent="-342900" defTabSz="457200">
              <a:spcBef>
                <a:spcPts val="0"/>
              </a:spcBef>
              <a:defRPr/>
            </a:pPr>
            <a:r>
              <a:rPr lang="en-US" sz="3100" dirty="0">
                <a:solidFill>
                  <a:srgbClr val="376092"/>
                </a:solidFill>
              </a:rPr>
              <a:t>Brazing</a:t>
            </a:r>
          </a:p>
          <a:p>
            <a:pPr marL="342900" lvl="0" indent="-342900" defTabSz="457200">
              <a:spcBef>
                <a:spcPts val="0"/>
              </a:spcBef>
              <a:defRPr/>
            </a:pPr>
            <a:r>
              <a:rPr lang="en-US" sz="3100" dirty="0">
                <a:solidFill>
                  <a:srgbClr val="376092"/>
                </a:solidFill>
              </a:rPr>
              <a:t>Flame or Plasma Cutting	</a:t>
            </a:r>
          </a:p>
          <a:p>
            <a:pPr marL="342900" lvl="0" indent="-342900" defTabSz="457200">
              <a:spcBef>
                <a:spcPts val="0"/>
              </a:spcBef>
              <a:defRPr/>
            </a:pPr>
            <a:r>
              <a:rPr lang="en-US" sz="3100" dirty="0">
                <a:solidFill>
                  <a:srgbClr val="376092"/>
                </a:solidFill>
              </a:rPr>
              <a:t>Hot Riveting</a:t>
            </a:r>
          </a:p>
          <a:p>
            <a:pPr marL="342900" lvl="0" indent="-342900" defTabSz="457200">
              <a:spcBef>
                <a:spcPts val="0"/>
              </a:spcBef>
              <a:defRPr/>
            </a:pPr>
            <a:endParaRPr lang="en-US" sz="3600" dirty="0">
              <a:solidFill>
                <a:srgbClr val="376092"/>
              </a:solidFill>
            </a:endParaRPr>
          </a:p>
          <a:p>
            <a:pPr marL="342900" lvl="0" indent="-342900" defTabSz="457200">
              <a:spcBef>
                <a:spcPts val="0"/>
              </a:spcBef>
              <a:defRPr/>
            </a:pPr>
            <a:r>
              <a:rPr lang="en-US" sz="3600" u="sng" dirty="0">
                <a:solidFill>
                  <a:srgbClr val="376092"/>
                </a:solidFill>
              </a:rPr>
              <a:t>Any type of work that can create:</a:t>
            </a:r>
          </a:p>
          <a:p>
            <a:pPr marL="742950" lvl="1" indent="-285750" defTabSz="457200">
              <a:spcBef>
                <a:spcPts val="0"/>
              </a:spcBef>
              <a:defRPr/>
            </a:pPr>
            <a:r>
              <a:rPr lang="en-US" sz="3600" i="1" dirty="0">
                <a:solidFill>
                  <a:srgbClr val="CC0000"/>
                </a:solidFill>
              </a:rPr>
              <a:t>Sparks</a:t>
            </a:r>
          </a:p>
          <a:p>
            <a:pPr marL="742950" lvl="1" indent="-285750" defTabSz="457200">
              <a:spcBef>
                <a:spcPts val="0"/>
              </a:spcBef>
              <a:defRPr/>
            </a:pPr>
            <a:r>
              <a:rPr lang="en-US" sz="3600" i="1" dirty="0">
                <a:solidFill>
                  <a:srgbClr val="CC0000"/>
                </a:solidFill>
              </a:rPr>
              <a:t>Heat</a:t>
            </a:r>
          </a:p>
          <a:p>
            <a:pPr marL="742950" lvl="1" indent="-285750" defTabSz="457200">
              <a:spcBef>
                <a:spcPts val="0"/>
              </a:spcBef>
              <a:defRPr/>
            </a:pPr>
            <a:r>
              <a:rPr lang="en-US" sz="3600" i="1" dirty="0">
                <a:solidFill>
                  <a:srgbClr val="CC0000"/>
                </a:solidFill>
              </a:rPr>
              <a:t>Flames</a:t>
            </a:r>
            <a:endParaRPr lang="en-US" sz="3600" dirty="0">
              <a:solidFill>
                <a:srgbClr val="376092"/>
              </a:solidFill>
            </a:endParaRPr>
          </a:p>
          <a:p>
            <a:pPr marL="0" lvl="0" indent="0" defTabSz="457200">
              <a:buNone/>
              <a:defRPr/>
            </a:pPr>
            <a:endParaRPr lang="en-US" sz="3000" dirty="0">
              <a:solidFill>
                <a:srgbClr val="376092"/>
              </a:solidFill>
              <a:latin typeface="Franklin Gothic Book"/>
            </a:endParaRPr>
          </a:p>
          <a:p>
            <a:pPr>
              <a:buNone/>
              <a:defRPr/>
            </a:pPr>
            <a:endParaRPr lang="en-US" dirty="0"/>
          </a:p>
        </p:txBody>
      </p:sp>
      <p:sp>
        <p:nvSpPr>
          <p:cNvPr id="5" name="TextBox 4"/>
          <p:cNvSpPr txBox="1"/>
          <p:nvPr/>
        </p:nvSpPr>
        <p:spPr>
          <a:xfrm>
            <a:off x="409272" y="210509"/>
            <a:ext cx="13283868" cy="923330"/>
          </a:xfrm>
          <a:prstGeom prst="rect">
            <a:avLst/>
          </a:prstGeom>
          <a:noFill/>
        </p:spPr>
        <p:txBody>
          <a:bodyPr wrap="square" rtlCol="0">
            <a:spAutoFit/>
          </a:bodyPr>
          <a:lstStyle/>
          <a:p>
            <a:pPr marL="342900" lvl="0" indent="-342900" algn="ctr" defTabSz="457200">
              <a:spcBef>
                <a:spcPct val="20000"/>
              </a:spcBef>
              <a:defRPr/>
            </a:pPr>
            <a:r>
              <a:rPr lang="en-US" sz="5400" dirty="0">
                <a:solidFill>
                  <a:schemeClr val="bg1"/>
                </a:solidFill>
                <a:latin typeface="+mj-lt"/>
              </a:rPr>
              <a:t>Hot Work in Confined Spaces</a:t>
            </a:r>
          </a:p>
        </p:txBody>
      </p:sp>
      <p:pic>
        <p:nvPicPr>
          <p:cNvPr id="10" name="Picture 9">
            <a:extLst>
              <a:ext uri="{FF2B5EF4-FFF2-40B4-BE49-F238E27FC236}">
                <a16:creationId xmlns:a16="http://schemas.microsoft.com/office/drawing/2014/main" id="{7D293085-1659-4EED-9C85-A481AB5557CB}"/>
              </a:ext>
            </a:extLst>
          </p:cNvPr>
          <p:cNvPicPr>
            <a:picLocks noChangeAspect="1"/>
          </p:cNvPicPr>
          <p:nvPr/>
        </p:nvPicPr>
        <p:blipFill>
          <a:blip r:embed="rId5"/>
          <a:stretch>
            <a:fillRect/>
          </a:stretch>
        </p:blipFill>
        <p:spPr>
          <a:xfrm>
            <a:off x="8475370" y="3910631"/>
            <a:ext cx="5217770" cy="3761439"/>
          </a:xfrm>
          <a:prstGeom prst="rect">
            <a:avLst/>
          </a:prstGeom>
        </p:spPr>
      </p:pic>
    </p:spTree>
    <p:extLst>
      <p:ext uri="{BB962C8B-B14F-4D97-AF65-F5344CB8AC3E}">
        <p14:creationId xmlns:p14="http://schemas.microsoft.com/office/powerpoint/2010/main" val="29020150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marL="0" lvl="0" indent="0" defTabSz="457200">
              <a:buNone/>
              <a:defRPr/>
            </a:pPr>
            <a:r>
              <a:rPr lang="en-US" sz="2400" b="1" dirty="0">
                <a:solidFill>
                  <a:schemeClr val="tx2"/>
                </a:solidFill>
                <a:latin typeface="Franklin Gothic Book"/>
              </a:rPr>
              <a:t>Includes</a:t>
            </a:r>
            <a:r>
              <a:rPr lang="en-US" sz="2400" dirty="0">
                <a:solidFill>
                  <a:schemeClr val="tx2"/>
                </a:solidFill>
                <a:latin typeface="Franklin Gothic Book"/>
              </a:rPr>
              <a:t>:</a:t>
            </a:r>
            <a:endParaRPr lang="en-US" sz="2400" i="1" dirty="0">
              <a:solidFill>
                <a:schemeClr val="tx2"/>
              </a:solidFill>
              <a:latin typeface="Franklin Gothic Book"/>
            </a:endParaRPr>
          </a:p>
          <a:p>
            <a:pPr marL="1085850" lvl="2" indent="-342900" defTabSz="457200">
              <a:buFont typeface="Arial" panose="020B0604020202020204" pitchFamily="34" charset="0"/>
              <a:buChar char="•"/>
              <a:defRPr/>
            </a:pPr>
            <a:r>
              <a:rPr lang="en-US" sz="2400" i="1" dirty="0">
                <a:solidFill>
                  <a:srgbClr val="376092"/>
                </a:solidFill>
                <a:latin typeface="Franklin Gothic Book"/>
              </a:rPr>
              <a:t>Tanks</a:t>
            </a:r>
          </a:p>
          <a:p>
            <a:pPr marL="1085850" lvl="2" indent="-342900" defTabSz="457200">
              <a:buFont typeface="Arial" panose="020B0604020202020204" pitchFamily="34" charset="0"/>
              <a:buChar char="•"/>
              <a:defRPr/>
            </a:pPr>
            <a:r>
              <a:rPr lang="en-US" sz="2400" i="1" dirty="0">
                <a:solidFill>
                  <a:srgbClr val="376092"/>
                </a:solidFill>
                <a:latin typeface="Franklin Gothic Book"/>
              </a:rPr>
              <a:t>Drums</a:t>
            </a:r>
          </a:p>
          <a:p>
            <a:pPr marL="1085850" lvl="2" indent="-342900" defTabSz="457200">
              <a:buFont typeface="Arial" panose="020B0604020202020204" pitchFamily="34" charset="0"/>
              <a:buChar char="•"/>
              <a:defRPr/>
            </a:pPr>
            <a:r>
              <a:rPr lang="en-US" sz="2400" i="1" dirty="0">
                <a:solidFill>
                  <a:srgbClr val="376092"/>
                </a:solidFill>
                <a:latin typeface="Franklin Gothic Book"/>
              </a:rPr>
              <a:t>Vessels</a:t>
            </a:r>
          </a:p>
          <a:p>
            <a:pPr marL="1085850" lvl="2" indent="-342900" defTabSz="457200">
              <a:buFont typeface="Arial" panose="020B0604020202020204" pitchFamily="34" charset="0"/>
              <a:buChar char="•"/>
              <a:defRPr/>
            </a:pPr>
            <a:r>
              <a:rPr lang="en-US" sz="2400" i="1" dirty="0">
                <a:solidFill>
                  <a:srgbClr val="376092"/>
                </a:solidFill>
                <a:latin typeface="Franklin Gothic Book"/>
              </a:rPr>
              <a:t>Pipes</a:t>
            </a:r>
          </a:p>
          <a:p>
            <a:pPr marL="1085850" lvl="2" indent="-342900" defTabSz="457200">
              <a:buFont typeface="Arial" panose="020B0604020202020204" pitchFamily="34" charset="0"/>
              <a:buChar char="•"/>
              <a:defRPr/>
            </a:pPr>
            <a:r>
              <a:rPr lang="en-US" sz="2400" i="1" dirty="0">
                <a:solidFill>
                  <a:srgbClr val="376092"/>
                </a:solidFill>
                <a:latin typeface="Franklin Gothic Book"/>
              </a:rPr>
              <a:t>Other Containers</a:t>
            </a:r>
          </a:p>
          <a:p>
            <a:pPr marL="742950" lvl="2" indent="0" defTabSz="457200">
              <a:buNone/>
              <a:defRPr/>
            </a:pPr>
            <a:endParaRPr lang="en-US" sz="2400" i="1" dirty="0">
              <a:solidFill>
                <a:srgbClr val="376092"/>
              </a:solidFill>
              <a:latin typeface="Franklin Gothic Book"/>
            </a:endParaRPr>
          </a:p>
          <a:p>
            <a:pPr marL="0" lvl="0" indent="0" defTabSz="457200">
              <a:buNone/>
              <a:defRPr/>
            </a:pPr>
            <a:r>
              <a:rPr lang="en-US" sz="2400" b="1" dirty="0">
                <a:solidFill>
                  <a:schemeClr val="tx2"/>
                </a:solidFill>
                <a:latin typeface="Franklin Gothic Book"/>
              </a:rPr>
              <a:t>Preparation of all vessels, tanks, etc. shall be purged and cleaned free of:</a:t>
            </a:r>
          </a:p>
          <a:p>
            <a:pPr marL="800100" lvl="1" indent="-342900" defTabSz="457200">
              <a:buFont typeface="Arial" panose="020B0604020202020204" pitchFamily="34" charset="0"/>
              <a:buChar char="•"/>
              <a:defRPr/>
            </a:pPr>
            <a:r>
              <a:rPr lang="en-US" sz="2400" dirty="0">
                <a:solidFill>
                  <a:srgbClr val="376092"/>
                </a:solidFill>
                <a:latin typeface="Franklin Gothic Book"/>
              </a:rPr>
              <a:t>Flammable and Combustible</a:t>
            </a:r>
          </a:p>
          <a:p>
            <a:pPr marL="1714500" lvl="3" indent="-342900" defTabSz="457200">
              <a:buFont typeface="Arial" panose="020B0604020202020204" pitchFamily="34" charset="0"/>
              <a:buChar char="•"/>
              <a:defRPr/>
            </a:pPr>
            <a:r>
              <a:rPr lang="en-US" sz="2400" dirty="0">
                <a:solidFill>
                  <a:srgbClr val="376092"/>
                </a:solidFill>
                <a:latin typeface="Franklin Gothic Book"/>
              </a:rPr>
              <a:t>Liquids &amp; Solids</a:t>
            </a:r>
          </a:p>
          <a:p>
            <a:pPr marL="1714500" lvl="3" indent="-342900" defTabSz="457200">
              <a:buFont typeface="Arial" panose="020B0604020202020204" pitchFamily="34" charset="0"/>
              <a:buChar char="•"/>
              <a:defRPr/>
            </a:pPr>
            <a:r>
              <a:rPr lang="en-US" sz="2400" dirty="0">
                <a:solidFill>
                  <a:srgbClr val="376092"/>
                </a:solidFill>
                <a:latin typeface="Franklin Gothic Book"/>
              </a:rPr>
              <a:t>Gases &amp; Dusts</a:t>
            </a:r>
          </a:p>
          <a:p>
            <a:pPr marL="800100" lvl="1" indent="-342900" defTabSz="457200">
              <a:buFont typeface="Arial" panose="020B0604020202020204" pitchFamily="34" charset="0"/>
              <a:buChar char="•"/>
              <a:defRPr/>
            </a:pPr>
            <a:r>
              <a:rPr lang="en-US" sz="2400" dirty="0">
                <a:solidFill>
                  <a:srgbClr val="376092"/>
                </a:solidFill>
                <a:latin typeface="Franklin Gothic Book"/>
              </a:rPr>
              <a:t>Chemicals (i.e., Ammonia, Acid, Caustic)</a:t>
            </a:r>
          </a:p>
          <a:p>
            <a:pPr>
              <a:buNone/>
              <a:defRPr/>
            </a:pPr>
            <a:endParaRPr lang="en-US" dirty="0"/>
          </a:p>
        </p:txBody>
      </p:sp>
      <p:sp>
        <p:nvSpPr>
          <p:cNvPr id="5" name="TextBox 4"/>
          <p:cNvSpPr txBox="1"/>
          <p:nvPr/>
        </p:nvSpPr>
        <p:spPr>
          <a:xfrm>
            <a:off x="409272" y="210509"/>
            <a:ext cx="13283868" cy="769441"/>
          </a:xfrm>
          <a:prstGeom prst="rect">
            <a:avLst/>
          </a:prstGeom>
          <a:noFill/>
        </p:spPr>
        <p:txBody>
          <a:bodyPr wrap="square" rtlCol="0">
            <a:spAutoFit/>
          </a:bodyPr>
          <a:lstStyle/>
          <a:p>
            <a:pPr algn="ctr">
              <a:buNone/>
              <a:defRPr/>
            </a:pPr>
            <a:r>
              <a:rPr lang="en-US" sz="4400" dirty="0">
                <a:solidFill>
                  <a:schemeClr val="bg1"/>
                </a:solidFill>
                <a:latin typeface="+mj-lt"/>
              </a:rPr>
              <a:t>Hot Work in Confined Spaces</a:t>
            </a:r>
          </a:p>
        </p:txBody>
      </p:sp>
    </p:spTree>
    <p:extLst>
      <p:ext uri="{BB962C8B-B14F-4D97-AF65-F5344CB8AC3E}">
        <p14:creationId xmlns:p14="http://schemas.microsoft.com/office/powerpoint/2010/main" val="6771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D3E55A9-569A-D545-A4B8-5FD1BEC67654}" type="slidenum">
              <a:rPr lang="en-US" smtClean="0"/>
              <a:pPr/>
              <a:t>3</a:t>
            </a:fld>
            <a:endParaRPr lang="en-US" dirty="0"/>
          </a:p>
        </p:txBody>
      </p:sp>
      <p:sp>
        <p:nvSpPr>
          <p:cNvPr id="6" name="Rectangle 5"/>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mj-lt"/>
              </a:rPr>
              <a:t>Northside Generating Station (NGS)</a:t>
            </a:r>
          </a:p>
        </p:txBody>
      </p:sp>
      <p:sp>
        <p:nvSpPr>
          <p:cNvPr id="3" name="Content Placeholder 2">
            <a:extLst>
              <a:ext uri="{FF2B5EF4-FFF2-40B4-BE49-F238E27FC236}">
                <a16:creationId xmlns:a16="http://schemas.microsoft.com/office/drawing/2014/main" id="{BA99A32B-06F3-439B-8DF5-4358FAA98596}"/>
              </a:ext>
            </a:extLst>
          </p:cNvPr>
          <p:cNvSpPr>
            <a:spLocks noGrp="1"/>
          </p:cNvSpPr>
          <p:nvPr>
            <p:ph idx="1"/>
          </p:nvPr>
        </p:nvSpPr>
        <p:spPr/>
        <p:txBody>
          <a:bodyPr/>
          <a:lstStyle/>
          <a:p>
            <a:endParaRPr lang="en-US" dirty="0"/>
          </a:p>
        </p:txBody>
      </p:sp>
      <p:pic>
        <p:nvPicPr>
          <p:cNvPr id="7" name="Picture 6">
            <a:extLst>
              <a:ext uri="{FF2B5EF4-FFF2-40B4-BE49-F238E27FC236}">
                <a16:creationId xmlns:a16="http://schemas.microsoft.com/office/drawing/2014/main" id="{78ECCE87-CE05-440C-BEFD-3ECF55F0A53E}"/>
              </a:ext>
            </a:extLst>
          </p:cNvPr>
          <p:cNvPicPr>
            <a:picLocks noChangeAspect="1"/>
          </p:cNvPicPr>
          <p:nvPr/>
        </p:nvPicPr>
        <p:blipFill rotWithShape="1">
          <a:blip r:embed="rId3"/>
          <a:srcRect l="2735" t="9379" b="7149"/>
          <a:stretch/>
        </p:blipFill>
        <p:spPr>
          <a:xfrm>
            <a:off x="631506" y="1409392"/>
            <a:ext cx="13367386" cy="6452851"/>
          </a:xfrm>
          <a:prstGeom prst="rect">
            <a:avLst/>
          </a:prstGeom>
        </p:spPr>
      </p:pic>
    </p:spTree>
    <p:extLst>
      <p:ext uri="{BB962C8B-B14F-4D97-AF65-F5344CB8AC3E}">
        <p14:creationId xmlns:p14="http://schemas.microsoft.com/office/powerpoint/2010/main" val="3797021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marL="342900" lvl="0" indent="-342900" defTabSz="457200">
              <a:defRPr/>
            </a:pPr>
            <a:r>
              <a:rPr lang="en-US" sz="2400" dirty="0">
                <a:solidFill>
                  <a:srgbClr val="376092"/>
                </a:solidFill>
                <a:latin typeface="Franklin Gothic Book"/>
              </a:rPr>
              <a:t>JEA Project Representative is notified of Hot Work</a:t>
            </a:r>
          </a:p>
          <a:p>
            <a:pPr marL="342900" lvl="0" indent="-342900" defTabSz="457200">
              <a:defRPr/>
            </a:pPr>
            <a:endParaRPr lang="en-US" sz="2400" dirty="0">
              <a:solidFill>
                <a:srgbClr val="376092"/>
              </a:solidFill>
              <a:latin typeface="Franklin Gothic Book"/>
            </a:endParaRPr>
          </a:p>
          <a:p>
            <a:pPr marL="342900" lvl="0" indent="-342900" defTabSz="457200">
              <a:defRPr/>
            </a:pPr>
            <a:r>
              <a:rPr lang="en-US" sz="2400" dirty="0">
                <a:solidFill>
                  <a:srgbClr val="376092"/>
                </a:solidFill>
                <a:latin typeface="Franklin Gothic Book"/>
              </a:rPr>
              <a:t>Complete Hot Work Permit</a:t>
            </a:r>
          </a:p>
          <a:p>
            <a:pPr marL="342900" lvl="0" indent="-342900" defTabSz="457200">
              <a:defRPr/>
            </a:pPr>
            <a:endParaRPr lang="en-US" sz="2400" dirty="0">
              <a:solidFill>
                <a:srgbClr val="376092"/>
              </a:solidFill>
              <a:latin typeface="Franklin Gothic Book"/>
            </a:endParaRPr>
          </a:p>
          <a:p>
            <a:pPr marL="342900" lvl="0" indent="-342900" defTabSz="457200">
              <a:defRPr/>
            </a:pPr>
            <a:r>
              <a:rPr lang="en-US" sz="2400" dirty="0">
                <a:solidFill>
                  <a:srgbClr val="376092"/>
                </a:solidFill>
                <a:latin typeface="Franklin Gothic Book"/>
              </a:rPr>
              <a:t>Fire precautions are in place:</a:t>
            </a:r>
          </a:p>
          <a:p>
            <a:pPr marL="742950" lvl="1" indent="-285750" defTabSz="457200">
              <a:defRPr/>
            </a:pPr>
            <a:r>
              <a:rPr lang="en-US" sz="2400" dirty="0">
                <a:solidFill>
                  <a:srgbClr val="FF0000"/>
                </a:solidFill>
                <a:latin typeface="Franklin Gothic Book"/>
              </a:rPr>
              <a:t>Fire Watch assigned</a:t>
            </a:r>
          </a:p>
          <a:p>
            <a:pPr marL="742950" lvl="1" indent="-285750" defTabSz="457200">
              <a:defRPr/>
            </a:pPr>
            <a:r>
              <a:rPr lang="en-US" sz="2400" dirty="0">
                <a:solidFill>
                  <a:srgbClr val="FF0000"/>
                </a:solidFill>
                <a:latin typeface="Franklin Gothic Book"/>
              </a:rPr>
              <a:t>Fire extinguisher in place</a:t>
            </a:r>
          </a:p>
        </p:txBody>
      </p:sp>
      <p:sp>
        <p:nvSpPr>
          <p:cNvPr id="5" name="TextBox 4"/>
          <p:cNvSpPr txBox="1"/>
          <p:nvPr/>
        </p:nvSpPr>
        <p:spPr>
          <a:xfrm>
            <a:off x="409272" y="210509"/>
            <a:ext cx="13283868" cy="830997"/>
          </a:xfrm>
          <a:prstGeom prst="rect">
            <a:avLst/>
          </a:prstGeom>
          <a:noFill/>
        </p:spPr>
        <p:txBody>
          <a:bodyPr wrap="square" rtlCol="0">
            <a:spAutoFit/>
          </a:bodyPr>
          <a:lstStyle/>
          <a:p>
            <a:pPr marL="342900" lvl="0" indent="-342900" algn="ctr" defTabSz="457200">
              <a:spcBef>
                <a:spcPct val="20000"/>
              </a:spcBef>
              <a:defRPr/>
            </a:pPr>
            <a:r>
              <a:rPr lang="en-US" sz="4800" dirty="0">
                <a:solidFill>
                  <a:schemeClr val="bg1"/>
                </a:solidFill>
                <a:latin typeface="+mj-lt"/>
              </a:rPr>
              <a:t>Hot Work Permit Authorization</a:t>
            </a:r>
          </a:p>
        </p:txBody>
      </p:sp>
      <p:pic>
        <p:nvPicPr>
          <p:cNvPr id="7" name="Picture 6" descr="Text&#10;&#10;Description automatically generated">
            <a:extLst>
              <a:ext uri="{FF2B5EF4-FFF2-40B4-BE49-F238E27FC236}">
                <a16:creationId xmlns:a16="http://schemas.microsoft.com/office/drawing/2014/main" id="{7F2C3DA5-8E1C-4490-B252-82C24156DEC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013982" y="1313958"/>
            <a:ext cx="4640473" cy="6815551"/>
          </a:xfrm>
          <a:prstGeom prst="rect">
            <a:avLst/>
          </a:prstGeom>
        </p:spPr>
      </p:pic>
    </p:spTree>
    <p:extLst>
      <p:ext uri="{BB962C8B-B14F-4D97-AF65-F5344CB8AC3E}">
        <p14:creationId xmlns:p14="http://schemas.microsoft.com/office/powerpoint/2010/main" val="2668243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lvl="0" defTabSz="457200">
              <a:buFont typeface="Arial" panose="020B0604020202020204" pitchFamily="34" charset="0"/>
              <a:buChar char="•"/>
              <a:defRPr/>
            </a:pPr>
            <a:r>
              <a:rPr lang="en-US" sz="3200" dirty="0">
                <a:solidFill>
                  <a:srgbClr val="376092"/>
                </a:solidFill>
                <a:latin typeface="Franklin Gothic Book"/>
              </a:rPr>
              <a:t>Fire Watch required for every Hot Work Permit</a:t>
            </a:r>
          </a:p>
          <a:p>
            <a:pPr lvl="0" defTabSz="457200">
              <a:buFont typeface="Arial" panose="020B0604020202020204" pitchFamily="34" charset="0"/>
              <a:buChar char="•"/>
              <a:defRPr/>
            </a:pPr>
            <a:endParaRPr lang="en-US" sz="3200" dirty="0">
              <a:solidFill>
                <a:srgbClr val="376092"/>
              </a:solidFill>
              <a:latin typeface="Franklin Gothic Book"/>
            </a:endParaRPr>
          </a:p>
          <a:p>
            <a:pPr lvl="0" defTabSz="457200">
              <a:buFont typeface="Arial" panose="020B0604020202020204" pitchFamily="34" charset="0"/>
              <a:buChar char="•"/>
              <a:defRPr/>
            </a:pPr>
            <a:r>
              <a:rPr lang="en-US" sz="3200" dirty="0">
                <a:solidFill>
                  <a:srgbClr val="376092"/>
                </a:solidFill>
                <a:latin typeface="Franklin Gothic Book"/>
              </a:rPr>
              <a:t>Employee(s) assigned to watch hot work for fire potential </a:t>
            </a:r>
            <a:r>
              <a:rPr lang="en-US" sz="3200" u="sng" dirty="0">
                <a:solidFill>
                  <a:srgbClr val="376092"/>
                </a:solidFill>
                <a:latin typeface="Franklin Gothic Book"/>
              </a:rPr>
              <a:t>must have no other duties!</a:t>
            </a:r>
          </a:p>
          <a:p>
            <a:pPr lvl="0" defTabSz="457200">
              <a:buFont typeface="Arial" panose="020B0604020202020204" pitchFamily="34" charset="0"/>
              <a:buChar char="•"/>
              <a:defRPr/>
            </a:pPr>
            <a:endParaRPr lang="en-US" sz="3200" u="sng" dirty="0">
              <a:solidFill>
                <a:srgbClr val="376092"/>
              </a:solidFill>
              <a:latin typeface="Franklin Gothic Book"/>
            </a:endParaRPr>
          </a:p>
          <a:p>
            <a:pPr lvl="0" defTabSz="457200">
              <a:buFont typeface="Arial" panose="020B0604020202020204" pitchFamily="34" charset="0"/>
              <a:buChar char="•"/>
              <a:defRPr/>
            </a:pPr>
            <a:r>
              <a:rPr lang="en-US" sz="3200" dirty="0">
                <a:solidFill>
                  <a:srgbClr val="376092"/>
                </a:solidFill>
                <a:latin typeface="Franklin Gothic Book"/>
              </a:rPr>
              <a:t>Trained in use of fire extinguishers</a:t>
            </a:r>
          </a:p>
        </p:txBody>
      </p:sp>
      <p:sp>
        <p:nvSpPr>
          <p:cNvPr id="5" name="TextBox 4"/>
          <p:cNvSpPr txBox="1"/>
          <p:nvPr/>
        </p:nvSpPr>
        <p:spPr>
          <a:xfrm>
            <a:off x="409272" y="210509"/>
            <a:ext cx="13283868" cy="1015663"/>
          </a:xfrm>
          <a:prstGeom prst="rect">
            <a:avLst/>
          </a:prstGeom>
          <a:noFill/>
        </p:spPr>
        <p:txBody>
          <a:bodyPr wrap="square" rtlCol="0">
            <a:spAutoFit/>
          </a:bodyPr>
          <a:lstStyle/>
          <a:p>
            <a:pPr lvl="0" algn="ctr">
              <a:defRPr/>
            </a:pPr>
            <a:r>
              <a:rPr lang="en-US" sz="6000" dirty="0">
                <a:solidFill>
                  <a:schemeClr val="bg1"/>
                </a:solidFill>
                <a:latin typeface="+mj-lt"/>
              </a:rPr>
              <a:t>Fire Watch Requirements</a:t>
            </a:r>
            <a:endParaRPr kumimoji="0" lang="en-US" sz="6000" i="0" u="none" strike="noStrike" kern="1200" cap="none" spc="0" normalizeH="0" baseline="0" noProof="0" dirty="0">
              <a:ln>
                <a:noFill/>
              </a:ln>
              <a:solidFill>
                <a:schemeClr val="bg1"/>
              </a:solidFill>
              <a:uLnTx/>
              <a:uFillTx/>
              <a:latin typeface="+mj-lt"/>
            </a:endParaRPr>
          </a:p>
        </p:txBody>
      </p:sp>
      <p:pic>
        <p:nvPicPr>
          <p:cNvPr id="7" name="Picture 6" descr="A red fire extinguisher&#10;&#10;Description automatically generated">
            <a:extLst>
              <a:ext uri="{FF2B5EF4-FFF2-40B4-BE49-F238E27FC236}">
                <a16:creationId xmlns:a16="http://schemas.microsoft.com/office/drawing/2014/main" id="{E7A2CDB8-455D-4B1B-92C2-C5A301FC1E9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0241801" y="3597306"/>
            <a:ext cx="2295389" cy="4465576"/>
          </a:xfrm>
          <a:prstGeom prst="rect">
            <a:avLst/>
          </a:prstGeom>
        </p:spPr>
      </p:pic>
    </p:spTree>
    <p:extLst>
      <p:ext uri="{BB962C8B-B14F-4D97-AF65-F5344CB8AC3E}">
        <p14:creationId xmlns:p14="http://schemas.microsoft.com/office/powerpoint/2010/main" val="1969994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marL="0" lvl="0" indent="0" defTabSz="457200">
              <a:buNone/>
            </a:pPr>
            <a:endParaRPr lang="en-US" sz="2000" dirty="0">
              <a:solidFill>
                <a:srgbClr val="376092"/>
              </a:solidFill>
              <a:latin typeface="Franklin Gothic Book"/>
            </a:endParaRPr>
          </a:p>
          <a:p>
            <a:pPr lvl="0" defTabSz="457200">
              <a:buFont typeface="Arial" panose="020B0604020202020204" pitchFamily="34" charset="0"/>
              <a:buChar char="•"/>
            </a:pPr>
            <a:r>
              <a:rPr lang="en-US" sz="2600" dirty="0">
                <a:solidFill>
                  <a:srgbClr val="376092"/>
                </a:solidFill>
                <a:latin typeface="Franklin Gothic Book"/>
              </a:rPr>
              <a:t>Use proper color tape or barrier to properly identify all hazardous areas:</a:t>
            </a:r>
          </a:p>
          <a:p>
            <a:pPr marL="0" lvl="0" indent="0" defTabSz="457200">
              <a:buNone/>
            </a:pPr>
            <a:endParaRPr lang="en-US" sz="2600" dirty="0">
              <a:solidFill>
                <a:srgbClr val="376092"/>
              </a:solidFill>
              <a:latin typeface="Franklin Gothic Book"/>
            </a:endParaRPr>
          </a:p>
          <a:p>
            <a:pPr marL="742950" lvl="1" indent="-285750" defTabSz="457200">
              <a:buFont typeface="Arial" panose="020B0604020202020204" pitchFamily="34" charset="0"/>
              <a:buChar char="•"/>
            </a:pPr>
            <a:r>
              <a:rPr lang="en-US" sz="2200" b="1" dirty="0">
                <a:solidFill>
                  <a:srgbClr val="FF0000"/>
                </a:solidFill>
                <a:latin typeface="Franklin Gothic Book"/>
              </a:rPr>
              <a:t>Red = </a:t>
            </a:r>
            <a:r>
              <a:rPr lang="en-US" sz="2200" b="1" dirty="0">
                <a:solidFill>
                  <a:prstClr val="black"/>
                </a:solidFill>
                <a:latin typeface="Franklin Gothic Book"/>
              </a:rPr>
              <a:t>IMMEDIATE DANGER: permission required to enter area</a:t>
            </a:r>
          </a:p>
          <a:p>
            <a:pPr marL="742950" lvl="1" indent="-285750" defTabSz="457200">
              <a:buFont typeface="Arial" panose="020B0604020202020204" pitchFamily="34" charset="0"/>
              <a:buChar char="•"/>
            </a:pPr>
            <a:r>
              <a:rPr lang="en-US" sz="2200" b="1" dirty="0">
                <a:solidFill>
                  <a:srgbClr val="FF9900"/>
                </a:solidFill>
                <a:latin typeface="Franklin Gothic Book"/>
              </a:rPr>
              <a:t>Yellow = </a:t>
            </a:r>
            <a:r>
              <a:rPr lang="en-US" sz="2200" b="1" dirty="0">
                <a:solidFill>
                  <a:prstClr val="black"/>
                </a:solidFill>
                <a:latin typeface="Franklin Gothic Book"/>
              </a:rPr>
              <a:t>CAUTION: entry permitted following survey of area to note hazard</a:t>
            </a:r>
          </a:p>
          <a:p>
            <a:pPr marL="742950" lvl="1" indent="-285750" defTabSz="457200">
              <a:buFont typeface="Arial" panose="020B0604020202020204" pitchFamily="34" charset="0"/>
              <a:buChar char="•"/>
            </a:pPr>
            <a:r>
              <a:rPr lang="en-US" sz="2200" b="1" dirty="0">
                <a:solidFill>
                  <a:srgbClr val="A81E98"/>
                </a:solidFill>
                <a:latin typeface="Franklin Gothic Book"/>
              </a:rPr>
              <a:t>Magenta</a:t>
            </a:r>
            <a:r>
              <a:rPr lang="en-US" sz="2200" b="1" dirty="0">
                <a:solidFill>
                  <a:srgbClr val="8064A2">
                    <a:lumMod val="75000"/>
                  </a:srgbClr>
                </a:solidFill>
                <a:latin typeface="Franklin Gothic Book"/>
              </a:rPr>
              <a:t> (Purple) </a:t>
            </a:r>
            <a:r>
              <a:rPr lang="en-US" sz="2200" b="1" dirty="0">
                <a:solidFill>
                  <a:prstClr val="black"/>
                </a:solidFill>
                <a:latin typeface="Franklin Gothic Book"/>
              </a:rPr>
              <a:t>&amp;</a:t>
            </a:r>
            <a:r>
              <a:rPr lang="en-US" sz="2200" b="1" dirty="0">
                <a:solidFill>
                  <a:srgbClr val="FF9900"/>
                </a:solidFill>
                <a:latin typeface="Franklin Gothic Book"/>
              </a:rPr>
              <a:t> Yellow </a:t>
            </a:r>
            <a:r>
              <a:rPr lang="en-US" sz="2200" b="1" dirty="0">
                <a:solidFill>
                  <a:srgbClr val="376092"/>
                </a:solidFill>
                <a:latin typeface="Franklin Gothic Book"/>
              </a:rPr>
              <a:t>= </a:t>
            </a:r>
            <a:r>
              <a:rPr lang="en-US" sz="2200" b="1" dirty="0">
                <a:solidFill>
                  <a:prstClr val="black"/>
                </a:solidFill>
                <a:latin typeface="Franklin Gothic Book"/>
              </a:rPr>
              <a:t>IMMEDIATE DANGER-RADIATION: permission required to enter area </a:t>
            </a:r>
          </a:p>
          <a:p>
            <a:pPr marL="457200" lvl="1" indent="0" defTabSz="457200">
              <a:buNone/>
            </a:pPr>
            <a:endParaRPr lang="en-US" sz="1800" dirty="0">
              <a:solidFill>
                <a:srgbClr val="376092"/>
              </a:solidFill>
              <a:latin typeface="Franklin Gothic Book"/>
            </a:endParaRPr>
          </a:p>
          <a:p>
            <a:pPr marL="457200" lvl="1" indent="0" defTabSz="457200">
              <a:buNone/>
            </a:pPr>
            <a:endParaRPr lang="en-US" sz="1800" dirty="0">
              <a:solidFill>
                <a:srgbClr val="376092"/>
              </a:solidFill>
              <a:latin typeface="Franklin Gothic Book"/>
            </a:endParaRPr>
          </a:p>
          <a:p>
            <a:pPr marL="457200" lvl="1" indent="0" algn="ctr" defTabSz="457200">
              <a:buNone/>
            </a:pPr>
            <a:r>
              <a:rPr lang="en-US" sz="2800" b="1" u="sng" dirty="0">
                <a:solidFill>
                  <a:srgbClr val="FF0000"/>
                </a:solidFill>
                <a:latin typeface="Franklin Gothic Book"/>
              </a:rPr>
              <a:t>ALL BARRICADES </a:t>
            </a:r>
            <a:r>
              <a:rPr lang="en-US" sz="2800" b="1" dirty="0">
                <a:solidFill>
                  <a:srgbClr val="FF0000"/>
                </a:solidFill>
                <a:latin typeface="Franklin Gothic Book"/>
              </a:rPr>
              <a:t>MUST BE PROPERLY </a:t>
            </a:r>
            <a:r>
              <a:rPr lang="en-US" sz="2800" b="1" u="sng" dirty="0">
                <a:solidFill>
                  <a:srgbClr val="FF0000"/>
                </a:solidFill>
                <a:latin typeface="Franklin Gothic Book"/>
              </a:rPr>
              <a:t>TAGGED</a:t>
            </a:r>
            <a:r>
              <a:rPr lang="en-US" sz="2800" b="1" dirty="0">
                <a:solidFill>
                  <a:srgbClr val="FF0000"/>
                </a:solidFill>
                <a:latin typeface="Franklin Gothic Book"/>
              </a:rPr>
              <a:t> TO </a:t>
            </a:r>
            <a:r>
              <a:rPr lang="en-US" sz="2800" b="1" u="sng" dirty="0">
                <a:solidFill>
                  <a:srgbClr val="FF0000"/>
                </a:solidFill>
                <a:latin typeface="Franklin Gothic Book"/>
              </a:rPr>
              <a:t>IDENTIFY HAZARD</a:t>
            </a:r>
            <a:r>
              <a:rPr lang="en-US" sz="2800" b="1" dirty="0">
                <a:solidFill>
                  <a:srgbClr val="FF0000"/>
                </a:solidFill>
                <a:latin typeface="Franklin Gothic Book"/>
              </a:rPr>
              <a:t> AND </a:t>
            </a:r>
            <a:r>
              <a:rPr lang="en-US" sz="2800" b="1" u="sng" dirty="0">
                <a:solidFill>
                  <a:srgbClr val="FF0000"/>
                </a:solidFill>
                <a:latin typeface="Franklin Gothic Book"/>
              </a:rPr>
              <a:t>OWNER</a:t>
            </a:r>
            <a:r>
              <a:rPr lang="en-US" sz="2800" b="1" dirty="0">
                <a:solidFill>
                  <a:srgbClr val="FF0000"/>
                </a:solidFill>
                <a:latin typeface="Franklin Gothic Book"/>
              </a:rPr>
              <a:t> OF AREA </a:t>
            </a:r>
            <a:r>
              <a:rPr lang="en-US" sz="2800" b="1" u="sng" dirty="0">
                <a:solidFill>
                  <a:prstClr val="black"/>
                </a:solidFill>
                <a:latin typeface="Franklin Gothic Book"/>
              </a:rPr>
              <a:t>&amp;</a:t>
            </a:r>
            <a:r>
              <a:rPr lang="en-US" sz="2800" b="1" dirty="0">
                <a:solidFill>
                  <a:srgbClr val="FF0000"/>
                </a:solidFill>
                <a:latin typeface="Franklin Gothic Book"/>
              </a:rPr>
              <a:t> </a:t>
            </a:r>
            <a:r>
              <a:rPr lang="en-US" sz="2800" b="1" u="sng" dirty="0">
                <a:solidFill>
                  <a:srgbClr val="FF0000"/>
                </a:solidFill>
                <a:latin typeface="Franklin Gothic Book"/>
              </a:rPr>
              <a:t>REMOVED</a:t>
            </a:r>
            <a:r>
              <a:rPr lang="en-US" sz="2800" b="1" dirty="0">
                <a:solidFill>
                  <a:srgbClr val="FF0000"/>
                </a:solidFill>
                <a:latin typeface="Franklin Gothic Book"/>
              </a:rPr>
              <a:t> WHEN </a:t>
            </a:r>
            <a:r>
              <a:rPr lang="en-US" sz="2800" b="1" u="sng" dirty="0">
                <a:solidFill>
                  <a:srgbClr val="FF0000"/>
                </a:solidFill>
                <a:latin typeface="Franklin Gothic Book"/>
              </a:rPr>
              <a:t>WORK COMPLETE</a:t>
            </a:r>
            <a:r>
              <a:rPr lang="en-US" sz="2800" b="1" dirty="0">
                <a:solidFill>
                  <a:srgbClr val="FF0000"/>
                </a:solidFill>
                <a:latin typeface="Franklin Gothic Book"/>
              </a:rPr>
              <a:t>!</a:t>
            </a:r>
          </a:p>
          <a:p>
            <a:pPr>
              <a:buNone/>
              <a:defRPr/>
            </a:pPr>
            <a:endParaRPr lang="en-US" dirty="0"/>
          </a:p>
        </p:txBody>
      </p:sp>
      <p:sp>
        <p:nvSpPr>
          <p:cNvPr id="5" name="TextBox 4"/>
          <p:cNvSpPr txBox="1"/>
          <p:nvPr/>
        </p:nvSpPr>
        <p:spPr>
          <a:xfrm>
            <a:off x="409272" y="210509"/>
            <a:ext cx="13283868" cy="1107996"/>
          </a:xfrm>
          <a:prstGeom prst="rect">
            <a:avLst/>
          </a:prstGeom>
          <a:noFill/>
        </p:spPr>
        <p:txBody>
          <a:bodyPr wrap="square" rtlCol="0">
            <a:spAutoFit/>
          </a:bodyPr>
          <a:lstStyle/>
          <a:p>
            <a:pPr lvl="0" algn="ctr" defTabSz="457200">
              <a:spcBef>
                <a:spcPct val="20000"/>
              </a:spcBef>
            </a:pPr>
            <a:r>
              <a:rPr lang="en-US" sz="6600" dirty="0">
                <a:solidFill>
                  <a:schemeClr val="bg1"/>
                </a:solidFill>
                <a:latin typeface="+mj-lt"/>
                <a:ea typeface="Tahoma" panose="020B0604030504040204" pitchFamily="34" charset="0"/>
                <a:cs typeface="Tahoma" panose="020B0604030504040204" pitchFamily="34" charset="0"/>
              </a:rPr>
              <a:t>Barricades</a:t>
            </a:r>
          </a:p>
        </p:txBody>
      </p:sp>
    </p:spTree>
    <p:extLst>
      <p:ext uri="{BB962C8B-B14F-4D97-AF65-F5344CB8AC3E}">
        <p14:creationId xmlns:p14="http://schemas.microsoft.com/office/powerpoint/2010/main" val="6187828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marL="342900" lvl="0" indent="-342900" algn="ctr" defTabSz="457200">
              <a:spcBef>
                <a:spcPct val="50000"/>
              </a:spcBef>
              <a:buNone/>
              <a:defRPr/>
            </a:pPr>
            <a:r>
              <a:rPr lang="en-US" sz="4000" b="1" u="sng" dirty="0">
                <a:solidFill>
                  <a:srgbClr val="376092"/>
                </a:solidFill>
                <a:effectLst>
                  <a:outerShdw blurRad="38100" dist="38100" dir="2700000" algn="tl">
                    <a:srgbClr val="C0C0C0"/>
                  </a:outerShdw>
                </a:effectLst>
                <a:latin typeface="Franklin Gothic Book"/>
              </a:rPr>
              <a:t>Responsibility for Clearance lies with the:</a:t>
            </a:r>
          </a:p>
          <a:p>
            <a:pPr marL="342900" lvl="0" indent="-342900" algn="ctr" defTabSz="457200">
              <a:spcBef>
                <a:spcPct val="50000"/>
              </a:spcBef>
              <a:buNone/>
              <a:defRPr/>
            </a:pPr>
            <a:endParaRPr lang="en-US" sz="1400" b="1" i="1" dirty="0">
              <a:solidFill>
                <a:srgbClr val="376092"/>
              </a:solidFill>
              <a:effectLst>
                <a:outerShdw blurRad="38100" dist="38100" dir="2700000" algn="tl">
                  <a:srgbClr val="C0C0C0"/>
                </a:outerShdw>
              </a:effectLst>
              <a:latin typeface="Franklin Gothic Book"/>
            </a:endParaRPr>
          </a:p>
          <a:p>
            <a:pPr lvl="0" defTabSz="457200">
              <a:lnSpc>
                <a:spcPct val="130000"/>
              </a:lnSpc>
              <a:buFont typeface="Arial" panose="020B0604020202020204" pitchFamily="34" charset="0"/>
              <a:buChar char="•"/>
              <a:defRPr/>
            </a:pPr>
            <a:r>
              <a:rPr lang="en-US" sz="2700" dirty="0">
                <a:solidFill>
                  <a:srgbClr val="376092"/>
                </a:solidFill>
                <a:latin typeface="Franklin Gothic Book"/>
              </a:rPr>
              <a:t>JEA Tagging Authority, Operating Engineer (OE)</a:t>
            </a:r>
          </a:p>
          <a:p>
            <a:pPr lvl="0" defTabSz="457200">
              <a:lnSpc>
                <a:spcPct val="130000"/>
              </a:lnSpc>
              <a:buFont typeface="Arial" panose="020B0604020202020204" pitchFamily="34" charset="0"/>
              <a:buChar char="•"/>
              <a:defRPr/>
            </a:pPr>
            <a:r>
              <a:rPr lang="en-US" sz="2700" dirty="0">
                <a:solidFill>
                  <a:srgbClr val="376092"/>
                </a:solidFill>
                <a:latin typeface="Franklin Gothic Book"/>
              </a:rPr>
              <a:t>JEA Operations Outage Manager</a:t>
            </a:r>
          </a:p>
          <a:p>
            <a:pPr lvl="0" defTabSz="457200">
              <a:lnSpc>
                <a:spcPct val="130000"/>
              </a:lnSpc>
              <a:buFont typeface="Arial" panose="020B0604020202020204" pitchFamily="34" charset="0"/>
              <a:buChar char="•"/>
              <a:defRPr/>
            </a:pPr>
            <a:r>
              <a:rPr lang="en-US" sz="2700" dirty="0">
                <a:solidFill>
                  <a:srgbClr val="376092"/>
                </a:solidFill>
                <a:latin typeface="Franklin Gothic Book"/>
              </a:rPr>
              <a:t>JEA Project Manager or Representative</a:t>
            </a:r>
          </a:p>
          <a:p>
            <a:pPr>
              <a:buNone/>
              <a:defRPr/>
            </a:pPr>
            <a:endParaRPr lang="en-US" dirty="0"/>
          </a:p>
        </p:txBody>
      </p:sp>
      <p:sp>
        <p:nvSpPr>
          <p:cNvPr id="5" name="TextBox 4"/>
          <p:cNvSpPr txBox="1"/>
          <p:nvPr/>
        </p:nvSpPr>
        <p:spPr>
          <a:xfrm>
            <a:off x="409272" y="210509"/>
            <a:ext cx="13283868" cy="707886"/>
          </a:xfrm>
          <a:prstGeom prst="rect">
            <a:avLst/>
          </a:prstGeom>
          <a:noFill/>
        </p:spPr>
        <p:txBody>
          <a:bodyPr wrap="square" rtlCol="0">
            <a:spAutoFit/>
          </a:bodyPr>
          <a:lstStyle/>
          <a:p>
            <a:pPr marL="342900" lvl="0" indent="-342900" algn="ctr" defTabSz="457200">
              <a:spcBef>
                <a:spcPct val="20000"/>
              </a:spcBef>
              <a:defRPr/>
            </a:pPr>
            <a:r>
              <a:rPr lang="en-US" sz="4000" dirty="0">
                <a:solidFill>
                  <a:schemeClr val="bg1"/>
                </a:solidFill>
                <a:latin typeface="+mj-lt"/>
              </a:rPr>
              <a:t>Control of Hazardous Energy JEA Hold Tag Clearance</a:t>
            </a:r>
          </a:p>
        </p:txBody>
      </p:sp>
      <p:pic>
        <p:nvPicPr>
          <p:cNvPr id="7" name="Picture 6" descr="Text&#10;&#10;Description automatically generated">
            <a:extLst>
              <a:ext uri="{FF2B5EF4-FFF2-40B4-BE49-F238E27FC236}">
                <a16:creationId xmlns:a16="http://schemas.microsoft.com/office/drawing/2014/main" id="{CF1B2118-EA2B-43B8-AE41-1FDDF7F8D37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048955" y="4073165"/>
            <a:ext cx="3797240" cy="3551567"/>
          </a:xfrm>
          <a:prstGeom prst="rect">
            <a:avLst/>
          </a:prstGeom>
        </p:spPr>
      </p:pic>
    </p:spTree>
    <p:extLst>
      <p:ext uri="{BB962C8B-B14F-4D97-AF65-F5344CB8AC3E}">
        <p14:creationId xmlns:p14="http://schemas.microsoft.com/office/powerpoint/2010/main" val="2382836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marL="342900" lvl="0" indent="-342900" algn="ctr" defTabSz="457200">
              <a:buNone/>
              <a:defRPr/>
            </a:pPr>
            <a:r>
              <a:rPr lang="en-US" sz="3600" b="1" u="sng" dirty="0">
                <a:solidFill>
                  <a:srgbClr val="376092"/>
                </a:solidFill>
                <a:effectLst>
                  <a:outerShdw blurRad="38100" dist="38100" dir="2700000" algn="tl">
                    <a:srgbClr val="C0C0C0"/>
                  </a:outerShdw>
                </a:effectLst>
                <a:latin typeface="Franklin Gothic Book"/>
              </a:rPr>
              <a:t>Work Permits are required that specify the:</a:t>
            </a:r>
          </a:p>
          <a:p>
            <a:pPr marL="342900" lvl="0" indent="-342900" algn="ctr" defTabSz="457200">
              <a:buNone/>
              <a:defRPr/>
            </a:pPr>
            <a:endParaRPr lang="en-US" sz="3600" b="1" u="sng" dirty="0">
              <a:solidFill>
                <a:srgbClr val="376092"/>
              </a:solidFill>
              <a:effectLst>
                <a:outerShdw blurRad="38100" dist="38100" dir="2700000" algn="tl">
                  <a:srgbClr val="C0C0C0"/>
                </a:outerShdw>
              </a:effectLst>
              <a:latin typeface="Franklin Gothic Book"/>
            </a:endParaRPr>
          </a:p>
          <a:p>
            <a:pPr marL="342900" lvl="0" indent="-342900" defTabSz="457200">
              <a:lnSpc>
                <a:spcPct val="130000"/>
              </a:lnSpc>
              <a:defRPr/>
            </a:pPr>
            <a:r>
              <a:rPr lang="en-US" sz="3200" dirty="0">
                <a:solidFill>
                  <a:srgbClr val="376092"/>
                </a:solidFill>
                <a:latin typeface="Franklin Gothic Book"/>
              </a:rPr>
              <a:t>Equipment and process to be tagged</a:t>
            </a:r>
          </a:p>
          <a:p>
            <a:pPr marL="342900" lvl="0" indent="-342900" defTabSz="457200">
              <a:defRPr/>
            </a:pPr>
            <a:r>
              <a:rPr lang="en-US" sz="3200" dirty="0">
                <a:solidFill>
                  <a:srgbClr val="376092"/>
                </a:solidFill>
                <a:latin typeface="Franklin Gothic Book"/>
              </a:rPr>
              <a:t>Procedures to follow to secure the equipment and process </a:t>
            </a:r>
          </a:p>
          <a:p>
            <a:pPr marL="342900" lvl="0" indent="-342900" defTabSz="457200">
              <a:defRPr/>
            </a:pPr>
            <a:r>
              <a:rPr lang="en-US" sz="3200" dirty="0">
                <a:solidFill>
                  <a:srgbClr val="376092"/>
                </a:solidFill>
                <a:latin typeface="Franklin Gothic Book"/>
              </a:rPr>
              <a:t>People doing the work</a:t>
            </a:r>
          </a:p>
          <a:p>
            <a:pPr>
              <a:buNone/>
              <a:defRPr/>
            </a:pPr>
            <a:endParaRPr lang="en-US" dirty="0"/>
          </a:p>
        </p:txBody>
      </p:sp>
      <p:sp>
        <p:nvSpPr>
          <p:cNvPr id="5" name="TextBox 4"/>
          <p:cNvSpPr txBox="1"/>
          <p:nvPr/>
        </p:nvSpPr>
        <p:spPr>
          <a:xfrm>
            <a:off x="409272" y="210509"/>
            <a:ext cx="13283868" cy="769441"/>
          </a:xfrm>
          <a:prstGeom prst="rect">
            <a:avLst/>
          </a:prstGeom>
          <a:noFill/>
        </p:spPr>
        <p:txBody>
          <a:bodyPr wrap="square" rtlCol="0">
            <a:spAutoFit/>
          </a:bodyPr>
          <a:lstStyle/>
          <a:p>
            <a:pPr marL="342900" lvl="0" indent="-342900" algn="ctr" defTabSz="457200">
              <a:spcBef>
                <a:spcPct val="20000"/>
              </a:spcBef>
              <a:defRPr/>
            </a:pPr>
            <a:r>
              <a:rPr lang="en-US" sz="4400" dirty="0">
                <a:solidFill>
                  <a:schemeClr val="bg1"/>
                </a:solidFill>
                <a:latin typeface="+mj-lt"/>
              </a:rPr>
              <a:t>Control of Hazardous Energy JEA Hold Tag Procedures</a:t>
            </a:r>
          </a:p>
        </p:txBody>
      </p:sp>
      <p:pic>
        <p:nvPicPr>
          <p:cNvPr id="6" name="Picture 5">
            <a:extLst>
              <a:ext uri="{FF2B5EF4-FFF2-40B4-BE49-F238E27FC236}">
                <a16:creationId xmlns:a16="http://schemas.microsoft.com/office/drawing/2014/main" id="{763E6257-79D5-44AC-9DF2-FD70ADC56E4F}"/>
              </a:ext>
            </a:extLst>
          </p:cNvPr>
          <p:cNvPicPr>
            <a:picLocks noChangeAspect="1"/>
          </p:cNvPicPr>
          <p:nvPr/>
        </p:nvPicPr>
        <p:blipFill>
          <a:blip r:embed="rId5"/>
          <a:stretch>
            <a:fillRect/>
          </a:stretch>
        </p:blipFill>
        <p:spPr>
          <a:xfrm>
            <a:off x="8229670" y="4530826"/>
            <a:ext cx="3798137" cy="3554276"/>
          </a:xfrm>
          <a:prstGeom prst="rect">
            <a:avLst/>
          </a:prstGeom>
        </p:spPr>
      </p:pic>
    </p:spTree>
    <p:extLst>
      <p:ext uri="{BB962C8B-B14F-4D97-AF65-F5344CB8AC3E}">
        <p14:creationId xmlns:p14="http://schemas.microsoft.com/office/powerpoint/2010/main" val="3218761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409272" y="1473906"/>
            <a:ext cx="8622619" cy="5925114"/>
          </a:xfrm>
        </p:spPr>
        <p:txBody>
          <a:bodyPr>
            <a:normAutofit fontScale="92500" lnSpcReduction="10000"/>
          </a:bodyPr>
          <a:lstStyle/>
          <a:p>
            <a:pPr marL="342900" lvl="0" indent="-342900" defTabSz="457200">
              <a:buNone/>
              <a:defRPr/>
            </a:pPr>
            <a:endParaRPr lang="en-US" sz="2500" b="1" dirty="0">
              <a:solidFill>
                <a:srgbClr val="CC0000"/>
              </a:solidFill>
              <a:effectLst>
                <a:outerShdw blurRad="38100" dist="38100" dir="2700000" algn="tl">
                  <a:srgbClr val="C0C0C0"/>
                </a:outerShdw>
              </a:effectLst>
              <a:latin typeface="Tahoma" pitchFamily="34" charset="0"/>
            </a:endParaRPr>
          </a:p>
          <a:p>
            <a:pPr lvl="0" defTabSz="457200">
              <a:buFont typeface="Arial" panose="020B0604020202020204" pitchFamily="34" charset="0"/>
              <a:buChar char="•"/>
              <a:defRPr/>
            </a:pPr>
            <a:r>
              <a:rPr lang="en-US" sz="2800" dirty="0">
                <a:solidFill>
                  <a:srgbClr val="002B82"/>
                </a:solidFill>
                <a:latin typeface="Franklin Gothic Book"/>
              </a:rPr>
              <a:t>Required on all JEA </a:t>
            </a:r>
            <a:r>
              <a:rPr lang="en-US" sz="2800" u="sng" dirty="0">
                <a:solidFill>
                  <a:srgbClr val="002B82"/>
                </a:solidFill>
                <a:latin typeface="Franklin Gothic Book"/>
              </a:rPr>
              <a:t>NGS projects </a:t>
            </a:r>
            <a:r>
              <a:rPr lang="en-US" sz="2800" b="1" u="sng" dirty="0">
                <a:solidFill>
                  <a:srgbClr val="002B82"/>
                </a:solidFill>
                <a:latin typeface="Franklin Gothic Book"/>
              </a:rPr>
              <a:t>4’ and above</a:t>
            </a:r>
            <a:r>
              <a:rPr lang="en-US" sz="2800" dirty="0">
                <a:solidFill>
                  <a:srgbClr val="002B82"/>
                </a:solidFill>
                <a:latin typeface="Franklin Gothic Book"/>
              </a:rPr>
              <a:t>.</a:t>
            </a:r>
          </a:p>
          <a:p>
            <a:pPr lvl="0" defTabSz="457200">
              <a:buFont typeface="Arial" panose="020B0604020202020204" pitchFamily="34" charset="0"/>
              <a:buChar char="•"/>
              <a:defRPr/>
            </a:pPr>
            <a:endParaRPr lang="en-US" sz="2800" dirty="0">
              <a:solidFill>
                <a:srgbClr val="002B82"/>
              </a:solidFill>
              <a:latin typeface="Franklin Gothic Book"/>
            </a:endParaRPr>
          </a:p>
          <a:p>
            <a:pPr lvl="0" defTabSz="457200">
              <a:buFont typeface="Arial" panose="020B0604020202020204" pitchFamily="34" charset="0"/>
              <a:buChar char="•"/>
              <a:defRPr/>
            </a:pPr>
            <a:r>
              <a:rPr lang="en-US" sz="2800" dirty="0">
                <a:solidFill>
                  <a:srgbClr val="002B82"/>
                </a:solidFill>
                <a:latin typeface="Franklin Gothic Book"/>
              </a:rPr>
              <a:t>Full body harness, fall arrest, &amp; suitable anchorage point is required.</a:t>
            </a:r>
          </a:p>
          <a:p>
            <a:pPr lvl="0" defTabSz="457200">
              <a:buFont typeface="Arial" panose="020B0604020202020204" pitchFamily="34" charset="0"/>
              <a:buChar char="•"/>
              <a:defRPr/>
            </a:pPr>
            <a:endParaRPr lang="en-US" sz="2800" dirty="0">
              <a:solidFill>
                <a:srgbClr val="002B82"/>
              </a:solidFill>
              <a:latin typeface="Franklin Gothic Book"/>
            </a:endParaRPr>
          </a:p>
          <a:p>
            <a:pPr>
              <a:buFont typeface="Arial" panose="020B0604020202020204" pitchFamily="34" charset="0"/>
              <a:buChar char="•"/>
              <a:defRPr/>
            </a:pPr>
            <a:r>
              <a:rPr lang="en-US" sz="2800" b="1" dirty="0">
                <a:solidFill>
                  <a:srgbClr val="002B82"/>
                </a:solidFill>
              </a:rPr>
              <a:t>Daily inspections of the harness, lifelines, ties and anchorage points required!</a:t>
            </a:r>
          </a:p>
          <a:p>
            <a:pPr>
              <a:buFont typeface="Arial" panose="020B0604020202020204" pitchFamily="34" charset="0"/>
              <a:buChar char="•"/>
              <a:defRPr/>
            </a:pPr>
            <a:endParaRPr lang="en-US" sz="2800" dirty="0">
              <a:solidFill>
                <a:srgbClr val="002B82"/>
              </a:solidFill>
            </a:endParaRPr>
          </a:p>
          <a:p>
            <a:pPr>
              <a:buFont typeface="Arial" panose="020B0604020202020204" pitchFamily="34" charset="0"/>
              <a:buChar char="•"/>
              <a:defRPr/>
            </a:pPr>
            <a:r>
              <a:rPr lang="en-US" sz="2800" dirty="0">
                <a:solidFill>
                  <a:srgbClr val="002B82"/>
                </a:solidFill>
                <a:effectLst>
                  <a:outerShdw blurRad="38100" dist="38100" dir="2700000" algn="tl">
                    <a:srgbClr val="C0C0C0"/>
                  </a:outerShdw>
                </a:effectLst>
                <a:latin typeface="Tahoma" pitchFamily="34" charset="0"/>
              </a:rPr>
              <a:t>Know your fall clearance!</a:t>
            </a:r>
            <a:endParaRPr lang="en-US" sz="2400" dirty="0">
              <a:solidFill>
                <a:srgbClr val="002B82"/>
              </a:solidFill>
              <a:effectLst>
                <a:outerShdw blurRad="38100" dist="38100" dir="2700000" algn="tl">
                  <a:srgbClr val="C0C0C0"/>
                </a:outerShdw>
              </a:effectLst>
              <a:latin typeface="Tahoma" pitchFamily="34" charset="0"/>
            </a:endParaRPr>
          </a:p>
          <a:p>
            <a:pPr lvl="0" defTabSz="457200">
              <a:buFont typeface="Arial" panose="020B0604020202020204" pitchFamily="34" charset="0"/>
              <a:buChar char="•"/>
              <a:defRPr/>
            </a:pPr>
            <a:endParaRPr lang="en-US" sz="2800" dirty="0">
              <a:solidFill>
                <a:srgbClr val="002B82"/>
              </a:solidFill>
              <a:latin typeface="Franklin Gothic Book"/>
            </a:endParaRPr>
          </a:p>
          <a:p>
            <a:pPr lvl="0" defTabSz="457200">
              <a:buFont typeface="Arial" panose="020B0604020202020204" pitchFamily="34" charset="0"/>
              <a:buChar char="•"/>
              <a:defRPr/>
            </a:pPr>
            <a:endParaRPr lang="en-US" sz="2800" dirty="0">
              <a:solidFill>
                <a:srgbClr val="002B82"/>
              </a:solidFill>
              <a:latin typeface="Franklin Gothic Book"/>
            </a:endParaRPr>
          </a:p>
          <a:p>
            <a:pPr lvl="0" defTabSz="457200">
              <a:buFont typeface="Arial" panose="020B0604020202020204" pitchFamily="34" charset="0"/>
              <a:buChar char="•"/>
              <a:defRPr/>
            </a:pPr>
            <a:r>
              <a:rPr lang="en-US" sz="2800" dirty="0">
                <a:solidFill>
                  <a:srgbClr val="002B82"/>
                </a:solidFill>
                <a:latin typeface="Franklin Gothic Book"/>
              </a:rPr>
              <a:t>One strike &amp; you’re out! </a:t>
            </a:r>
            <a:r>
              <a:rPr lang="en-US" sz="2800" b="1" u="sng" dirty="0">
                <a:solidFill>
                  <a:srgbClr val="002B82"/>
                </a:solidFill>
                <a:latin typeface="Franklin Gothic Book"/>
              </a:rPr>
              <a:t>This training is your first warning</a:t>
            </a:r>
            <a:r>
              <a:rPr lang="en-US" sz="2800" b="1" dirty="0">
                <a:solidFill>
                  <a:srgbClr val="002B82"/>
                </a:solidFill>
                <a:latin typeface="Franklin Gothic Book"/>
              </a:rPr>
              <a:t>.</a:t>
            </a:r>
          </a:p>
          <a:p>
            <a:pPr>
              <a:buNone/>
              <a:defRPr/>
            </a:pPr>
            <a:endParaRPr lang="en-US" dirty="0"/>
          </a:p>
        </p:txBody>
      </p:sp>
      <p:sp>
        <p:nvSpPr>
          <p:cNvPr id="5" name="TextBox 4"/>
          <p:cNvSpPr txBox="1"/>
          <p:nvPr/>
        </p:nvSpPr>
        <p:spPr>
          <a:xfrm>
            <a:off x="409272" y="210509"/>
            <a:ext cx="13283868" cy="769441"/>
          </a:xfrm>
          <a:prstGeom prst="rect">
            <a:avLst/>
          </a:prstGeom>
          <a:noFill/>
        </p:spPr>
        <p:txBody>
          <a:bodyPr wrap="square" rtlCol="0">
            <a:spAutoFit/>
          </a:bodyPr>
          <a:lstStyle/>
          <a:p>
            <a:pPr marL="342900" lvl="0" indent="-342900" algn="ctr" defTabSz="457200">
              <a:spcBef>
                <a:spcPct val="20000"/>
              </a:spcBef>
              <a:defRPr/>
            </a:pPr>
            <a:r>
              <a:rPr lang="en-US" sz="4400" dirty="0">
                <a:solidFill>
                  <a:schemeClr val="bg1"/>
                </a:solidFill>
                <a:latin typeface="+mj-lt"/>
              </a:rPr>
              <a:t>Fall Protection &amp; Fall Arrest</a:t>
            </a:r>
          </a:p>
        </p:txBody>
      </p:sp>
      <p:pic>
        <p:nvPicPr>
          <p:cNvPr id="6" name="Picture 5">
            <a:extLst>
              <a:ext uri="{FF2B5EF4-FFF2-40B4-BE49-F238E27FC236}">
                <a16:creationId xmlns:a16="http://schemas.microsoft.com/office/drawing/2014/main" id="{BAAA092F-F8BC-4957-ABBC-5554AB2411B4}"/>
              </a:ext>
            </a:extLst>
          </p:cNvPr>
          <p:cNvPicPr>
            <a:picLocks noChangeAspect="1"/>
          </p:cNvPicPr>
          <p:nvPr/>
        </p:nvPicPr>
        <p:blipFill>
          <a:blip r:embed="rId5"/>
          <a:stretch>
            <a:fillRect/>
          </a:stretch>
        </p:blipFill>
        <p:spPr>
          <a:xfrm>
            <a:off x="9170883" y="1858041"/>
            <a:ext cx="4774571" cy="4447425"/>
          </a:xfrm>
          <a:prstGeom prst="rect">
            <a:avLst/>
          </a:prstGeom>
        </p:spPr>
      </p:pic>
    </p:spTree>
    <p:extLst>
      <p:ext uri="{BB962C8B-B14F-4D97-AF65-F5344CB8AC3E}">
        <p14:creationId xmlns:p14="http://schemas.microsoft.com/office/powerpoint/2010/main" val="17801786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277898" y="1370535"/>
            <a:ext cx="13943230" cy="6301535"/>
          </a:xfrm>
        </p:spPr>
        <p:txBody>
          <a:bodyPr>
            <a:normAutofit/>
          </a:bodyPr>
          <a:lstStyle/>
          <a:p>
            <a:pPr marL="342900" lvl="0" indent="-342900" defTabSz="457200">
              <a:spcBef>
                <a:spcPct val="50000"/>
              </a:spcBef>
              <a:buNone/>
            </a:pPr>
            <a:endParaRPr lang="en-US" sz="1000" b="1" dirty="0">
              <a:solidFill>
                <a:srgbClr val="C0504D"/>
              </a:solidFill>
              <a:latin typeface="Franklin Gothic Book"/>
            </a:endParaRPr>
          </a:p>
          <a:p>
            <a:pPr lvl="0" defTabSz="457200">
              <a:buFont typeface="Arial" panose="020B0604020202020204" pitchFamily="34" charset="0"/>
              <a:buChar char="•"/>
            </a:pPr>
            <a:r>
              <a:rPr lang="en-US" sz="2800" b="1" dirty="0">
                <a:solidFill>
                  <a:srgbClr val="002B82"/>
                </a:solidFill>
                <a:latin typeface="Franklin Gothic Book"/>
              </a:rPr>
              <a:t>DAILY inspections must be performed on all scaffolding.</a:t>
            </a:r>
          </a:p>
          <a:p>
            <a:pPr lvl="0" defTabSz="457200">
              <a:buFont typeface="Arial" panose="020B0604020202020204" pitchFamily="34" charset="0"/>
              <a:buChar char="•"/>
            </a:pPr>
            <a:endParaRPr lang="en-US" sz="2800" b="1" dirty="0">
              <a:solidFill>
                <a:srgbClr val="002B82"/>
              </a:solidFill>
              <a:latin typeface="Franklin Gothic Book"/>
            </a:endParaRPr>
          </a:p>
          <a:p>
            <a:pPr lvl="0" defTabSz="457200">
              <a:buFont typeface="Arial" panose="020B0604020202020204" pitchFamily="34" charset="0"/>
              <a:buChar char="•"/>
            </a:pPr>
            <a:r>
              <a:rPr lang="en-US" sz="2800" b="1" dirty="0">
                <a:solidFill>
                  <a:srgbClr val="002B82"/>
                </a:solidFill>
                <a:latin typeface="Franklin Gothic Book"/>
              </a:rPr>
              <a:t>Climb to your work platform by attached ladder, stairway or ramps </a:t>
            </a:r>
            <a:r>
              <a:rPr lang="en-US" sz="2800" b="1" i="1" dirty="0">
                <a:solidFill>
                  <a:srgbClr val="002B82"/>
                </a:solidFill>
                <a:latin typeface="Franklin Gothic Book"/>
              </a:rPr>
              <a:t>ONLY!</a:t>
            </a:r>
          </a:p>
          <a:p>
            <a:pPr lvl="0" defTabSz="457200">
              <a:buFont typeface="Arial" panose="020B0604020202020204" pitchFamily="34" charset="0"/>
              <a:buChar char="•"/>
            </a:pPr>
            <a:endParaRPr lang="en-US" sz="2800" b="1" dirty="0">
              <a:solidFill>
                <a:srgbClr val="002B82"/>
              </a:solidFill>
              <a:latin typeface="Franklin Gothic Book"/>
            </a:endParaRPr>
          </a:p>
          <a:p>
            <a:pPr lvl="0" defTabSz="457200">
              <a:buFont typeface="Arial" panose="020B0604020202020204" pitchFamily="34" charset="0"/>
              <a:buChar char="•"/>
            </a:pPr>
            <a:r>
              <a:rPr lang="en-US" sz="2800" b="1" dirty="0">
                <a:solidFill>
                  <a:srgbClr val="002B82"/>
                </a:solidFill>
                <a:latin typeface="Franklin Gothic Book"/>
              </a:rPr>
              <a:t>The scaffold frame, system members, and cross braces are not designed to be climbed.</a:t>
            </a:r>
          </a:p>
          <a:p>
            <a:pPr lvl="0" defTabSz="457200">
              <a:buFont typeface="Arial" panose="020B0604020202020204" pitchFamily="34" charset="0"/>
              <a:buChar char="•"/>
            </a:pPr>
            <a:endParaRPr lang="en-US" sz="2800" b="1" dirty="0">
              <a:solidFill>
                <a:srgbClr val="002B82"/>
              </a:solidFill>
              <a:latin typeface="Franklin Gothic Book"/>
            </a:endParaRPr>
          </a:p>
          <a:p>
            <a:pPr lvl="0" defTabSz="457200">
              <a:spcBef>
                <a:spcPts val="0"/>
              </a:spcBef>
              <a:buFont typeface="Arial" panose="020B0604020202020204" pitchFamily="34" charset="0"/>
              <a:buChar char="•"/>
            </a:pPr>
            <a:r>
              <a:rPr lang="en-US" sz="2800" b="1" dirty="0">
                <a:solidFill>
                  <a:srgbClr val="002B82"/>
                </a:solidFill>
                <a:latin typeface="Franklin Gothic Book"/>
              </a:rPr>
              <a:t>Follow all instructions given by the Competent Person</a:t>
            </a:r>
          </a:p>
          <a:p>
            <a:pPr lvl="0" defTabSz="457200">
              <a:spcBef>
                <a:spcPts val="0"/>
              </a:spcBef>
              <a:buFont typeface="Arial" panose="020B0604020202020204" pitchFamily="34" charset="0"/>
              <a:buChar char="•"/>
            </a:pPr>
            <a:endParaRPr lang="en-US" sz="2800" b="1" dirty="0">
              <a:solidFill>
                <a:srgbClr val="002B82"/>
              </a:solidFill>
              <a:latin typeface="Franklin Gothic Book"/>
            </a:endParaRPr>
          </a:p>
          <a:p>
            <a:pPr lvl="0" defTabSz="457200">
              <a:spcBef>
                <a:spcPts val="600"/>
              </a:spcBef>
              <a:buFont typeface="Arial" panose="020B0604020202020204" pitchFamily="34" charset="0"/>
              <a:buChar char="•"/>
            </a:pPr>
            <a:r>
              <a:rPr lang="en-US" sz="2800" b="1" dirty="0">
                <a:solidFill>
                  <a:srgbClr val="002B82"/>
                </a:solidFill>
                <a:latin typeface="Franklin Gothic Book"/>
              </a:rPr>
              <a:t>Know how to inspect all parts of the scaffold and base</a:t>
            </a:r>
          </a:p>
          <a:p>
            <a:pPr lvl="0" defTabSz="457200">
              <a:spcBef>
                <a:spcPts val="600"/>
              </a:spcBef>
              <a:buFont typeface="Arial" panose="020B0604020202020204" pitchFamily="34" charset="0"/>
              <a:buChar char="•"/>
            </a:pPr>
            <a:endParaRPr lang="en-US" sz="2800" b="1" dirty="0">
              <a:solidFill>
                <a:srgbClr val="002B82"/>
              </a:solidFill>
              <a:latin typeface="Franklin Gothic Book"/>
            </a:endParaRPr>
          </a:p>
          <a:p>
            <a:pPr lvl="0" defTabSz="457200">
              <a:spcBef>
                <a:spcPts val="600"/>
              </a:spcBef>
              <a:buFont typeface="Arial" panose="020B0604020202020204" pitchFamily="34" charset="0"/>
              <a:buChar char="•"/>
            </a:pPr>
            <a:r>
              <a:rPr lang="en-US" sz="2800" b="1" dirty="0">
                <a:solidFill>
                  <a:srgbClr val="002B82"/>
                </a:solidFill>
                <a:latin typeface="Franklin Gothic Book"/>
              </a:rPr>
              <a:t>Never climb on scaffolding that has not been cleared to use!</a:t>
            </a:r>
          </a:p>
          <a:p>
            <a:pPr>
              <a:buNone/>
              <a:defRPr/>
            </a:pPr>
            <a:endParaRPr lang="en-US" dirty="0"/>
          </a:p>
        </p:txBody>
      </p:sp>
      <p:sp>
        <p:nvSpPr>
          <p:cNvPr id="5" name="TextBox 4"/>
          <p:cNvSpPr txBox="1"/>
          <p:nvPr/>
        </p:nvSpPr>
        <p:spPr>
          <a:xfrm>
            <a:off x="409272" y="210509"/>
            <a:ext cx="13283868" cy="923330"/>
          </a:xfrm>
          <a:prstGeom prst="rect">
            <a:avLst/>
          </a:prstGeom>
          <a:noFill/>
        </p:spPr>
        <p:txBody>
          <a:bodyPr wrap="square" rtlCol="0">
            <a:spAutoFit/>
          </a:bodyPr>
          <a:lstStyle/>
          <a:p>
            <a:pPr marL="342900" lvl="0" indent="-342900" algn="ctr" defTabSz="457200">
              <a:spcBef>
                <a:spcPct val="50000"/>
              </a:spcBef>
            </a:pPr>
            <a:r>
              <a:rPr lang="en-US" sz="5400" dirty="0">
                <a:solidFill>
                  <a:schemeClr val="bg1"/>
                </a:solidFill>
                <a:latin typeface="+mj-lt"/>
              </a:rPr>
              <a:t>Scaffold Safe Work Practices</a:t>
            </a:r>
          </a:p>
        </p:txBody>
      </p:sp>
    </p:spTree>
    <p:extLst>
      <p:ext uri="{BB962C8B-B14F-4D97-AF65-F5344CB8AC3E}">
        <p14:creationId xmlns:p14="http://schemas.microsoft.com/office/powerpoint/2010/main" val="434505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lvl="0" defTabSz="457200">
              <a:spcBef>
                <a:spcPts val="600"/>
              </a:spcBef>
              <a:buFont typeface="Arial" panose="020B0604020202020204" pitchFamily="34" charset="0"/>
              <a:buChar char="•"/>
            </a:pPr>
            <a:r>
              <a:rPr lang="en-US" sz="2400" b="1" dirty="0">
                <a:solidFill>
                  <a:srgbClr val="002B82"/>
                </a:solidFill>
                <a:latin typeface="Franklin Gothic Book"/>
              </a:rPr>
              <a:t>Look for tags:</a:t>
            </a:r>
          </a:p>
          <a:p>
            <a:pPr marL="800100" lvl="1" indent="-342900" defTabSz="457200">
              <a:spcBef>
                <a:spcPts val="600"/>
              </a:spcBef>
              <a:buFont typeface="Arial" panose="020B0604020202020204" pitchFamily="34" charset="0"/>
              <a:buChar char="•"/>
            </a:pPr>
            <a:r>
              <a:rPr lang="en-US" sz="2400" b="1" dirty="0">
                <a:solidFill>
                  <a:srgbClr val="002B82"/>
                </a:solidFill>
                <a:latin typeface="Franklin Gothic Book"/>
              </a:rPr>
              <a:t>Yellow - Caution</a:t>
            </a:r>
          </a:p>
          <a:p>
            <a:pPr marL="800100" lvl="1" indent="-342900" defTabSz="457200">
              <a:spcBef>
                <a:spcPts val="600"/>
              </a:spcBef>
              <a:buFont typeface="Arial" panose="020B0604020202020204" pitchFamily="34" charset="0"/>
              <a:buChar char="•"/>
            </a:pPr>
            <a:r>
              <a:rPr lang="en-US" sz="2400" b="1" dirty="0">
                <a:solidFill>
                  <a:srgbClr val="002B82"/>
                </a:solidFill>
                <a:latin typeface="Franklin Gothic Book"/>
              </a:rPr>
              <a:t>Red - DANGER</a:t>
            </a:r>
          </a:p>
          <a:p>
            <a:pPr marL="800100" lvl="1" indent="-342900" defTabSz="457200">
              <a:spcBef>
                <a:spcPts val="600"/>
              </a:spcBef>
              <a:buFont typeface="Arial" panose="020B0604020202020204" pitchFamily="34" charset="0"/>
              <a:buChar char="•"/>
            </a:pPr>
            <a:r>
              <a:rPr lang="en-US" sz="2400" b="1" dirty="0">
                <a:solidFill>
                  <a:srgbClr val="002B82"/>
                </a:solidFill>
                <a:latin typeface="Franklin Gothic Book"/>
              </a:rPr>
              <a:t>Green – Clear for usage</a:t>
            </a:r>
          </a:p>
          <a:p>
            <a:pPr>
              <a:buNone/>
              <a:defRPr/>
            </a:pPr>
            <a:endParaRPr lang="en-US" dirty="0"/>
          </a:p>
        </p:txBody>
      </p:sp>
      <p:sp>
        <p:nvSpPr>
          <p:cNvPr id="5" name="TextBox 4"/>
          <p:cNvSpPr txBox="1"/>
          <p:nvPr/>
        </p:nvSpPr>
        <p:spPr>
          <a:xfrm>
            <a:off x="409272" y="210509"/>
            <a:ext cx="13283868" cy="923330"/>
          </a:xfrm>
          <a:prstGeom prst="rect">
            <a:avLst/>
          </a:prstGeom>
          <a:noFill/>
        </p:spPr>
        <p:txBody>
          <a:bodyPr wrap="square" rtlCol="0">
            <a:spAutoFit/>
          </a:bodyPr>
          <a:lstStyle/>
          <a:p>
            <a:pPr marL="342900" lvl="0" indent="-342900" algn="ctr" defTabSz="457200">
              <a:spcBef>
                <a:spcPct val="50000"/>
              </a:spcBef>
            </a:pPr>
            <a:r>
              <a:rPr lang="en-US" sz="5400" dirty="0">
                <a:solidFill>
                  <a:schemeClr val="bg1"/>
                </a:solidFill>
                <a:latin typeface="+mj-lt"/>
              </a:rPr>
              <a:t>Scaffold Safe Work Practices</a:t>
            </a:r>
          </a:p>
        </p:txBody>
      </p:sp>
      <p:pic>
        <p:nvPicPr>
          <p:cNvPr id="6" name="Picture 5">
            <a:extLst>
              <a:ext uri="{FF2B5EF4-FFF2-40B4-BE49-F238E27FC236}">
                <a16:creationId xmlns:a16="http://schemas.microsoft.com/office/drawing/2014/main" id="{B72C17D9-DCF7-4FAE-BAF7-EDDF3B44DC9A}"/>
              </a:ext>
            </a:extLst>
          </p:cNvPr>
          <p:cNvPicPr>
            <a:picLocks noChangeAspect="1"/>
          </p:cNvPicPr>
          <p:nvPr/>
        </p:nvPicPr>
        <p:blipFill>
          <a:blip r:embed="rId5"/>
          <a:stretch>
            <a:fillRect/>
          </a:stretch>
        </p:blipFill>
        <p:spPr>
          <a:xfrm>
            <a:off x="1897177" y="4001065"/>
            <a:ext cx="5175959" cy="2851910"/>
          </a:xfrm>
          <a:prstGeom prst="rect">
            <a:avLst/>
          </a:prstGeom>
        </p:spPr>
      </p:pic>
      <p:pic>
        <p:nvPicPr>
          <p:cNvPr id="7" name="Picture 6">
            <a:extLst>
              <a:ext uri="{FF2B5EF4-FFF2-40B4-BE49-F238E27FC236}">
                <a16:creationId xmlns:a16="http://schemas.microsoft.com/office/drawing/2014/main" id="{8B8770B6-E2BA-4DC7-9558-36075335CCCB}"/>
              </a:ext>
            </a:extLst>
          </p:cNvPr>
          <p:cNvPicPr>
            <a:picLocks noChangeAspect="1"/>
          </p:cNvPicPr>
          <p:nvPr/>
        </p:nvPicPr>
        <p:blipFill>
          <a:blip r:embed="rId6"/>
          <a:stretch>
            <a:fillRect/>
          </a:stretch>
        </p:blipFill>
        <p:spPr>
          <a:xfrm>
            <a:off x="8673714" y="1425501"/>
            <a:ext cx="4224886" cy="6387516"/>
          </a:xfrm>
          <a:prstGeom prst="rect">
            <a:avLst/>
          </a:prstGeom>
        </p:spPr>
      </p:pic>
    </p:spTree>
    <p:extLst>
      <p:ext uri="{BB962C8B-B14F-4D97-AF65-F5344CB8AC3E}">
        <p14:creationId xmlns:p14="http://schemas.microsoft.com/office/powerpoint/2010/main" val="37878336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327200" y="1604127"/>
            <a:ext cx="4636685" cy="5431156"/>
          </a:xfrm>
        </p:spPr>
        <p:txBody>
          <a:bodyPr>
            <a:normAutofit/>
          </a:bodyPr>
          <a:lstStyle/>
          <a:p>
            <a:pPr marL="342900" lvl="0" indent="-342900" defTabSz="457200">
              <a:buNone/>
            </a:pPr>
            <a:r>
              <a:rPr lang="en-US" sz="3000" b="1" i="1" dirty="0">
                <a:solidFill>
                  <a:srgbClr val="1F497D"/>
                </a:solidFill>
                <a:latin typeface="Franklin Gothic Book"/>
              </a:rPr>
              <a:t>ALWAYS…</a:t>
            </a:r>
          </a:p>
          <a:p>
            <a:pPr marL="342900" lvl="0" indent="-342900" defTabSz="457200">
              <a:buNone/>
            </a:pPr>
            <a:endParaRPr lang="en-US" sz="1900" b="1" i="1" dirty="0">
              <a:solidFill>
                <a:srgbClr val="1F497D"/>
              </a:solidFill>
              <a:latin typeface="Franklin Gothic Book"/>
            </a:endParaRPr>
          </a:p>
          <a:p>
            <a:pPr marL="342900" lvl="0" indent="-342900" defTabSz="457200"/>
            <a:r>
              <a:rPr lang="en-US" sz="3000" dirty="0">
                <a:solidFill>
                  <a:srgbClr val="376092"/>
                </a:solidFill>
                <a:latin typeface="Franklin Gothic Book"/>
              </a:rPr>
              <a:t>Stay alert to the hazards around you</a:t>
            </a:r>
          </a:p>
          <a:p>
            <a:pPr marL="342900" lvl="0" indent="-342900" defTabSz="457200"/>
            <a:endParaRPr lang="en-US" sz="3000" dirty="0">
              <a:solidFill>
                <a:srgbClr val="376092"/>
              </a:solidFill>
              <a:latin typeface="Franklin Gothic Book"/>
            </a:endParaRPr>
          </a:p>
          <a:p>
            <a:pPr marL="342900" lvl="0" indent="-342900" defTabSz="457200"/>
            <a:r>
              <a:rPr lang="en-US" sz="3000" dirty="0">
                <a:solidFill>
                  <a:srgbClr val="376092"/>
                </a:solidFill>
                <a:latin typeface="Franklin Gothic Book"/>
              </a:rPr>
              <a:t>Be quick to see and tell others of unsafe conditions or acts</a:t>
            </a:r>
          </a:p>
          <a:p>
            <a:pPr marL="342900" lvl="0" indent="-342900" defTabSz="457200"/>
            <a:endParaRPr lang="en-US" sz="3000" dirty="0">
              <a:solidFill>
                <a:srgbClr val="376092"/>
              </a:solidFill>
              <a:latin typeface="Franklin Gothic Book"/>
            </a:endParaRPr>
          </a:p>
          <a:p>
            <a:pPr marL="342900" lvl="0" indent="-342900" defTabSz="457200"/>
            <a:r>
              <a:rPr lang="en-US" sz="3000" dirty="0">
                <a:solidFill>
                  <a:srgbClr val="376092"/>
                </a:solidFill>
                <a:latin typeface="Franklin Gothic Book"/>
              </a:rPr>
              <a:t>Use fall protection</a:t>
            </a:r>
            <a:endParaRPr lang="en-US" dirty="0"/>
          </a:p>
        </p:txBody>
      </p:sp>
      <p:sp>
        <p:nvSpPr>
          <p:cNvPr id="5" name="TextBox 4"/>
          <p:cNvSpPr txBox="1"/>
          <p:nvPr/>
        </p:nvSpPr>
        <p:spPr>
          <a:xfrm>
            <a:off x="409272" y="210509"/>
            <a:ext cx="13283868" cy="923330"/>
          </a:xfrm>
          <a:prstGeom prst="rect">
            <a:avLst/>
          </a:prstGeom>
          <a:noFill/>
        </p:spPr>
        <p:txBody>
          <a:bodyPr wrap="square" rtlCol="0">
            <a:spAutoFit/>
          </a:bodyPr>
          <a:lstStyle/>
          <a:p>
            <a:pPr marL="342900" lvl="0" indent="-342900" algn="ctr" defTabSz="457200">
              <a:spcBef>
                <a:spcPct val="50000"/>
              </a:spcBef>
            </a:pPr>
            <a:r>
              <a:rPr lang="en-US" sz="5400" dirty="0">
                <a:solidFill>
                  <a:schemeClr val="bg1"/>
                </a:solidFill>
                <a:latin typeface="+mj-lt"/>
              </a:rPr>
              <a:t>Scaffold Safe Work Practices</a:t>
            </a:r>
          </a:p>
        </p:txBody>
      </p:sp>
      <p:sp>
        <p:nvSpPr>
          <p:cNvPr id="10" name="Content Placeholder 3">
            <a:extLst>
              <a:ext uri="{FF2B5EF4-FFF2-40B4-BE49-F238E27FC236}">
                <a16:creationId xmlns:a16="http://schemas.microsoft.com/office/drawing/2014/main" id="{480334A2-8ED2-4983-816C-141C7EF79232}"/>
              </a:ext>
            </a:extLst>
          </p:cNvPr>
          <p:cNvSpPr txBox="1">
            <a:spLocks/>
          </p:cNvSpPr>
          <p:nvPr/>
        </p:nvSpPr>
        <p:spPr>
          <a:xfrm>
            <a:off x="7755190" y="1592110"/>
            <a:ext cx="5036925" cy="6032622"/>
          </a:xfrm>
          <a:prstGeom prst="rect">
            <a:avLst/>
          </a:prstGeom>
        </p:spPr>
        <p:txBody>
          <a:bodyPr vert="horz" lIns="130622" tIns="65311" rIns="130622" bIns="65311" rtlCol="0">
            <a:normAutofit lnSpcReduction="10000"/>
          </a:bodyPr>
          <a:lstStyle>
            <a:lvl1pPr marL="489833" indent="-489833" algn="l" defTabSz="653110" rtl="0" eaLnBrk="1" latinLnBrk="0" hangingPunct="1">
              <a:spcBef>
                <a:spcPct val="20000"/>
              </a:spcBef>
              <a:buFont typeface="Arial"/>
              <a:buChar char="•"/>
              <a:defRPr sz="4600" kern="1200">
                <a:solidFill>
                  <a:schemeClr val="tx1"/>
                </a:solidFill>
                <a:latin typeface="+mn-lt"/>
                <a:ea typeface="+mn-ea"/>
                <a:cs typeface="+mn-cs"/>
              </a:defRPr>
            </a:lvl1pPr>
            <a:lvl2pPr marL="1061304" indent="-408194" algn="l" defTabSz="653110" rtl="0" eaLnBrk="1" latinLnBrk="0" hangingPunct="1">
              <a:spcBef>
                <a:spcPct val="20000"/>
              </a:spcBef>
              <a:buFont typeface="Arial"/>
              <a:buChar char="–"/>
              <a:defRPr sz="4000" kern="1200">
                <a:solidFill>
                  <a:schemeClr val="tx1"/>
                </a:solidFill>
                <a:latin typeface="+mn-lt"/>
                <a:ea typeface="+mn-ea"/>
                <a:cs typeface="+mn-cs"/>
              </a:defRPr>
            </a:lvl2pPr>
            <a:lvl3pPr marL="1632776" indent="-326555" algn="l" defTabSz="653110" rtl="0" eaLnBrk="1" latinLnBrk="0" hangingPunct="1">
              <a:spcBef>
                <a:spcPct val="20000"/>
              </a:spcBef>
              <a:buFont typeface="Arial"/>
              <a:buChar char="•"/>
              <a:defRPr sz="3400" kern="1200">
                <a:solidFill>
                  <a:schemeClr val="tx1"/>
                </a:solidFill>
                <a:latin typeface="+mn-lt"/>
                <a:ea typeface="+mn-ea"/>
                <a:cs typeface="+mn-cs"/>
              </a:defRPr>
            </a:lvl3pPr>
            <a:lvl4pPr marL="2285886" indent="-326555" algn="l" defTabSz="653110" rtl="0" eaLnBrk="1" latinLnBrk="0" hangingPunct="1">
              <a:spcBef>
                <a:spcPct val="20000"/>
              </a:spcBef>
              <a:buFont typeface="Arial"/>
              <a:buChar char="–"/>
              <a:defRPr sz="2900" kern="1200">
                <a:solidFill>
                  <a:schemeClr val="tx1"/>
                </a:solidFill>
                <a:latin typeface="+mn-lt"/>
                <a:ea typeface="+mn-ea"/>
                <a:cs typeface="+mn-cs"/>
              </a:defRPr>
            </a:lvl4pPr>
            <a:lvl5pPr marL="2938996" indent="-326555" algn="l" defTabSz="653110" rtl="0" eaLnBrk="1" latinLnBrk="0" hangingPunct="1">
              <a:spcBef>
                <a:spcPct val="20000"/>
              </a:spcBef>
              <a:buFont typeface="Arial"/>
              <a:buChar char="»"/>
              <a:defRPr sz="2900" kern="1200">
                <a:solidFill>
                  <a:schemeClr val="tx1"/>
                </a:solidFill>
                <a:latin typeface="+mn-lt"/>
                <a:ea typeface="+mn-ea"/>
                <a:cs typeface="+mn-cs"/>
              </a:defRPr>
            </a:lvl5pPr>
            <a:lvl6pPr marL="3592106" indent="-326555" algn="l" defTabSz="653110" rtl="0" eaLnBrk="1" latinLnBrk="0" hangingPunct="1">
              <a:spcBef>
                <a:spcPct val="20000"/>
              </a:spcBef>
              <a:buFont typeface="Arial"/>
              <a:buChar char="•"/>
              <a:defRPr sz="2900" kern="1200">
                <a:solidFill>
                  <a:schemeClr val="tx1"/>
                </a:solidFill>
                <a:latin typeface="+mn-lt"/>
                <a:ea typeface="+mn-ea"/>
                <a:cs typeface="+mn-cs"/>
              </a:defRPr>
            </a:lvl6pPr>
            <a:lvl7pPr marL="4245216" indent="-326555" algn="l" defTabSz="653110" rtl="0" eaLnBrk="1" latinLnBrk="0" hangingPunct="1">
              <a:spcBef>
                <a:spcPct val="20000"/>
              </a:spcBef>
              <a:buFont typeface="Arial"/>
              <a:buChar char="•"/>
              <a:defRPr sz="2900" kern="1200">
                <a:solidFill>
                  <a:schemeClr val="tx1"/>
                </a:solidFill>
                <a:latin typeface="+mn-lt"/>
                <a:ea typeface="+mn-ea"/>
                <a:cs typeface="+mn-cs"/>
              </a:defRPr>
            </a:lvl7pPr>
            <a:lvl8pPr marL="4898327" indent="-326555" algn="l" defTabSz="653110" rtl="0" eaLnBrk="1" latinLnBrk="0" hangingPunct="1">
              <a:spcBef>
                <a:spcPct val="20000"/>
              </a:spcBef>
              <a:buFont typeface="Arial"/>
              <a:buChar char="•"/>
              <a:defRPr sz="2900" kern="1200">
                <a:solidFill>
                  <a:schemeClr val="tx1"/>
                </a:solidFill>
                <a:latin typeface="+mn-lt"/>
                <a:ea typeface="+mn-ea"/>
                <a:cs typeface="+mn-cs"/>
              </a:defRPr>
            </a:lvl8pPr>
            <a:lvl9pPr marL="5551437" indent="-326555" algn="l" defTabSz="653110" rtl="0" eaLnBrk="1" latinLnBrk="0" hangingPunct="1">
              <a:spcBef>
                <a:spcPct val="20000"/>
              </a:spcBef>
              <a:buFont typeface="Arial"/>
              <a:buChar char="•"/>
              <a:defRPr sz="2900" kern="1200">
                <a:solidFill>
                  <a:schemeClr val="tx1"/>
                </a:solidFill>
                <a:latin typeface="+mn-lt"/>
                <a:ea typeface="+mn-ea"/>
                <a:cs typeface="+mn-cs"/>
              </a:defRPr>
            </a:lvl9pPr>
          </a:lstStyle>
          <a:p>
            <a:pPr marL="342900" lvl="0" indent="-342900" defTabSz="457200">
              <a:buNone/>
            </a:pPr>
            <a:r>
              <a:rPr lang="en-US" sz="2700" b="1" i="1" dirty="0">
                <a:solidFill>
                  <a:srgbClr val="1F497D"/>
                </a:solidFill>
                <a:latin typeface="Franklin Gothic Book"/>
              </a:rPr>
              <a:t>NEVER </a:t>
            </a:r>
            <a:r>
              <a:rPr lang="en-US" sz="3000" b="1" i="1" dirty="0">
                <a:solidFill>
                  <a:srgbClr val="1F497D"/>
                </a:solidFill>
                <a:latin typeface="Franklin Gothic Book"/>
              </a:rPr>
              <a:t>…</a:t>
            </a:r>
          </a:p>
          <a:p>
            <a:pPr marL="342900" lvl="0" indent="-342900" defTabSz="457200">
              <a:buNone/>
            </a:pPr>
            <a:endParaRPr lang="en-US" sz="1700" b="1" i="1" dirty="0">
              <a:solidFill>
                <a:srgbClr val="1F497D"/>
              </a:solidFill>
              <a:latin typeface="Franklin Gothic Book"/>
            </a:endParaRPr>
          </a:p>
          <a:p>
            <a:pPr marL="342900" lvl="0" indent="-342900" defTabSz="457200"/>
            <a:r>
              <a:rPr lang="en-US" sz="3000" dirty="0">
                <a:solidFill>
                  <a:srgbClr val="376092"/>
                </a:solidFill>
                <a:latin typeface="Franklin Gothic Book"/>
              </a:rPr>
              <a:t>Become overconfident on a scaffold</a:t>
            </a:r>
          </a:p>
          <a:p>
            <a:pPr marL="342900" lvl="0" indent="-342900" defTabSz="457200"/>
            <a:endParaRPr lang="en-US" sz="3000" dirty="0">
              <a:solidFill>
                <a:srgbClr val="376092"/>
              </a:solidFill>
              <a:latin typeface="Franklin Gothic Book"/>
            </a:endParaRPr>
          </a:p>
          <a:p>
            <a:pPr marL="342900" lvl="0" indent="-342900" defTabSz="457200"/>
            <a:r>
              <a:rPr lang="en-US" sz="3000" dirty="0">
                <a:solidFill>
                  <a:srgbClr val="376092"/>
                </a:solidFill>
                <a:latin typeface="Franklin Gothic Book"/>
              </a:rPr>
              <a:t>Make foolish mistakes or take shortcuts because you are tired</a:t>
            </a:r>
          </a:p>
          <a:p>
            <a:pPr marL="342900" lvl="0" indent="-342900" defTabSz="457200"/>
            <a:endParaRPr lang="en-US" sz="3000" dirty="0">
              <a:solidFill>
                <a:srgbClr val="376092"/>
              </a:solidFill>
              <a:latin typeface="Franklin Gothic Book"/>
            </a:endParaRPr>
          </a:p>
          <a:p>
            <a:pPr marL="342900" lvl="0" indent="-342900" defTabSz="457200"/>
            <a:r>
              <a:rPr lang="en-US" sz="3000" dirty="0">
                <a:solidFill>
                  <a:srgbClr val="376092"/>
                </a:solidFill>
                <a:latin typeface="Franklin Gothic Book"/>
              </a:rPr>
              <a:t>Cross from one platform to another unless both platforms are level and properly joined</a:t>
            </a:r>
          </a:p>
        </p:txBody>
      </p:sp>
    </p:spTree>
    <p:extLst>
      <p:ext uri="{BB962C8B-B14F-4D97-AF65-F5344CB8AC3E}">
        <p14:creationId xmlns:p14="http://schemas.microsoft.com/office/powerpoint/2010/main" val="4378335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8249954" cy="5431156"/>
          </a:xfrm>
        </p:spPr>
        <p:txBody>
          <a:bodyPr>
            <a:normAutofit fontScale="92500"/>
          </a:bodyPr>
          <a:lstStyle/>
          <a:p>
            <a:pPr marL="342900" lvl="0" indent="-342900" defTabSz="457200">
              <a:buNone/>
              <a:defRPr/>
            </a:pPr>
            <a:endParaRPr lang="en-US" sz="2000" b="1" dirty="0">
              <a:solidFill>
                <a:srgbClr val="CC0000"/>
              </a:solidFill>
              <a:effectLst>
                <a:outerShdw blurRad="38100" dist="38100" dir="2700000" algn="tl">
                  <a:srgbClr val="C0C0C0"/>
                </a:outerShdw>
              </a:effectLst>
              <a:latin typeface="Tahoma" pitchFamily="34" charset="0"/>
            </a:endParaRPr>
          </a:p>
          <a:p>
            <a:pPr marL="342900" lvl="0" indent="-342900" defTabSz="457200">
              <a:defRPr/>
            </a:pPr>
            <a:r>
              <a:rPr lang="en-US" sz="2800" dirty="0">
                <a:solidFill>
                  <a:srgbClr val="376092"/>
                </a:solidFill>
                <a:latin typeface="Franklin Gothic Book"/>
              </a:rPr>
              <a:t>40,000-gallon tank of </a:t>
            </a:r>
            <a:r>
              <a:rPr lang="en-US" sz="2800" b="1" dirty="0">
                <a:solidFill>
                  <a:srgbClr val="376092"/>
                </a:solidFill>
                <a:latin typeface="Franklin Gothic Book"/>
              </a:rPr>
              <a:t>ammonia</a:t>
            </a:r>
            <a:r>
              <a:rPr lang="en-US" sz="2800" dirty="0">
                <a:solidFill>
                  <a:srgbClr val="376092"/>
                </a:solidFill>
                <a:latin typeface="Franklin Gothic Book"/>
              </a:rPr>
              <a:t> is located at the west end of plant between the CFB boilers</a:t>
            </a:r>
          </a:p>
          <a:p>
            <a:pPr marL="342900" lvl="0" indent="-342900" defTabSz="457200">
              <a:defRPr/>
            </a:pPr>
            <a:r>
              <a:rPr lang="en-US" sz="2800" dirty="0">
                <a:solidFill>
                  <a:srgbClr val="376092"/>
                </a:solidFill>
                <a:latin typeface="Franklin Gothic Book"/>
              </a:rPr>
              <a:t>Pipe insulation, gaskets, expansion material, and flooring may contain </a:t>
            </a:r>
            <a:r>
              <a:rPr lang="en-US" sz="2800" b="1" dirty="0">
                <a:solidFill>
                  <a:srgbClr val="376092"/>
                </a:solidFill>
                <a:latin typeface="Franklin Gothic Book"/>
              </a:rPr>
              <a:t>asbestos</a:t>
            </a:r>
            <a:r>
              <a:rPr lang="en-US" sz="2800" dirty="0">
                <a:solidFill>
                  <a:srgbClr val="376092"/>
                </a:solidFill>
                <a:latin typeface="Franklin Gothic Book"/>
              </a:rPr>
              <a:t>. Check with your JEA Project Manager before disturbing material.</a:t>
            </a:r>
          </a:p>
          <a:p>
            <a:pPr marL="342900" lvl="0" indent="-342900" defTabSz="457200">
              <a:defRPr/>
            </a:pPr>
            <a:r>
              <a:rPr lang="en-US" sz="2800" dirty="0">
                <a:solidFill>
                  <a:srgbClr val="376092"/>
                </a:solidFill>
                <a:latin typeface="Franklin Gothic Book"/>
              </a:rPr>
              <a:t>Painted surfaces may contain </a:t>
            </a:r>
            <a:r>
              <a:rPr lang="en-US" sz="2800" b="1" dirty="0">
                <a:solidFill>
                  <a:srgbClr val="376092"/>
                </a:solidFill>
                <a:latin typeface="Franklin Gothic Book"/>
              </a:rPr>
              <a:t>lead paint</a:t>
            </a:r>
            <a:r>
              <a:rPr lang="en-US" sz="2800" dirty="0">
                <a:solidFill>
                  <a:srgbClr val="376092"/>
                </a:solidFill>
                <a:latin typeface="Franklin Gothic Book"/>
              </a:rPr>
              <a:t>. Check with your JEA Project Manager before disturbing material.</a:t>
            </a:r>
          </a:p>
          <a:p>
            <a:pPr marL="342900" lvl="0" indent="-342900" defTabSz="457200">
              <a:defRPr/>
            </a:pPr>
            <a:endParaRPr lang="en-US" sz="2800" dirty="0">
              <a:solidFill>
                <a:srgbClr val="376092"/>
              </a:solidFill>
              <a:latin typeface="Franklin Gothic Book"/>
            </a:endParaRPr>
          </a:p>
          <a:p>
            <a:pPr marL="0" lvl="0" indent="0" algn="ctr" defTabSz="457200">
              <a:buNone/>
              <a:defRPr/>
            </a:pPr>
            <a:r>
              <a:rPr lang="en-US" sz="4000" b="1" u="sng" dirty="0">
                <a:solidFill>
                  <a:srgbClr val="376092"/>
                </a:solidFill>
                <a:latin typeface="Franklin Gothic Book"/>
              </a:rPr>
              <a:t>If you are not sure…ASK!</a:t>
            </a:r>
          </a:p>
          <a:p>
            <a:pPr marL="0" lvl="0" indent="0" algn="ctr" defTabSz="457200">
              <a:buNone/>
              <a:defRPr/>
            </a:pPr>
            <a:r>
              <a:rPr lang="en-US" sz="4000" b="1" u="sng" dirty="0">
                <a:solidFill>
                  <a:srgbClr val="376092"/>
                </a:solidFill>
                <a:latin typeface="Franklin Gothic Book"/>
              </a:rPr>
              <a:t>If you do not understand…ASK!</a:t>
            </a:r>
          </a:p>
          <a:p>
            <a:pPr>
              <a:buNone/>
              <a:defRPr/>
            </a:pPr>
            <a:endParaRPr lang="en-US" dirty="0"/>
          </a:p>
        </p:txBody>
      </p:sp>
      <p:sp>
        <p:nvSpPr>
          <p:cNvPr id="5" name="TextBox 4"/>
          <p:cNvSpPr txBox="1"/>
          <p:nvPr/>
        </p:nvSpPr>
        <p:spPr>
          <a:xfrm>
            <a:off x="409272" y="210509"/>
            <a:ext cx="13283868" cy="769441"/>
          </a:xfrm>
          <a:prstGeom prst="rect">
            <a:avLst/>
          </a:prstGeom>
          <a:noFill/>
        </p:spPr>
        <p:txBody>
          <a:bodyPr wrap="square" rtlCol="0">
            <a:spAutoFit/>
          </a:bodyPr>
          <a:lstStyle/>
          <a:p>
            <a:pPr marL="342900" lvl="0" indent="-342900" algn="ctr" defTabSz="457200">
              <a:spcBef>
                <a:spcPct val="20000"/>
              </a:spcBef>
              <a:defRPr/>
            </a:pPr>
            <a:r>
              <a:rPr lang="en-US" sz="4400" dirty="0">
                <a:solidFill>
                  <a:schemeClr val="bg1"/>
                </a:solidFill>
                <a:latin typeface="+mj-lt"/>
              </a:rPr>
              <a:t>Additional Site-Specific Considerations</a:t>
            </a:r>
          </a:p>
        </p:txBody>
      </p:sp>
      <p:pic>
        <p:nvPicPr>
          <p:cNvPr id="7" name="Picture 6" descr="A picture containing metal&#10;&#10;Description automatically generated">
            <a:extLst>
              <a:ext uri="{FF2B5EF4-FFF2-40B4-BE49-F238E27FC236}">
                <a16:creationId xmlns:a16="http://schemas.microsoft.com/office/drawing/2014/main" id="{F518ACC7-4E6F-4AC8-A7A0-9C2F2471D710}"/>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10895" y="1582361"/>
            <a:ext cx="4334363" cy="6347012"/>
          </a:xfrm>
          <a:prstGeom prst="rect">
            <a:avLst/>
          </a:prstGeom>
        </p:spPr>
      </p:pic>
    </p:spTree>
    <p:extLst>
      <p:ext uri="{BB962C8B-B14F-4D97-AF65-F5344CB8AC3E}">
        <p14:creationId xmlns:p14="http://schemas.microsoft.com/office/powerpoint/2010/main" val="35831951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769441"/>
          </a:xfrm>
          <a:prstGeom prst="rect">
            <a:avLst/>
          </a:prstGeom>
          <a:noFill/>
          <a:ln>
            <a:noFill/>
          </a:ln>
        </p:spPr>
        <p:txBody>
          <a:bodyPr wrap="square" rtlCol="0">
            <a:spAutoFit/>
          </a:bodyPr>
          <a:lstStyle/>
          <a:p>
            <a:pPr algn="ctr">
              <a:buNone/>
              <a:defRPr/>
            </a:pPr>
            <a:r>
              <a:rPr lang="en-US" sz="4400" dirty="0">
                <a:solidFill>
                  <a:schemeClr val="bg1"/>
                </a:solidFill>
                <a:latin typeface="+mj-lt"/>
              </a:rPr>
              <a:t>NORTHSIDE GENERATING STATION SITE RULES</a:t>
            </a:r>
          </a:p>
        </p:txBody>
      </p:sp>
      <p:sp>
        <p:nvSpPr>
          <p:cNvPr id="2" name="TextBox 1"/>
          <p:cNvSpPr txBox="1"/>
          <p:nvPr/>
        </p:nvSpPr>
        <p:spPr>
          <a:xfrm>
            <a:off x="749588" y="1679713"/>
            <a:ext cx="13035986" cy="4524315"/>
          </a:xfrm>
          <a:prstGeom prst="rect">
            <a:avLst/>
          </a:prstGeom>
          <a:noFill/>
        </p:spPr>
        <p:txBody>
          <a:bodyPr wrap="square" rtlCol="0">
            <a:spAutoFit/>
          </a:bodyPr>
          <a:lstStyle/>
          <a:p>
            <a:pPr marL="571500" indent="-571500">
              <a:buFont typeface="Arial" panose="020B0604020202020204" pitchFamily="34" charset="0"/>
              <a:buChar char="•"/>
              <a:defRPr/>
            </a:pPr>
            <a:r>
              <a:rPr lang="en-US" sz="3600" dirty="0">
                <a:solidFill>
                  <a:schemeClr val="tx2">
                    <a:lumMod val="75000"/>
                  </a:schemeClr>
                </a:solidFill>
                <a:effectLst>
                  <a:outerShdw blurRad="38100" dist="38100" dir="2700000" algn="tl">
                    <a:srgbClr val="C0C0C0"/>
                  </a:outerShdw>
                </a:effectLst>
                <a:latin typeface="Tahoma" pitchFamily="34" charset="0"/>
              </a:rPr>
              <a:t>Plant-wide speed limit of 15 mph (except where otherwise indicated)</a:t>
            </a:r>
          </a:p>
          <a:p>
            <a:pPr marL="571500" indent="-571500">
              <a:buFont typeface="Arial" panose="020B0604020202020204" pitchFamily="34" charset="0"/>
              <a:buChar char="•"/>
              <a:defRPr/>
            </a:pPr>
            <a:r>
              <a:rPr lang="en-US" sz="3600" dirty="0">
                <a:solidFill>
                  <a:schemeClr val="tx2">
                    <a:lumMod val="75000"/>
                  </a:schemeClr>
                </a:solidFill>
                <a:effectLst>
                  <a:outerShdw blurRad="38100" dist="38100" dir="2700000" algn="tl">
                    <a:srgbClr val="C0C0C0"/>
                  </a:outerShdw>
                </a:effectLst>
                <a:latin typeface="Tahoma" pitchFamily="34" charset="0"/>
              </a:rPr>
              <a:t>All contractor access and deliveries through rear gate (4433 William Ostner Rd)</a:t>
            </a:r>
          </a:p>
          <a:p>
            <a:pPr marL="571500" indent="-571500">
              <a:buFont typeface="Arial" panose="020B0604020202020204" pitchFamily="34" charset="0"/>
              <a:buChar char="•"/>
              <a:defRPr/>
            </a:pPr>
            <a:r>
              <a:rPr lang="en-US" sz="3600" dirty="0">
                <a:solidFill>
                  <a:schemeClr val="tx2">
                    <a:lumMod val="75000"/>
                  </a:schemeClr>
                </a:solidFill>
                <a:effectLst>
                  <a:outerShdw blurRad="38100" dist="38100" dir="2700000" algn="tl">
                    <a:srgbClr val="C0C0C0"/>
                  </a:outerShdw>
                </a:effectLst>
                <a:latin typeface="Tahoma" pitchFamily="34" charset="0"/>
              </a:rPr>
              <a:t>Security requirements:</a:t>
            </a:r>
          </a:p>
          <a:p>
            <a:pPr marL="1224610" lvl="1" indent="-571500">
              <a:buFont typeface="Arial" panose="020B0604020202020204" pitchFamily="34" charset="0"/>
              <a:buChar char="•"/>
              <a:defRPr/>
            </a:pPr>
            <a:r>
              <a:rPr lang="en-US" sz="3600" dirty="0">
                <a:solidFill>
                  <a:schemeClr val="tx2">
                    <a:lumMod val="75000"/>
                  </a:schemeClr>
                </a:solidFill>
                <a:effectLst>
                  <a:outerShdw blurRad="38100" dist="38100" dir="2700000" algn="tl">
                    <a:srgbClr val="C0C0C0"/>
                  </a:outerShdw>
                </a:effectLst>
                <a:latin typeface="Tahoma" pitchFamily="34" charset="0"/>
              </a:rPr>
              <a:t>employees must have picture ID in their possession at all times</a:t>
            </a:r>
          </a:p>
          <a:p>
            <a:pPr marL="1224610" lvl="1" indent="-571500">
              <a:buFont typeface="Arial" panose="020B0604020202020204" pitchFamily="34" charset="0"/>
              <a:buChar char="•"/>
              <a:defRPr/>
            </a:pPr>
            <a:r>
              <a:rPr lang="en-US" sz="3600" dirty="0">
                <a:solidFill>
                  <a:schemeClr val="tx2">
                    <a:lumMod val="75000"/>
                  </a:schemeClr>
                </a:solidFill>
                <a:effectLst>
                  <a:outerShdw blurRad="38100" dist="38100" dir="2700000" algn="tl">
                    <a:srgbClr val="C0C0C0"/>
                  </a:outerShdw>
                </a:effectLst>
                <a:latin typeface="Tahoma" pitchFamily="34" charset="0"/>
              </a:rPr>
              <a:t>hardhats have company name/logo visible on hat</a:t>
            </a:r>
          </a:p>
        </p:txBody>
      </p:sp>
    </p:spTree>
    <p:extLst>
      <p:ext uri="{BB962C8B-B14F-4D97-AF65-F5344CB8AC3E}">
        <p14:creationId xmlns:p14="http://schemas.microsoft.com/office/powerpoint/2010/main" val="3116282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marL="0" lvl="0" indent="0" defTabSz="457200">
              <a:buNone/>
              <a:defRPr/>
            </a:pPr>
            <a:r>
              <a:rPr lang="en-US" sz="3200" b="1" dirty="0">
                <a:solidFill>
                  <a:srgbClr val="FF0000"/>
                </a:solidFill>
                <a:latin typeface="Franklin Gothic Book"/>
              </a:rPr>
              <a:t>ALWAYS…</a:t>
            </a:r>
          </a:p>
          <a:p>
            <a:pPr marL="342900" lvl="0" indent="-342900" defTabSz="457200">
              <a:defRPr/>
            </a:pPr>
            <a:r>
              <a:rPr lang="en-US" sz="3200" dirty="0">
                <a:solidFill>
                  <a:srgbClr val="376092"/>
                </a:solidFill>
                <a:latin typeface="Franklin Gothic Book"/>
              </a:rPr>
              <a:t>Work Smart </a:t>
            </a:r>
          </a:p>
          <a:p>
            <a:pPr marL="342900" lvl="0" indent="-342900" defTabSz="457200">
              <a:defRPr/>
            </a:pPr>
            <a:r>
              <a:rPr lang="en-US" sz="3200" dirty="0">
                <a:solidFill>
                  <a:srgbClr val="376092"/>
                </a:solidFill>
                <a:latin typeface="Franklin Gothic Book"/>
              </a:rPr>
              <a:t>Wear your PPE</a:t>
            </a:r>
          </a:p>
          <a:p>
            <a:pPr marL="342900" lvl="0" indent="-342900" defTabSz="457200">
              <a:defRPr/>
            </a:pPr>
            <a:r>
              <a:rPr lang="en-US" sz="3200" dirty="0">
                <a:solidFill>
                  <a:srgbClr val="376092"/>
                </a:solidFill>
                <a:latin typeface="Franklin Gothic Book"/>
              </a:rPr>
              <a:t>Follow job safety procedures</a:t>
            </a:r>
          </a:p>
          <a:p>
            <a:pPr marL="342900" lvl="0" indent="-342900" defTabSz="457200">
              <a:defRPr/>
            </a:pPr>
            <a:r>
              <a:rPr lang="en-US" sz="3200" dirty="0">
                <a:solidFill>
                  <a:srgbClr val="376092"/>
                </a:solidFill>
                <a:latin typeface="Franklin Gothic Book"/>
              </a:rPr>
              <a:t>Be alert</a:t>
            </a:r>
          </a:p>
          <a:p>
            <a:pPr marL="342900" lvl="0" indent="-342900" defTabSz="457200">
              <a:defRPr/>
            </a:pPr>
            <a:r>
              <a:rPr lang="en-US" sz="3200" dirty="0">
                <a:solidFill>
                  <a:srgbClr val="376092"/>
                </a:solidFill>
                <a:latin typeface="Franklin Gothic Book"/>
              </a:rPr>
              <a:t>Report unsafe acts &amp; conditions</a:t>
            </a:r>
          </a:p>
          <a:p>
            <a:pPr marL="342900" lvl="0" indent="-342900" defTabSz="457200">
              <a:defRPr/>
            </a:pPr>
            <a:r>
              <a:rPr lang="en-US" sz="3200" dirty="0">
                <a:solidFill>
                  <a:srgbClr val="376092"/>
                </a:solidFill>
                <a:latin typeface="Franklin Gothic Book"/>
              </a:rPr>
              <a:t>Help your co-workers</a:t>
            </a:r>
          </a:p>
          <a:p>
            <a:pPr marL="342900" lvl="0" indent="-342900" defTabSz="457200">
              <a:defRPr/>
            </a:pPr>
            <a:r>
              <a:rPr lang="en-US" sz="3200" dirty="0">
                <a:solidFill>
                  <a:srgbClr val="376092"/>
                </a:solidFill>
                <a:latin typeface="Franklin Gothic Book"/>
              </a:rPr>
              <a:t>Know your evacuation location</a:t>
            </a:r>
          </a:p>
          <a:p>
            <a:pPr>
              <a:buNone/>
              <a:defRPr/>
            </a:pPr>
            <a:endParaRPr lang="en-US" dirty="0"/>
          </a:p>
        </p:txBody>
      </p:sp>
      <p:sp>
        <p:nvSpPr>
          <p:cNvPr id="5" name="TextBox 4"/>
          <p:cNvSpPr txBox="1"/>
          <p:nvPr/>
        </p:nvSpPr>
        <p:spPr>
          <a:xfrm>
            <a:off x="409272" y="210509"/>
            <a:ext cx="13283868" cy="707886"/>
          </a:xfrm>
          <a:prstGeom prst="rect">
            <a:avLst/>
          </a:prstGeom>
          <a:noFill/>
        </p:spPr>
        <p:txBody>
          <a:bodyPr wrap="square" rtlCol="0">
            <a:spAutoFit/>
          </a:bodyPr>
          <a:lstStyle/>
          <a:p>
            <a:pPr algn="ctr">
              <a:buNone/>
              <a:defRPr/>
            </a:pPr>
            <a:r>
              <a:rPr lang="en-US" sz="4000" dirty="0">
                <a:solidFill>
                  <a:schemeClr val="bg1"/>
                </a:solidFill>
                <a:latin typeface="+mj-lt"/>
              </a:rPr>
              <a:t>NORTHSIDE GENERATING STATION SITE RULES</a:t>
            </a:r>
          </a:p>
        </p:txBody>
      </p:sp>
      <p:pic>
        <p:nvPicPr>
          <p:cNvPr id="10" name="Picture 4" descr="download and use safety first png clipart - safety first logo vector PNG  image with transparent background | TOPpng">
            <a:extLst>
              <a:ext uri="{FF2B5EF4-FFF2-40B4-BE49-F238E27FC236}">
                <a16:creationId xmlns:a16="http://schemas.microsoft.com/office/drawing/2014/main" id="{C0578A55-87AD-434C-9E60-7259F82C35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8657" y="2125989"/>
            <a:ext cx="3963778" cy="405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8105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0"/>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2" name="TextBox 1"/>
          <p:cNvSpPr txBox="1"/>
          <p:nvPr/>
        </p:nvSpPr>
        <p:spPr>
          <a:xfrm>
            <a:off x="409272" y="1679713"/>
            <a:ext cx="13035986" cy="892552"/>
          </a:xfrm>
          <a:prstGeom prst="rect">
            <a:avLst/>
          </a:prstGeom>
          <a:noFill/>
        </p:spPr>
        <p:txBody>
          <a:bodyPr wrap="square" rtlCol="0">
            <a:spAutoFit/>
          </a:bodyPr>
          <a:lstStyle/>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5311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Content Placeholder 3"/>
          <p:cNvSpPr>
            <a:spLocks noGrp="1"/>
          </p:cNvSpPr>
          <p:nvPr>
            <p:ph idx="1"/>
          </p:nvPr>
        </p:nvSpPr>
        <p:spPr>
          <a:xfrm>
            <a:off x="678893" y="1679055"/>
            <a:ext cx="13167360" cy="5431156"/>
          </a:xfrm>
        </p:spPr>
        <p:txBody>
          <a:bodyPr>
            <a:normAutofit/>
          </a:bodyPr>
          <a:lstStyle/>
          <a:p>
            <a:pPr>
              <a:buNone/>
              <a:defRPr/>
            </a:pPr>
            <a:r>
              <a:rPr lang="en-US" dirty="0">
                <a:solidFill>
                  <a:srgbClr val="002B82"/>
                </a:solidFill>
              </a:rPr>
              <a:t>If you have any questions, please ask your Project Manager or Safety &amp; Health </a:t>
            </a:r>
            <a:r>
              <a:rPr lang="en-US">
                <a:solidFill>
                  <a:srgbClr val="002B82"/>
                </a:solidFill>
              </a:rPr>
              <a:t>Team Member.</a:t>
            </a:r>
            <a:endParaRPr lang="en-US" dirty="0">
              <a:solidFill>
                <a:srgbClr val="002B82"/>
              </a:solidFill>
            </a:endParaRPr>
          </a:p>
          <a:p>
            <a:pPr>
              <a:buNone/>
              <a:defRPr/>
            </a:pPr>
            <a:endParaRPr lang="en-US" dirty="0">
              <a:solidFill>
                <a:srgbClr val="002B82"/>
              </a:solidFill>
            </a:endParaRPr>
          </a:p>
          <a:p>
            <a:pPr algn="ctr">
              <a:buNone/>
              <a:defRPr/>
            </a:pPr>
            <a:r>
              <a:rPr lang="en-US" dirty="0">
                <a:solidFill>
                  <a:srgbClr val="002B82"/>
                </a:solidFill>
              </a:rPr>
              <a:t>Thank you!</a:t>
            </a:r>
          </a:p>
        </p:txBody>
      </p:sp>
      <p:sp>
        <p:nvSpPr>
          <p:cNvPr id="5" name="TextBox 4"/>
          <p:cNvSpPr txBox="1"/>
          <p:nvPr/>
        </p:nvSpPr>
        <p:spPr>
          <a:xfrm>
            <a:off x="409272" y="210509"/>
            <a:ext cx="13283868" cy="1015663"/>
          </a:xfrm>
          <a:prstGeom prst="rect">
            <a:avLst/>
          </a:prstGeom>
          <a:noFill/>
        </p:spPr>
        <p:txBody>
          <a:bodyPr wrap="square" rtlCol="0">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mj-lt"/>
              </a:rPr>
              <a:t>Questions</a:t>
            </a:r>
            <a:endParaRPr kumimoji="0" lang="en-US" sz="6000" b="0" i="0" u="none" strike="noStrike" kern="1200" cap="none" spc="0" normalizeH="0" baseline="0" noProof="0" dirty="0">
              <a:ln>
                <a:noFill/>
              </a:ln>
              <a:solidFill>
                <a:prstClr val="white"/>
              </a:solidFill>
              <a:effectLst/>
              <a:uLnTx/>
              <a:uFillTx/>
              <a:latin typeface="+mj-lt"/>
              <a:ea typeface="+mn-ea"/>
              <a:cs typeface="+mn-cs"/>
            </a:endParaRPr>
          </a:p>
        </p:txBody>
      </p:sp>
      <p:pic>
        <p:nvPicPr>
          <p:cNvPr id="10" name="Picture 4" descr="download and use safety first png clipart - safety first logo vector PNG  image with transparent background | TOPpng">
            <a:extLst>
              <a:ext uri="{FF2B5EF4-FFF2-40B4-BE49-F238E27FC236}">
                <a16:creationId xmlns:a16="http://schemas.microsoft.com/office/drawing/2014/main" id="{957F9494-4BB2-4BD3-96A3-51910206FCA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136" y="3483214"/>
            <a:ext cx="3963778" cy="4053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6798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769441"/>
          </a:xfrm>
          <a:prstGeom prst="rect">
            <a:avLst/>
          </a:prstGeom>
          <a:noFill/>
          <a:ln>
            <a:noFill/>
          </a:ln>
        </p:spPr>
        <p:txBody>
          <a:bodyPr wrap="square" rtlCol="0">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chemeClr val="bg1"/>
                </a:solidFill>
                <a:uLnTx/>
                <a:uFillTx/>
                <a:latin typeface="+mj-lt"/>
                <a:ea typeface="+mn-ea"/>
                <a:cs typeface="+mn-cs"/>
              </a:rPr>
              <a:t>NORTHSIDE GENERATING STATION SITE RULES</a:t>
            </a:r>
          </a:p>
        </p:txBody>
      </p:sp>
      <p:sp>
        <p:nvSpPr>
          <p:cNvPr id="2" name="TextBox 1"/>
          <p:cNvSpPr txBox="1"/>
          <p:nvPr/>
        </p:nvSpPr>
        <p:spPr>
          <a:xfrm>
            <a:off x="777739" y="1355032"/>
            <a:ext cx="12374741" cy="6247864"/>
          </a:xfrm>
          <a:prstGeom prst="rect">
            <a:avLst/>
          </a:prstGeom>
          <a:noFill/>
        </p:spPr>
        <p:txBody>
          <a:bodyPr wrap="square" rtlCol="0">
            <a:spAutoFit/>
          </a:bodyPr>
          <a:lstStyle/>
          <a:p>
            <a:pPr marL="571500" indent="-571500">
              <a:buFont typeface="Arial" panose="020B0604020202020204" pitchFamily="34" charset="0"/>
              <a:buChar char="•"/>
              <a:defRPr/>
            </a:pPr>
            <a:r>
              <a:rPr lang="en-US"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Plant-wide use of any wireless communication device (cell phones, etc.) is prohibited by operator of any </a:t>
            </a:r>
            <a:r>
              <a:rPr lang="en-US" sz="4000" u="sng"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moving</a:t>
            </a:r>
            <a:r>
              <a:rPr lang="en-US"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 vehicle, including golf carts, forklift, scissor lift.</a:t>
            </a:r>
          </a:p>
          <a:p>
            <a:pPr marL="571500" indent="-571500">
              <a:buFont typeface="Arial" panose="020B0604020202020204" pitchFamily="34" charset="0"/>
              <a:buChar char="•"/>
              <a:defRPr/>
            </a:pPr>
            <a:endParaRPr lang="en-US"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marL="1224610" lvl="1" indent="-571500">
              <a:buFont typeface="Arial" panose="020B0604020202020204" pitchFamily="34" charset="0"/>
              <a:buChar char="•"/>
              <a:defRPr/>
            </a:pPr>
            <a:r>
              <a:rPr lang="en-US"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To use these devices, vehicle should be pulled over to a safe location and brought to a complete stop.</a:t>
            </a:r>
          </a:p>
          <a:p>
            <a:pPr marL="1224610" lvl="1" indent="-571500">
              <a:buFont typeface="Arial" panose="020B0604020202020204" pitchFamily="34" charset="0"/>
              <a:buChar char="•"/>
              <a:defRPr/>
            </a:pPr>
            <a:endParaRPr lang="en-US"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endParaRPr>
          </a:p>
          <a:p>
            <a:pPr marL="1224610" lvl="1" indent="-571500">
              <a:buFont typeface="Arial" panose="020B0604020202020204" pitchFamily="34" charset="0"/>
              <a:buChar char="•"/>
              <a:defRPr/>
            </a:pPr>
            <a:r>
              <a:rPr lang="en-US" sz="4000" dirty="0">
                <a:solidFill>
                  <a:schemeClr val="tx2">
                    <a:lumMod val="75000"/>
                  </a:schemeClr>
                </a:solidFill>
                <a:latin typeface="Tahoma" panose="020B0604030504040204" pitchFamily="34" charset="0"/>
                <a:ea typeface="Tahoma" panose="020B0604030504040204" pitchFamily="34" charset="0"/>
                <a:cs typeface="Tahoma" panose="020B0604030504040204" pitchFamily="34" charset="0"/>
              </a:rPr>
              <a:t>Hang up &amp; drive…or pull over &amp; talk.</a:t>
            </a:r>
          </a:p>
        </p:txBody>
      </p:sp>
    </p:spTree>
    <p:extLst>
      <p:ext uri="{BB962C8B-B14F-4D97-AF65-F5344CB8AC3E}">
        <p14:creationId xmlns:p14="http://schemas.microsoft.com/office/powerpoint/2010/main" val="3465328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2272" y="1162390"/>
            <a:ext cx="14630399" cy="90610"/>
          </a:xfrm>
          <a:prstGeom prst="rect">
            <a:avLst/>
          </a:prstGeom>
          <a:solidFill>
            <a:srgbClr val="002B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2060"/>
              </a:solidFill>
              <a:effectLst/>
              <a:uLnTx/>
              <a:uFillTx/>
              <a:latin typeface="Calibri"/>
              <a:ea typeface="+mn-ea"/>
              <a:cs typeface="+mn-cs"/>
            </a:endParaRPr>
          </a:p>
        </p:txBody>
      </p:sp>
      <p:sp>
        <p:nvSpPr>
          <p:cNvPr id="15" name="Rectangle 14"/>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3" name="Slide Number Placeholder 2"/>
          <p:cNvSpPr>
            <a:spLocks noGrp="1"/>
          </p:cNvSpPr>
          <p:nvPr>
            <p:ph type="sldNum" sz="quarter" idx="12"/>
          </p:nvPr>
        </p:nvSpPr>
        <p:spPr/>
        <p:txBody>
          <a:bodyPr/>
          <a:lstStyle/>
          <a:p>
            <a:pPr marL="0" marR="0" lvl="0" indent="0" algn="r" defTabSz="653110" rtl="0" eaLnBrk="1" fontAlgn="auto" latinLnBrk="0" hangingPunct="1">
              <a:lnSpc>
                <a:spcPct val="100000"/>
              </a:lnSpc>
              <a:spcBef>
                <a:spcPts val="0"/>
              </a:spcBef>
              <a:spcAft>
                <a:spcPts val="0"/>
              </a:spcAft>
              <a:buClrTx/>
              <a:buSzTx/>
              <a:buFontTx/>
              <a:buNone/>
              <a:tabLst/>
              <a:defRPr/>
            </a:pPr>
            <a:fld id="{BD3E55A9-569A-D545-A4B8-5FD1BEC67654}" type="slidenum">
              <a:rPr kumimoji="0" lang="en-US" sz="1200" b="0" i="0" u="none" strike="noStrike" kern="1200" cap="none" spc="0" normalizeH="0" baseline="0" noProof="0" smtClean="0">
                <a:ln>
                  <a:noFill/>
                </a:ln>
                <a:solidFill>
                  <a:prstClr val="black">
                    <a:tint val="75000"/>
                  </a:prstClr>
                </a:solidFill>
                <a:effectLst/>
                <a:uLnTx/>
                <a:uFillTx/>
                <a:latin typeface="Franklin Gothic Medium" panose="020B0603020102020204" pitchFamily="34" charset="0"/>
                <a:ea typeface="+mn-ea"/>
                <a:cs typeface="+mn-cs"/>
              </a:rPr>
              <a:pPr marL="0" marR="0" lvl="0" indent="0" algn="r" defTabSz="65311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Franklin Gothic Medium" panose="020B0603020102020204" pitchFamily="34" charset="0"/>
              <a:ea typeface="+mn-ea"/>
              <a:cs typeface="+mn-cs"/>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2080" y="7672070"/>
            <a:ext cx="908926" cy="413032"/>
          </a:xfrm>
          <a:prstGeom prst="rect">
            <a:avLst/>
          </a:prstGeom>
        </p:spPr>
      </p:pic>
      <p:pic>
        <p:nvPicPr>
          <p:cNvPr id="16" name="Picture 15"/>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68956" y="7773645"/>
            <a:ext cx="680632" cy="311457"/>
          </a:xfrm>
          <a:prstGeom prst="rect">
            <a:avLst/>
          </a:prstGeom>
        </p:spPr>
      </p:pic>
      <p:sp>
        <p:nvSpPr>
          <p:cNvPr id="7" name="TextBox 6"/>
          <p:cNvSpPr txBox="1"/>
          <p:nvPr/>
        </p:nvSpPr>
        <p:spPr>
          <a:xfrm>
            <a:off x="317027" y="283070"/>
            <a:ext cx="13996345" cy="769441"/>
          </a:xfrm>
          <a:prstGeom prst="rect">
            <a:avLst/>
          </a:prstGeom>
          <a:noFill/>
          <a:ln>
            <a:noFill/>
          </a:ln>
        </p:spPr>
        <p:txBody>
          <a:bodyPr wrap="square" rtlCol="0">
            <a:spAutoFit/>
          </a:bodyPr>
          <a:lstStyle/>
          <a:p>
            <a:pPr marL="0" marR="0" lvl="0" indent="0" algn="ctr" defTabSz="653110" rtl="0" eaLnBrk="1" fontAlgn="auto" latinLnBrk="0" hangingPunct="1">
              <a:lnSpc>
                <a:spcPct val="100000"/>
              </a:lnSpc>
              <a:spcBef>
                <a:spcPts val="0"/>
              </a:spcBef>
              <a:spcAft>
                <a:spcPts val="0"/>
              </a:spcAft>
              <a:buClrTx/>
              <a:buSzTx/>
              <a:buFontTx/>
              <a:buNone/>
              <a:tabLst/>
              <a:defRPr/>
            </a:pPr>
            <a:r>
              <a:rPr kumimoji="0" lang="en-US" sz="4400" i="0" u="none" strike="noStrike" kern="1200" cap="none" spc="0" normalizeH="0" baseline="0" noProof="0" dirty="0">
                <a:ln>
                  <a:noFill/>
                </a:ln>
                <a:solidFill>
                  <a:schemeClr val="bg1"/>
                </a:solidFill>
                <a:uLnTx/>
                <a:uFillTx/>
                <a:latin typeface="+mj-lt"/>
                <a:ea typeface="+mn-ea"/>
                <a:cs typeface="+mn-cs"/>
              </a:rPr>
              <a:t>NORTHSIDE GENERATING STATION SITE RULES</a:t>
            </a:r>
          </a:p>
        </p:txBody>
      </p:sp>
      <p:sp>
        <p:nvSpPr>
          <p:cNvPr id="2" name="TextBox 1"/>
          <p:cNvSpPr txBox="1"/>
          <p:nvPr/>
        </p:nvSpPr>
        <p:spPr>
          <a:xfrm>
            <a:off x="749588" y="1679713"/>
            <a:ext cx="13035986" cy="5509200"/>
          </a:xfrm>
          <a:prstGeom prst="rect">
            <a:avLst/>
          </a:prstGeom>
          <a:noFill/>
        </p:spPr>
        <p:txBody>
          <a:bodyPr wrap="square" rtlCol="0">
            <a:spAutoFit/>
          </a:bodyPr>
          <a:lstStyle/>
          <a:p>
            <a:pPr algn="ct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No Smoking!!</a:t>
            </a:r>
          </a:p>
          <a:p>
            <a:pPr algn="ctr"/>
            <a:endParaRPr lang="en-US" b="1" dirty="0">
              <a:solidFill>
                <a:srgbClr val="C00000"/>
              </a:solidFill>
              <a:latin typeface="Tahoma" panose="020B0604030504040204" pitchFamily="34" charset="0"/>
              <a:ea typeface="Tahoma" panose="020B0604030504040204" pitchFamily="34" charset="0"/>
              <a:cs typeface="Tahoma" panose="020B0604030504040204" pitchFamily="34" charset="0"/>
            </a:endParaRPr>
          </a:p>
          <a:p>
            <a:pPr marL="457200" indent="-457200">
              <a:buFont typeface="Arial" panose="020B0604020202020204" pitchFamily="34" charset="0"/>
              <a:buChar char="•"/>
            </a:pPr>
            <a:r>
              <a:rPr lang="en-US" dirty="0">
                <a:solidFill>
                  <a:srgbClr val="002B82"/>
                </a:solidFill>
              </a:rPr>
              <a:t>Smoking or the use of tobacco products (including, but not limited to, cigarettes, cigars, pipes, smokeless tobacco, e-cigarettes, or other tobacco products) is:</a:t>
            </a:r>
          </a:p>
          <a:p>
            <a:pPr marL="457200" indent="-457200">
              <a:buFont typeface="Arial" panose="020B0604020202020204" pitchFamily="34" charset="0"/>
              <a:buChar char="•"/>
            </a:pPr>
            <a:endParaRPr lang="en-US" dirty="0">
              <a:solidFill>
                <a:srgbClr val="002B82"/>
              </a:solidFill>
            </a:endParaRPr>
          </a:p>
          <a:p>
            <a:pPr marL="1110310" lvl="1" indent="-457200">
              <a:buFont typeface="Arial" panose="020B0604020202020204" pitchFamily="34" charset="0"/>
              <a:buChar char="•"/>
            </a:pPr>
            <a:r>
              <a:rPr lang="en-US" dirty="0">
                <a:solidFill>
                  <a:srgbClr val="002B82"/>
                </a:solidFill>
              </a:rPr>
              <a:t>Prohibited in all interior space owned, rented, utilized or leased by JEA</a:t>
            </a:r>
          </a:p>
          <a:p>
            <a:pPr marL="1110310" lvl="1" indent="-457200">
              <a:buFont typeface="Arial" panose="020B0604020202020204" pitchFamily="34" charset="0"/>
              <a:buChar char="•"/>
            </a:pPr>
            <a:endParaRPr lang="en-US" dirty="0">
              <a:solidFill>
                <a:srgbClr val="002B82"/>
              </a:solidFill>
            </a:endParaRPr>
          </a:p>
          <a:p>
            <a:pPr marL="1110310" lvl="1" indent="-457200">
              <a:buFont typeface="Arial" panose="020B0604020202020204" pitchFamily="34" charset="0"/>
              <a:buChar char="•"/>
            </a:pPr>
            <a:r>
              <a:rPr lang="en-US" dirty="0">
                <a:solidFill>
                  <a:srgbClr val="002B82"/>
                </a:solidFill>
              </a:rPr>
              <a:t>Prohibited on all outside property or grounds owned by JEA, including surface and garage parking areas – this applies to private vehicles while they are on JEA property</a:t>
            </a:r>
          </a:p>
          <a:p>
            <a:pPr marL="1110310" lvl="1" indent="-457200">
              <a:buFont typeface="Arial" panose="020B0604020202020204" pitchFamily="34" charset="0"/>
              <a:buChar char="•"/>
            </a:pPr>
            <a:endParaRPr lang="en-US" dirty="0">
              <a:solidFill>
                <a:srgbClr val="002B82"/>
              </a:solidFill>
            </a:endParaRPr>
          </a:p>
          <a:p>
            <a:pPr marL="1110310" lvl="1" indent="-457200">
              <a:buFont typeface="Arial" panose="020B0604020202020204" pitchFamily="34" charset="0"/>
              <a:buChar char="•"/>
            </a:pPr>
            <a:r>
              <a:rPr lang="en-US" dirty="0">
                <a:solidFill>
                  <a:srgbClr val="002B82"/>
                </a:solidFill>
              </a:rPr>
              <a:t>Prohibited in JEA vehicles/equipment</a:t>
            </a:r>
          </a:p>
          <a:p>
            <a:pPr marL="1110310" lvl="1" indent="-457200">
              <a:buFont typeface="Arial" panose="020B0604020202020204" pitchFamily="34" charset="0"/>
              <a:buChar char="•"/>
            </a:pPr>
            <a:endParaRPr lang="en-US" dirty="0">
              <a:solidFill>
                <a:srgbClr val="002B82"/>
              </a:solidFill>
            </a:endParaRPr>
          </a:p>
          <a:p>
            <a:pPr marL="1110310" lvl="1" indent="-457200">
              <a:buFont typeface="Arial" panose="020B0604020202020204" pitchFamily="34" charset="0"/>
              <a:buChar char="•"/>
            </a:pPr>
            <a:r>
              <a:rPr lang="en-US" u="sng" dirty="0">
                <a:solidFill>
                  <a:srgbClr val="002B82"/>
                </a:solidFill>
              </a:rPr>
              <a:t>Prohibited on all JEA work sites!</a:t>
            </a:r>
          </a:p>
        </p:txBody>
      </p:sp>
    </p:spTree>
    <p:extLst>
      <p:ext uri="{BB962C8B-B14F-4D97-AF65-F5344CB8AC3E}">
        <p14:creationId xmlns:p14="http://schemas.microsoft.com/office/powerpoint/2010/main" val="29755388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486A1C-4B8B-4CF1-8DBD-CFB7A9047573}"/>
              </a:ext>
            </a:extLst>
          </p:cNvPr>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2" name="Title 1"/>
          <p:cNvSpPr>
            <a:spLocks noGrp="1"/>
          </p:cNvSpPr>
          <p:nvPr>
            <p:ph type="title"/>
          </p:nvPr>
        </p:nvSpPr>
        <p:spPr>
          <a:xfrm>
            <a:off x="731520" y="76332"/>
            <a:ext cx="13167360" cy="1062711"/>
          </a:xfrm>
        </p:spPr>
        <p:txBody>
          <a:bodyPr>
            <a:normAutofit fontScale="90000"/>
          </a:bodyPr>
          <a:lstStyle/>
          <a:p>
            <a:r>
              <a:rPr lang="en-US" dirty="0">
                <a:solidFill>
                  <a:schemeClr val="bg1"/>
                </a:solidFill>
              </a:rPr>
              <a:t>NGS PPE Rules</a:t>
            </a:r>
          </a:p>
        </p:txBody>
      </p:sp>
      <p:sp>
        <p:nvSpPr>
          <p:cNvPr id="3" name="Content Placeholder 2"/>
          <p:cNvSpPr>
            <a:spLocks noGrp="1"/>
          </p:cNvSpPr>
          <p:nvPr>
            <p:ph idx="1"/>
          </p:nvPr>
        </p:nvSpPr>
        <p:spPr/>
        <p:txBody>
          <a:bodyPr>
            <a:normAutofit fontScale="92500" lnSpcReduction="20000"/>
          </a:bodyPr>
          <a:lstStyle/>
          <a:p>
            <a:pPr>
              <a:buNone/>
              <a:defRPr/>
            </a:pPr>
            <a:endParaRPr lang="en-US" b="1" dirty="0">
              <a:solidFill>
                <a:srgbClr val="CC0000"/>
              </a:solidFill>
              <a:effectLst>
                <a:outerShdw blurRad="38100" dist="38100" dir="2700000" algn="tl">
                  <a:srgbClr val="C0C0C0"/>
                </a:outerShdw>
              </a:effectLst>
              <a:latin typeface="Tahoma" pitchFamily="34" charset="0"/>
            </a:endParaRPr>
          </a:p>
          <a:p>
            <a:pPr>
              <a:buNone/>
              <a:defRPr/>
            </a:pPr>
            <a:endParaRPr lang="en-US" b="1" dirty="0">
              <a:solidFill>
                <a:srgbClr val="CC0000"/>
              </a:solidFill>
              <a:effectLst>
                <a:outerShdw blurRad="38100" dist="38100" dir="2700000" algn="tl">
                  <a:srgbClr val="C0C0C0"/>
                </a:outerShdw>
              </a:effectLst>
              <a:latin typeface="Tahoma" pitchFamily="34" charset="0"/>
            </a:endParaRPr>
          </a:p>
          <a:p>
            <a:pPr>
              <a:defRPr/>
            </a:pPr>
            <a:r>
              <a:rPr lang="en-US" sz="3900" dirty="0">
                <a:solidFill>
                  <a:srgbClr val="002B82"/>
                </a:solidFill>
              </a:rPr>
              <a:t>Hard Hats</a:t>
            </a:r>
          </a:p>
          <a:p>
            <a:pPr>
              <a:defRPr/>
            </a:pPr>
            <a:r>
              <a:rPr lang="en-US" sz="3900" dirty="0">
                <a:solidFill>
                  <a:srgbClr val="002B82"/>
                </a:solidFill>
              </a:rPr>
              <a:t>Steel-Toed Boots</a:t>
            </a:r>
          </a:p>
          <a:p>
            <a:pPr>
              <a:defRPr/>
            </a:pPr>
            <a:r>
              <a:rPr lang="en-US" sz="3900" dirty="0">
                <a:solidFill>
                  <a:srgbClr val="002B82"/>
                </a:solidFill>
              </a:rPr>
              <a:t>Safety Glasses</a:t>
            </a:r>
          </a:p>
          <a:p>
            <a:pPr marL="0" indent="0">
              <a:buNone/>
              <a:defRPr/>
            </a:pPr>
            <a:endParaRPr lang="en-US" sz="3360" dirty="0"/>
          </a:p>
          <a:p>
            <a:pPr marL="0" indent="0">
              <a:buNone/>
              <a:defRPr/>
            </a:pPr>
            <a:endParaRPr lang="en-US" sz="3360" dirty="0"/>
          </a:p>
          <a:p>
            <a:pPr marL="0" indent="0" algn="ctr">
              <a:buNone/>
              <a:defRPr/>
            </a:pPr>
            <a:r>
              <a:rPr lang="en-US" b="1" dirty="0">
                <a:solidFill>
                  <a:srgbClr val="C00000"/>
                </a:solidFill>
                <a:effectLst>
                  <a:innerShdw blurRad="63500" dist="50800" dir="13500000">
                    <a:prstClr val="black">
                      <a:alpha val="50000"/>
                    </a:prstClr>
                  </a:innerShdw>
                </a:effectLst>
              </a:rPr>
              <a:t>THE </a:t>
            </a:r>
            <a:r>
              <a:rPr lang="en-US" b="1" i="1" u="sng" dirty="0">
                <a:solidFill>
                  <a:srgbClr val="C00000"/>
                </a:solidFill>
                <a:effectLst>
                  <a:innerShdw blurRad="63500" dist="50800" dir="13500000">
                    <a:prstClr val="black">
                      <a:alpha val="50000"/>
                    </a:prstClr>
                  </a:innerShdw>
                </a:effectLst>
              </a:rPr>
              <a:t>MINIMUM</a:t>
            </a:r>
            <a:r>
              <a:rPr lang="en-US" b="1" dirty="0">
                <a:solidFill>
                  <a:srgbClr val="C00000"/>
                </a:solidFill>
                <a:effectLst>
                  <a:innerShdw blurRad="63500" dist="50800" dir="13500000">
                    <a:prstClr val="black">
                      <a:alpha val="50000"/>
                    </a:prstClr>
                  </a:innerShdw>
                </a:effectLst>
              </a:rPr>
              <a:t> PPE REQUIRED TO BE WORN AT ALL TIMES ON JEA WORK SITES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00800" y="2651760"/>
            <a:ext cx="5486400" cy="2743200"/>
          </a:xfrm>
          <a:prstGeom prst="rect">
            <a:avLst/>
          </a:prstGeom>
        </p:spPr>
      </p:pic>
    </p:spTree>
    <p:extLst>
      <p:ext uri="{BB962C8B-B14F-4D97-AF65-F5344CB8AC3E}">
        <p14:creationId xmlns:p14="http://schemas.microsoft.com/office/powerpoint/2010/main" val="1034682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486A1C-4B8B-4CF1-8DBD-CFB7A9047573}"/>
              </a:ext>
            </a:extLst>
          </p:cNvPr>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2" name="Title 1"/>
          <p:cNvSpPr>
            <a:spLocks noGrp="1"/>
          </p:cNvSpPr>
          <p:nvPr>
            <p:ph type="title"/>
          </p:nvPr>
        </p:nvSpPr>
        <p:spPr>
          <a:xfrm>
            <a:off x="731520" y="76332"/>
            <a:ext cx="13167360" cy="1062711"/>
          </a:xfrm>
        </p:spPr>
        <p:txBody>
          <a:bodyPr>
            <a:normAutofit fontScale="90000"/>
          </a:bodyPr>
          <a:lstStyle/>
          <a:p>
            <a:r>
              <a:rPr lang="en-US" dirty="0">
                <a:solidFill>
                  <a:schemeClr val="bg1"/>
                </a:solidFill>
              </a:rPr>
              <a:t>NGS PPE Rules</a:t>
            </a:r>
          </a:p>
        </p:txBody>
      </p:sp>
      <p:sp>
        <p:nvSpPr>
          <p:cNvPr id="3" name="Content Placeholder 2"/>
          <p:cNvSpPr>
            <a:spLocks noGrp="1"/>
          </p:cNvSpPr>
          <p:nvPr>
            <p:ph idx="1"/>
          </p:nvPr>
        </p:nvSpPr>
        <p:spPr>
          <a:xfrm>
            <a:off x="731520" y="1269406"/>
            <a:ext cx="13167360" cy="6650912"/>
          </a:xfrm>
        </p:spPr>
        <p:txBody>
          <a:bodyPr>
            <a:normAutofit/>
          </a:bodyPr>
          <a:lstStyle/>
          <a:p>
            <a:pPr algn="ctr">
              <a:buNone/>
              <a:defRPr/>
            </a:pPr>
            <a:endParaRPr lang="en-US" b="1" dirty="0">
              <a:solidFill>
                <a:srgbClr val="CC0000"/>
              </a:solidFill>
              <a:effectLst>
                <a:outerShdw blurRad="38100" dist="38100" dir="2700000" algn="tl">
                  <a:srgbClr val="C0C0C0"/>
                </a:outerShdw>
              </a:effectLst>
              <a:latin typeface="Tahoma" pitchFamily="34" charset="0"/>
            </a:endParaRPr>
          </a:p>
        </p:txBody>
      </p:sp>
      <p:sp>
        <p:nvSpPr>
          <p:cNvPr id="6" name="Rectangle 5">
            <a:extLst>
              <a:ext uri="{FF2B5EF4-FFF2-40B4-BE49-F238E27FC236}">
                <a16:creationId xmlns:a16="http://schemas.microsoft.com/office/drawing/2014/main" id="{CD2B0C9D-A678-4B9A-8332-C8F90A24F439}"/>
              </a:ext>
            </a:extLst>
          </p:cNvPr>
          <p:cNvSpPr/>
          <p:nvPr/>
        </p:nvSpPr>
        <p:spPr>
          <a:xfrm>
            <a:off x="1223010" y="1421992"/>
            <a:ext cx="12675870" cy="4819781"/>
          </a:xfrm>
          <a:prstGeom prst="rect">
            <a:avLst/>
          </a:prstGeom>
        </p:spPr>
        <p:txBody>
          <a:bodyPr wrap="square">
            <a:spAutoFit/>
          </a:bodyPr>
          <a:lstStyle/>
          <a:p>
            <a:pPr lvl="0" defTabSz="457200">
              <a:spcBef>
                <a:spcPct val="20000"/>
              </a:spcBef>
              <a:defRPr/>
            </a:pPr>
            <a:r>
              <a:rPr lang="en-US" sz="2800" b="1" dirty="0">
                <a:solidFill>
                  <a:srgbClr val="376092"/>
                </a:solidFill>
                <a:latin typeface="Franklin Gothic Book"/>
              </a:rPr>
              <a:t>Hard Hats</a:t>
            </a:r>
            <a:endParaRPr lang="en-US" sz="2800" dirty="0">
              <a:solidFill>
                <a:srgbClr val="376092"/>
              </a:solidFill>
              <a:latin typeface="Franklin Gothic Book"/>
            </a:endParaRPr>
          </a:p>
          <a:p>
            <a:pPr marL="800100" lvl="1" indent="-342900" defTabSz="457200">
              <a:spcBef>
                <a:spcPct val="20000"/>
              </a:spcBef>
              <a:buFont typeface="Arial" panose="020B0604020202020204" pitchFamily="34" charset="0"/>
              <a:buChar char="•"/>
              <a:defRPr/>
            </a:pPr>
            <a:r>
              <a:rPr lang="en-US" sz="2800" dirty="0">
                <a:solidFill>
                  <a:srgbClr val="376092"/>
                </a:solidFill>
                <a:latin typeface="Franklin Gothic Book"/>
              </a:rPr>
              <a:t>ANSI approved</a:t>
            </a:r>
          </a:p>
          <a:p>
            <a:pPr marL="800100" lvl="1" indent="-342900" defTabSz="457200">
              <a:spcBef>
                <a:spcPct val="20000"/>
              </a:spcBef>
              <a:buFont typeface="Arial" panose="020B0604020202020204" pitchFamily="34" charset="0"/>
              <a:buChar char="•"/>
              <a:defRPr/>
            </a:pPr>
            <a:r>
              <a:rPr lang="en-US" sz="2800" dirty="0">
                <a:solidFill>
                  <a:srgbClr val="376092"/>
                </a:solidFill>
                <a:latin typeface="Franklin Gothic Book"/>
              </a:rPr>
              <a:t>Brim forward (except welders when welding) unless approved hard hats doesn’t have a brim from manufacture </a:t>
            </a:r>
          </a:p>
          <a:p>
            <a:pPr marL="800100" lvl="1" indent="-342900" defTabSz="457200">
              <a:spcBef>
                <a:spcPct val="20000"/>
              </a:spcBef>
              <a:buFont typeface="Arial" panose="020B0604020202020204" pitchFamily="34" charset="0"/>
              <a:buChar char="•"/>
              <a:defRPr/>
            </a:pPr>
            <a:r>
              <a:rPr lang="en-US" sz="2800" dirty="0">
                <a:solidFill>
                  <a:srgbClr val="376092"/>
                </a:solidFill>
                <a:latin typeface="Franklin Gothic Book"/>
              </a:rPr>
              <a:t>No paint, holes or defects</a:t>
            </a:r>
          </a:p>
          <a:p>
            <a:pPr marL="800100" lvl="1" indent="-342900" defTabSz="457200">
              <a:spcBef>
                <a:spcPct val="20000"/>
              </a:spcBef>
              <a:buFont typeface="Arial" panose="020B0604020202020204" pitchFamily="34" charset="0"/>
              <a:buChar char="•"/>
              <a:defRPr/>
            </a:pPr>
            <a:r>
              <a:rPr lang="en-US" sz="2800" dirty="0">
                <a:solidFill>
                  <a:srgbClr val="376092"/>
                </a:solidFill>
                <a:latin typeface="Franklin Gothic Book"/>
              </a:rPr>
              <a:t>Contractor identification with company name/logo and employee name visible on hat</a:t>
            </a:r>
          </a:p>
          <a:p>
            <a:pPr marL="800100" lvl="1" indent="-342900" defTabSz="457200">
              <a:spcBef>
                <a:spcPct val="20000"/>
              </a:spcBef>
              <a:buFont typeface="Arial" panose="020B0604020202020204" pitchFamily="34" charset="0"/>
              <a:buChar char="•"/>
              <a:defRPr/>
            </a:pPr>
            <a:r>
              <a:rPr lang="en-US" sz="2800" dirty="0">
                <a:solidFill>
                  <a:srgbClr val="376092"/>
                </a:solidFill>
                <a:latin typeface="Franklin Gothic Book"/>
              </a:rPr>
              <a:t>Hard hats must be “E” rated,</a:t>
            </a:r>
            <a:r>
              <a:rPr lang="en-US" sz="1800" dirty="0">
                <a:solidFill>
                  <a:srgbClr val="1F497D"/>
                </a:solidFill>
                <a:effectLst/>
                <a:latin typeface="Trebuchet MS" panose="020B0603020202020204" pitchFamily="34" charset="0"/>
                <a:ea typeface="Times New Roman" panose="02020603050405020304" pitchFamily="18" charset="0"/>
                <a:cs typeface="Calibri" panose="020F0502020204030204" pitchFamily="34" charset="0"/>
              </a:rPr>
              <a:t> </a:t>
            </a:r>
          </a:p>
          <a:p>
            <a:pPr marL="742950" lvl="1" indent="-285750" algn="ctr" defTabSz="457200">
              <a:spcBef>
                <a:spcPct val="20000"/>
              </a:spcBef>
              <a:buFont typeface="Arial" panose="020B0604020202020204" pitchFamily="34" charset="0"/>
              <a:buChar char="•"/>
              <a:defRPr/>
            </a:pPr>
            <a:r>
              <a:rPr lang="en-US" sz="1800" dirty="0">
                <a:solidFill>
                  <a:srgbClr val="1F497D"/>
                </a:solidFill>
                <a:effectLst/>
                <a:latin typeface="Trebuchet MS" panose="020B0603020202020204" pitchFamily="34" charset="0"/>
                <a:ea typeface="Times New Roman" panose="02020603050405020304" pitchFamily="18" charset="0"/>
                <a:cs typeface="Calibri" panose="020F0502020204030204" pitchFamily="34" charset="0"/>
              </a:rPr>
              <a:t>Class E (Electrical) hard hats protect from impacts, penetration, and high voltage shocks up to 20,000 volts.</a:t>
            </a:r>
            <a:endParaRPr lang="en-US" sz="1800" dirty="0">
              <a:solidFill>
                <a:srgbClr val="000000"/>
              </a:solidFill>
              <a:effectLst/>
              <a:latin typeface="Trebuchet MS" panose="020B0603020202020204" pitchFamily="34" charset="0"/>
              <a:ea typeface="Calibri" panose="020F0502020204030204" pitchFamily="34" charset="0"/>
              <a:cs typeface="Calibri" panose="020F0502020204030204" pitchFamily="34" charset="0"/>
            </a:endParaRPr>
          </a:p>
          <a:p>
            <a:pPr marL="800100" lvl="1" indent="-342900" defTabSz="457200">
              <a:spcBef>
                <a:spcPct val="20000"/>
              </a:spcBef>
              <a:buFont typeface="Arial" panose="020B0604020202020204" pitchFamily="34" charset="0"/>
              <a:buChar char="•"/>
              <a:defRPr/>
            </a:pPr>
            <a:endParaRPr lang="en-US" sz="2800" dirty="0">
              <a:solidFill>
                <a:srgbClr val="376092"/>
              </a:solidFill>
              <a:latin typeface="Franklin Gothic Book"/>
            </a:endParaRPr>
          </a:p>
        </p:txBody>
      </p:sp>
      <p:pic>
        <p:nvPicPr>
          <p:cNvPr id="7" name="Picture 6">
            <a:extLst>
              <a:ext uri="{FF2B5EF4-FFF2-40B4-BE49-F238E27FC236}">
                <a16:creationId xmlns:a16="http://schemas.microsoft.com/office/drawing/2014/main" id="{FE19ABBD-51DF-4010-B8F8-0BFECEA6BDAC}"/>
              </a:ext>
            </a:extLst>
          </p:cNvPr>
          <p:cNvPicPr>
            <a:picLocks noChangeAspect="1"/>
          </p:cNvPicPr>
          <p:nvPr/>
        </p:nvPicPr>
        <p:blipFill>
          <a:blip r:embed="rId3"/>
          <a:stretch>
            <a:fillRect/>
          </a:stretch>
        </p:blipFill>
        <p:spPr>
          <a:xfrm>
            <a:off x="4719917" y="5677786"/>
            <a:ext cx="4648861" cy="2099357"/>
          </a:xfrm>
          <a:prstGeom prst="rect">
            <a:avLst/>
          </a:prstGeom>
        </p:spPr>
      </p:pic>
    </p:spTree>
    <p:extLst>
      <p:ext uri="{BB962C8B-B14F-4D97-AF65-F5344CB8AC3E}">
        <p14:creationId xmlns:p14="http://schemas.microsoft.com/office/powerpoint/2010/main" val="1359063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B486A1C-4B8B-4CF1-8DBD-CFB7A9047573}"/>
              </a:ext>
            </a:extLst>
          </p:cNvPr>
          <p:cNvSpPr/>
          <p:nvPr/>
        </p:nvSpPr>
        <p:spPr>
          <a:xfrm>
            <a:off x="0" y="11151"/>
            <a:ext cx="14630399" cy="1193074"/>
          </a:xfrm>
          <a:prstGeom prst="rect">
            <a:avLst/>
          </a:prstGeom>
          <a:solidFill>
            <a:srgbClr val="0065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53110" rtl="0" eaLnBrk="1" fontAlgn="auto" latinLnBrk="0" hangingPunct="1">
              <a:lnSpc>
                <a:spcPct val="100000"/>
              </a:lnSpc>
              <a:spcBef>
                <a:spcPts val="0"/>
              </a:spcBef>
              <a:spcAft>
                <a:spcPts val="0"/>
              </a:spcAft>
              <a:buClrTx/>
              <a:buSzTx/>
              <a:buFontTx/>
              <a:buNone/>
              <a:tabLst/>
              <a:defRPr/>
            </a:pPr>
            <a:endParaRPr kumimoji="0" lang="en-US" sz="2337" b="0" i="0" u="none" strike="noStrike" kern="1200" cap="none" spc="0" normalizeH="0" baseline="0" noProof="0" dirty="0">
              <a:ln>
                <a:noFill/>
              </a:ln>
              <a:solidFill>
                <a:srgbClr val="0070C0"/>
              </a:solidFill>
              <a:effectLst/>
              <a:uLnTx/>
              <a:uFillTx/>
              <a:latin typeface="Calibri"/>
              <a:ea typeface="+mn-ea"/>
              <a:cs typeface="+mn-cs"/>
            </a:endParaRPr>
          </a:p>
        </p:txBody>
      </p:sp>
      <p:sp>
        <p:nvSpPr>
          <p:cNvPr id="2" name="Title 1"/>
          <p:cNvSpPr>
            <a:spLocks noGrp="1"/>
          </p:cNvSpPr>
          <p:nvPr>
            <p:ph type="title"/>
          </p:nvPr>
        </p:nvSpPr>
        <p:spPr>
          <a:xfrm>
            <a:off x="731520" y="76332"/>
            <a:ext cx="13167360" cy="1062711"/>
          </a:xfrm>
        </p:spPr>
        <p:txBody>
          <a:bodyPr>
            <a:normAutofit fontScale="90000"/>
          </a:bodyPr>
          <a:lstStyle/>
          <a:p>
            <a:r>
              <a:rPr lang="en-US" dirty="0">
                <a:solidFill>
                  <a:schemeClr val="bg1"/>
                </a:solidFill>
              </a:rPr>
              <a:t>NGS PPE Rules</a:t>
            </a:r>
          </a:p>
        </p:txBody>
      </p:sp>
      <p:sp>
        <p:nvSpPr>
          <p:cNvPr id="3" name="Content Placeholder 2"/>
          <p:cNvSpPr>
            <a:spLocks noGrp="1"/>
          </p:cNvSpPr>
          <p:nvPr>
            <p:ph idx="1"/>
          </p:nvPr>
        </p:nvSpPr>
        <p:spPr/>
        <p:txBody>
          <a:bodyPr>
            <a:normAutofit/>
          </a:bodyPr>
          <a:lstStyle/>
          <a:p>
            <a:pPr>
              <a:buNone/>
              <a:defRPr/>
            </a:pPr>
            <a:endParaRPr lang="en-US" b="1" dirty="0">
              <a:solidFill>
                <a:srgbClr val="CC0000"/>
              </a:solidFill>
              <a:effectLst>
                <a:outerShdw blurRad="38100" dist="38100" dir="2700000" algn="tl">
                  <a:srgbClr val="C0C0C0"/>
                </a:outerShdw>
              </a:effectLst>
              <a:latin typeface="Tahoma" pitchFamily="34" charset="0"/>
            </a:endParaRPr>
          </a:p>
          <a:p>
            <a:endParaRPr lang="en-US" dirty="0"/>
          </a:p>
        </p:txBody>
      </p:sp>
      <p:sp>
        <p:nvSpPr>
          <p:cNvPr id="6" name="Rectangle 5">
            <a:extLst>
              <a:ext uri="{FF2B5EF4-FFF2-40B4-BE49-F238E27FC236}">
                <a16:creationId xmlns:a16="http://schemas.microsoft.com/office/drawing/2014/main" id="{CD2B0C9D-A678-4B9A-8332-C8F90A24F439}"/>
              </a:ext>
            </a:extLst>
          </p:cNvPr>
          <p:cNvSpPr/>
          <p:nvPr/>
        </p:nvSpPr>
        <p:spPr>
          <a:xfrm>
            <a:off x="994410" y="2384789"/>
            <a:ext cx="9627870" cy="4524315"/>
          </a:xfrm>
          <a:prstGeom prst="rect">
            <a:avLst/>
          </a:prstGeom>
        </p:spPr>
        <p:txBody>
          <a:bodyPr wrap="square">
            <a:spAutoFit/>
          </a:bodyPr>
          <a:lstStyle/>
          <a:p>
            <a:pPr>
              <a:defRPr/>
            </a:pPr>
            <a:r>
              <a:rPr lang="en-US" sz="3600" b="1" dirty="0">
                <a:solidFill>
                  <a:schemeClr val="tx2"/>
                </a:solidFill>
              </a:rPr>
              <a:t>Safety-Toed Boots</a:t>
            </a:r>
          </a:p>
          <a:p>
            <a:pPr lvl="1">
              <a:defRPr/>
            </a:pPr>
            <a:endParaRPr lang="en-US" sz="3600" dirty="0">
              <a:solidFill>
                <a:schemeClr val="tx2"/>
              </a:solidFill>
            </a:endParaRPr>
          </a:p>
          <a:p>
            <a:pPr lvl="1">
              <a:defRPr/>
            </a:pPr>
            <a:r>
              <a:rPr lang="en-US" sz="3600" dirty="0">
                <a:solidFill>
                  <a:schemeClr val="tx2"/>
                </a:solidFill>
              </a:rPr>
              <a:t>All areas require 100% safety toe shoes. Safety-toe shoes may be either lace up or slip-on type, at least Fives (5) inches tall with a defined heel. Safety toed shoes will meet current ANSI standards. Footwear such as steel toed sneakers etc. are not acceptable. </a:t>
            </a:r>
          </a:p>
        </p:txBody>
      </p:sp>
      <p:pic>
        <p:nvPicPr>
          <p:cNvPr id="4" name="Picture 3">
            <a:extLst>
              <a:ext uri="{FF2B5EF4-FFF2-40B4-BE49-F238E27FC236}">
                <a16:creationId xmlns:a16="http://schemas.microsoft.com/office/drawing/2014/main" id="{231824E0-0F49-4D3D-9B5C-6B2A999387E7}"/>
              </a:ext>
            </a:extLst>
          </p:cNvPr>
          <p:cNvPicPr>
            <a:picLocks noChangeAspect="1"/>
          </p:cNvPicPr>
          <p:nvPr/>
        </p:nvPicPr>
        <p:blipFill>
          <a:blip r:embed="rId3"/>
          <a:stretch>
            <a:fillRect/>
          </a:stretch>
        </p:blipFill>
        <p:spPr>
          <a:xfrm>
            <a:off x="10622280" y="3534331"/>
            <a:ext cx="3170195" cy="2225233"/>
          </a:xfrm>
          <a:prstGeom prst="rect">
            <a:avLst/>
          </a:prstGeom>
        </p:spPr>
      </p:pic>
    </p:spTree>
    <p:extLst>
      <p:ext uri="{BB962C8B-B14F-4D97-AF65-F5344CB8AC3E}">
        <p14:creationId xmlns:p14="http://schemas.microsoft.com/office/powerpoint/2010/main" val="36985790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JEA PP Template PP FINAL">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C5337A8ABD01A4C822E5C50DCCB0915" ma:contentTypeVersion="4" ma:contentTypeDescription="Create a new document." ma:contentTypeScope="" ma:versionID="65d506913cb2ba2756b2be0fe190c7a6">
  <xsd:schema xmlns:xsd="http://www.w3.org/2001/XMLSchema" xmlns:xs="http://www.w3.org/2001/XMLSchema" xmlns:p="http://schemas.microsoft.com/office/2006/metadata/properties" xmlns:ns2="a7fb7e6c-cc8c-4c94-8bd8-f33534fbff19" xmlns:ns3="98f9fbd6-e52c-4110-9dea-be9ef665881c" targetNamespace="http://schemas.microsoft.com/office/2006/metadata/properties" ma:root="true" ma:fieldsID="f76b4a49eb1e959fc5d1ba09ed5e5bdc" ns2:_="" ns3:_="">
    <xsd:import namespace="a7fb7e6c-cc8c-4c94-8bd8-f33534fbff19"/>
    <xsd:import namespace="98f9fbd6-e52c-4110-9dea-be9ef665881c"/>
    <xsd:element name="properties">
      <xsd:complexType>
        <xsd:sequence>
          <xsd:element name="documentManagement">
            <xsd:complexType>
              <xsd:all>
                <xsd:element ref="ns2:Category"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fb7e6c-cc8c-4c94-8bd8-f33534fbff19" elementFormDefault="qualified">
    <xsd:import namespace="http://schemas.microsoft.com/office/2006/documentManagement/types"/>
    <xsd:import namespace="http://schemas.microsoft.com/office/infopath/2007/PartnerControls"/>
    <xsd:element name="Category" ma:index="1" nillable="true" ma:displayName="Category" ma:format="Dropdown" ma:internalName="Category">
      <xsd:simpleType>
        <xsd:restriction base="dms:Choice">
          <xsd:enumeration value="COVID19"/>
          <xsd:enumeration value="COVID19 Screen Fails"/>
          <xsd:enumeration value="HR Discovery"/>
          <xsd:enumeration value="My Goals"/>
          <xsd:enumeration value="Others Goals"/>
          <xsd:enumeration value="MVA Related"/>
          <xsd:enumeration value="SET Solutions"/>
          <xsd:enumeration value="S&amp;HS"/>
          <xsd:enumeration value="TL weeklies"/>
          <xsd:enumeration value="Training"/>
        </xsd:restriction>
      </xsd:simpleType>
    </xsd:element>
  </xsd:schema>
  <xsd:schema xmlns:xsd="http://www.w3.org/2001/XMLSchema" xmlns:xs="http://www.w3.org/2001/XMLSchema" xmlns:dms="http://schemas.microsoft.com/office/2006/documentManagement/types" xmlns:pc="http://schemas.microsoft.com/office/infopath/2007/PartnerControls" targetNamespace="98f9fbd6-e52c-4110-9dea-be9ef665881c" elementFormDefault="qualified">
    <xsd:import namespace="http://schemas.microsoft.com/office/2006/documentManagement/types"/>
    <xsd:import namespace="http://schemas.microsoft.com/office/infopath/2007/PartnerControls"/>
    <xsd:element name="_dlc_DocId" ma:index="5" nillable="true" ma:displayName="Document ID Value" ma:description="The value of the document ID assigned to this item." ma:internalName="_dlc_DocId" ma:readOnly="true">
      <xsd:simpleType>
        <xsd:restriction base="dms:Text"/>
      </xsd:simpleType>
    </xsd:element>
    <xsd:element name="_dlc_DocIdUrl" ma:index="6"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7"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ategory xmlns="a7fb7e6c-cc8c-4c94-8bd8-f33534fbff19" xsi:nil="true"/>
  </documentManagement>
</p:properties>
</file>

<file path=customXml/itemProps1.xml><?xml version="1.0" encoding="utf-8"?>
<ds:datastoreItem xmlns:ds="http://schemas.openxmlformats.org/officeDocument/2006/customXml" ds:itemID="{1E62B336-FD25-4A4A-8B3F-9E56EAC0C47E}">
  <ds:schemaRefs>
    <ds:schemaRef ds:uri="http://schemas.microsoft.com/sharepoint/v3/contenttype/forms"/>
  </ds:schemaRefs>
</ds:datastoreItem>
</file>

<file path=customXml/itemProps2.xml><?xml version="1.0" encoding="utf-8"?>
<ds:datastoreItem xmlns:ds="http://schemas.openxmlformats.org/officeDocument/2006/customXml" ds:itemID="{488F5B39-3052-4316-A713-33E2AB27BA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fb7e6c-cc8c-4c94-8bd8-f33534fbff19"/>
    <ds:schemaRef ds:uri="98f9fbd6-e52c-4110-9dea-be9ef66588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4E8EDAD-54C4-4928-A4A4-63041434C814}">
  <ds:schemaRefs>
    <ds:schemaRef ds:uri="http://purl.org/dc/terms/"/>
    <ds:schemaRef ds:uri="98f9fbd6-e52c-4110-9dea-be9ef665881c"/>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a7fb7e6c-cc8c-4c94-8bd8-f33534fbff19"/>
    <ds:schemaRef ds:uri="http://purl.org/dc/dcmitype/"/>
    <ds:schemaRef ds:uri="http://purl.org/dc/elements/1.1/"/>
  </ds:schemaRefs>
</ds:datastoreItem>
</file>

<file path=docMetadata/LabelInfo.xml><?xml version="1.0" encoding="utf-8"?>
<clbl:labelList xmlns:clbl="http://schemas.microsoft.com/office/2020/mipLabelMetadata">
  <clbl:label id="{c0d91960-576d-4631-bc37-56584b7dc8db}" enabled="0" method="" siteId="{c0d91960-576d-4631-bc37-56584b7dc8db}" removed="1"/>
</clbl:labelList>
</file>

<file path=docProps/app.xml><?xml version="1.0" encoding="utf-8"?>
<Properties xmlns="http://schemas.openxmlformats.org/officeDocument/2006/extended-properties" xmlns:vt="http://schemas.openxmlformats.org/officeDocument/2006/docPropsVTypes">
  <TotalTime>52223</TotalTime>
  <Words>2483</Words>
  <Application>Microsoft Office PowerPoint</Application>
  <PresentationFormat>Custom</PresentationFormat>
  <Paragraphs>430</Paragraphs>
  <Slides>41</Slides>
  <Notes>41</Notes>
  <HiddenSlides>0</HiddenSlides>
  <MMClips>6</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41</vt:i4>
      </vt:variant>
    </vt:vector>
  </HeadingPairs>
  <TitlesOfParts>
    <vt:vector size="53" baseType="lpstr">
      <vt:lpstr>Calibri</vt:lpstr>
      <vt:lpstr>Trebuchet MS</vt:lpstr>
      <vt:lpstr>Franklin Gothic Book</vt:lpstr>
      <vt:lpstr>Franklin Gothic Medium</vt:lpstr>
      <vt:lpstr>Franklin Gothic Demi</vt:lpstr>
      <vt:lpstr>Tahoma</vt:lpstr>
      <vt:lpstr>Times New Roman</vt:lpstr>
      <vt:lpstr>Arial</vt:lpstr>
      <vt:lpstr>Arial Narrow</vt:lpstr>
      <vt:lpstr>Office Theme</vt:lpstr>
      <vt:lpstr>1_Office Theme</vt:lpstr>
      <vt:lpstr>JEA PP Template PP FINAL</vt:lpstr>
      <vt:lpstr>PowerPoint Presentation</vt:lpstr>
      <vt:lpstr>JEA Safety Objective</vt:lpstr>
      <vt:lpstr>PowerPoint Presentation</vt:lpstr>
      <vt:lpstr>PowerPoint Presentation</vt:lpstr>
      <vt:lpstr>PowerPoint Presentation</vt:lpstr>
      <vt:lpstr>PowerPoint Presentation</vt:lpstr>
      <vt:lpstr>NGS PPE Rules</vt:lpstr>
      <vt:lpstr>NGS PPE Rules</vt:lpstr>
      <vt:lpstr>NGS PPE Rules</vt:lpstr>
      <vt:lpstr>NGS PPE Rules</vt:lpstr>
      <vt:lpstr>NGS PPE Rules</vt:lpstr>
      <vt:lpstr>NGS PPE Rules</vt:lpstr>
      <vt:lpstr>NGS PPE Rules</vt:lpstr>
      <vt:lpstr>PowerPoint Presentation</vt:lpstr>
      <vt:lpstr>NGS Emergency Alarm Sounds </vt:lpstr>
      <vt:lpstr>NGS Emergency Alarm Sounds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 John &amp; Partners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Ross</dc:creator>
  <cp:lastModifiedBy>Parker, Roger A.</cp:lastModifiedBy>
  <cp:revision>892</cp:revision>
  <cp:lastPrinted>2022-02-01T15:41:57Z</cp:lastPrinted>
  <dcterms:created xsi:type="dcterms:W3CDTF">2018-04-19T15:37:47Z</dcterms:created>
  <dcterms:modified xsi:type="dcterms:W3CDTF">2024-08-07T13:42:22Z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0x0101003C5337A8ABD01A4C822E5C50DCCB0915</vt:lpwstr>
  </property>
  <property fmtid="{D5CDD505-2E9C-101B-9397-08002B2CF9AE}" pid="3" name="_dlc_DocIdItemGuid">
    <vt:lpwstr>a9cdb0bb-7fe7-4a85-8a7d-e8f6c63dc5bc</vt:lpwstr>
  </property>
</Properties>
</file>