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36"/>
  </p:notesMasterIdLst>
  <p:handoutMasterIdLst>
    <p:handoutMasterId r:id="rId37"/>
  </p:handoutMasterIdLst>
  <p:sldIdLst>
    <p:sldId id="256" r:id="rId2"/>
    <p:sldId id="258" r:id="rId3"/>
    <p:sldId id="260" r:id="rId4"/>
    <p:sldId id="294" r:id="rId5"/>
    <p:sldId id="261" r:id="rId6"/>
    <p:sldId id="264" r:id="rId7"/>
    <p:sldId id="265" r:id="rId8"/>
    <p:sldId id="296" r:id="rId9"/>
    <p:sldId id="297" r:id="rId10"/>
    <p:sldId id="295" r:id="rId11"/>
    <p:sldId id="266" r:id="rId12"/>
    <p:sldId id="267" r:id="rId13"/>
    <p:sldId id="268" r:id="rId14"/>
    <p:sldId id="270" r:id="rId15"/>
    <p:sldId id="269" r:id="rId16"/>
    <p:sldId id="271" r:id="rId17"/>
    <p:sldId id="272" r:id="rId18"/>
    <p:sldId id="273" r:id="rId19"/>
    <p:sldId id="277" r:id="rId20"/>
    <p:sldId id="278" r:id="rId21"/>
    <p:sldId id="279" r:id="rId22"/>
    <p:sldId id="293" r:id="rId23"/>
    <p:sldId id="280" r:id="rId24"/>
    <p:sldId id="282" r:id="rId25"/>
    <p:sldId id="283" r:id="rId26"/>
    <p:sldId id="275" r:id="rId27"/>
    <p:sldId id="276" r:id="rId28"/>
    <p:sldId id="284" r:id="rId29"/>
    <p:sldId id="285" r:id="rId30"/>
    <p:sldId id="286" r:id="rId31"/>
    <p:sldId id="287" r:id="rId32"/>
    <p:sldId id="289" r:id="rId33"/>
    <p:sldId id="298" r:id="rId34"/>
    <p:sldId id="292" r:id="rId35"/>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7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605"/>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74" autoAdjust="0"/>
    <p:restoredTop sz="94660" autoAdjust="0"/>
  </p:normalViewPr>
  <p:slideViewPr>
    <p:cSldViewPr>
      <p:cViewPr varScale="1">
        <p:scale>
          <a:sx n="111" d="100"/>
          <a:sy n="111" d="100"/>
        </p:scale>
        <p:origin x="22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902" y="-84"/>
      </p:cViewPr>
      <p:guideLst>
        <p:guide orient="horz" pos="2871"/>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sher, James" userId="4e27478e-43c4-491f-958f-eb9d59311654" providerId="ADAL" clId="{80AEFDAC-BE89-4EBE-B1BF-DA569300B33F}"/>
    <pc:docChg chg="custSel delSld modSld">
      <pc:chgData name="Fisher, James" userId="4e27478e-43c4-491f-958f-eb9d59311654" providerId="ADAL" clId="{80AEFDAC-BE89-4EBE-B1BF-DA569300B33F}" dt="2026-04-08T11:53:23.925" v="152" actId="20577"/>
      <pc:docMkLst>
        <pc:docMk/>
      </pc:docMkLst>
      <pc:sldChg chg="modSp mod">
        <pc:chgData name="Fisher, James" userId="4e27478e-43c4-491f-958f-eb9d59311654" providerId="ADAL" clId="{80AEFDAC-BE89-4EBE-B1BF-DA569300B33F}" dt="2026-04-06T14:23:28.492" v="0" actId="6549"/>
        <pc:sldMkLst>
          <pc:docMk/>
          <pc:sldMk cId="0" sldId="260"/>
        </pc:sldMkLst>
        <pc:spChg chg="mod">
          <ac:chgData name="Fisher, James" userId="4e27478e-43c4-491f-958f-eb9d59311654" providerId="ADAL" clId="{80AEFDAC-BE89-4EBE-B1BF-DA569300B33F}" dt="2026-04-06T14:23:28.492" v="0" actId="6549"/>
          <ac:spMkLst>
            <pc:docMk/>
            <pc:sldMk cId="0" sldId="260"/>
            <ac:spMk id="15363" creationId="{00000000-0000-0000-0000-000000000000}"/>
          </ac:spMkLst>
        </pc:spChg>
      </pc:sldChg>
      <pc:sldChg chg="modSp mod">
        <pc:chgData name="Fisher, James" userId="4e27478e-43c4-491f-958f-eb9d59311654" providerId="ADAL" clId="{80AEFDAC-BE89-4EBE-B1BF-DA569300B33F}" dt="2026-04-08T11:43:23.972" v="86" actId="20577"/>
        <pc:sldMkLst>
          <pc:docMk/>
          <pc:sldMk cId="0" sldId="264"/>
        </pc:sldMkLst>
        <pc:spChg chg="mod">
          <ac:chgData name="Fisher, James" userId="4e27478e-43c4-491f-958f-eb9d59311654" providerId="ADAL" clId="{80AEFDAC-BE89-4EBE-B1BF-DA569300B33F}" dt="2026-04-08T11:43:23.972" v="86" actId="20577"/>
          <ac:spMkLst>
            <pc:docMk/>
            <pc:sldMk cId="0" sldId="264"/>
            <ac:spMk id="20483" creationId="{00000000-0000-0000-0000-000000000000}"/>
          </ac:spMkLst>
        </pc:spChg>
      </pc:sldChg>
      <pc:sldChg chg="del">
        <pc:chgData name="Fisher, James" userId="4e27478e-43c4-491f-958f-eb9d59311654" providerId="ADAL" clId="{80AEFDAC-BE89-4EBE-B1BF-DA569300B33F}" dt="2026-04-08T11:36:37.712" v="5" actId="2696"/>
        <pc:sldMkLst>
          <pc:docMk/>
          <pc:sldMk cId="0" sldId="274"/>
        </pc:sldMkLst>
      </pc:sldChg>
      <pc:sldChg chg="delSp modSp mod">
        <pc:chgData name="Fisher, James" userId="4e27478e-43c4-491f-958f-eb9d59311654" providerId="ADAL" clId="{80AEFDAC-BE89-4EBE-B1BF-DA569300B33F}" dt="2026-04-08T11:41:00.018" v="56" actId="20577"/>
        <pc:sldMkLst>
          <pc:docMk/>
          <pc:sldMk cId="0" sldId="275"/>
        </pc:sldMkLst>
        <pc:spChg chg="mod">
          <ac:chgData name="Fisher, James" userId="4e27478e-43c4-491f-958f-eb9d59311654" providerId="ADAL" clId="{80AEFDAC-BE89-4EBE-B1BF-DA569300B33F}" dt="2026-04-08T11:41:00.018" v="56" actId="20577"/>
          <ac:spMkLst>
            <pc:docMk/>
            <pc:sldMk cId="0" sldId="275"/>
            <ac:spMk id="41987" creationId="{00000000-0000-0000-0000-000000000000}"/>
          </ac:spMkLst>
        </pc:spChg>
        <pc:picChg chg="mod">
          <ac:chgData name="Fisher, James" userId="4e27478e-43c4-491f-958f-eb9d59311654" providerId="ADAL" clId="{80AEFDAC-BE89-4EBE-B1BF-DA569300B33F}" dt="2026-04-08T11:40:31.357" v="52" actId="1076"/>
          <ac:picMkLst>
            <pc:docMk/>
            <pc:sldMk cId="0" sldId="275"/>
            <ac:picMk id="64514" creationId="{00000000-0000-0000-0000-000000000000}"/>
          </ac:picMkLst>
        </pc:picChg>
        <pc:picChg chg="del">
          <ac:chgData name="Fisher, James" userId="4e27478e-43c4-491f-958f-eb9d59311654" providerId="ADAL" clId="{80AEFDAC-BE89-4EBE-B1BF-DA569300B33F}" dt="2026-04-08T11:40:22.500" v="50" actId="478"/>
          <ac:picMkLst>
            <pc:docMk/>
            <pc:sldMk cId="0" sldId="275"/>
            <ac:picMk id="64516" creationId="{00000000-0000-0000-0000-000000000000}"/>
          </ac:picMkLst>
        </pc:picChg>
        <pc:cxnChg chg="del">
          <ac:chgData name="Fisher, James" userId="4e27478e-43c4-491f-958f-eb9d59311654" providerId="ADAL" clId="{80AEFDAC-BE89-4EBE-B1BF-DA569300B33F}" dt="2026-04-08T11:40:18.108" v="49" actId="478"/>
          <ac:cxnSpMkLst>
            <pc:docMk/>
            <pc:sldMk cId="0" sldId="275"/>
            <ac:cxnSpMk id="9" creationId="{00000000-0000-0000-0000-000000000000}"/>
          </ac:cxnSpMkLst>
        </pc:cxnChg>
      </pc:sldChg>
      <pc:sldChg chg="modSp mod">
        <pc:chgData name="Fisher, James" userId="4e27478e-43c4-491f-958f-eb9d59311654" providerId="ADAL" clId="{80AEFDAC-BE89-4EBE-B1BF-DA569300B33F}" dt="2026-04-08T11:53:23.925" v="152" actId="20577"/>
        <pc:sldMkLst>
          <pc:docMk/>
          <pc:sldMk cId="0" sldId="284"/>
        </pc:sldMkLst>
        <pc:spChg chg="mod">
          <ac:chgData name="Fisher, James" userId="4e27478e-43c4-491f-958f-eb9d59311654" providerId="ADAL" clId="{80AEFDAC-BE89-4EBE-B1BF-DA569300B33F}" dt="2026-04-08T11:53:23.925" v="152" actId="20577"/>
          <ac:spMkLst>
            <pc:docMk/>
            <pc:sldMk cId="0" sldId="284"/>
            <ac:spMk id="57347" creationId="{00000000-0000-0000-0000-000000000000}"/>
          </ac:spMkLst>
        </pc:spChg>
        <pc:picChg chg="mod">
          <ac:chgData name="Fisher, James" userId="4e27478e-43c4-491f-958f-eb9d59311654" providerId="ADAL" clId="{80AEFDAC-BE89-4EBE-B1BF-DA569300B33F}" dt="2026-04-08T11:52:22.916" v="131" actId="1035"/>
          <ac:picMkLst>
            <pc:docMk/>
            <pc:sldMk cId="0" sldId="284"/>
            <ac:picMk id="57349" creationId="{00000000-0000-0000-0000-000000000000}"/>
          </ac:picMkLst>
        </pc:picChg>
      </pc:sldChg>
      <pc:sldChg chg="modSp mod">
        <pc:chgData name="Fisher, James" userId="4e27478e-43c4-491f-958f-eb9d59311654" providerId="ADAL" clId="{80AEFDAC-BE89-4EBE-B1BF-DA569300B33F}" dt="2026-04-08T11:49:42.406" v="113" actId="5793"/>
        <pc:sldMkLst>
          <pc:docMk/>
          <pc:sldMk cId="0" sldId="285"/>
        </pc:sldMkLst>
        <pc:spChg chg="mod">
          <ac:chgData name="Fisher, James" userId="4e27478e-43c4-491f-958f-eb9d59311654" providerId="ADAL" clId="{80AEFDAC-BE89-4EBE-B1BF-DA569300B33F}" dt="2026-04-08T11:49:42.406" v="113" actId="5793"/>
          <ac:spMkLst>
            <pc:docMk/>
            <pc:sldMk cId="0" sldId="285"/>
            <ac:spMk id="58371" creationId="{00000000-0000-0000-0000-000000000000}"/>
          </ac:spMkLst>
        </pc:spChg>
      </pc:sldChg>
      <pc:sldChg chg="modSp mod">
        <pc:chgData name="Fisher, James" userId="4e27478e-43c4-491f-958f-eb9d59311654" providerId="ADAL" clId="{80AEFDAC-BE89-4EBE-B1BF-DA569300B33F}" dt="2026-04-08T11:42:55.211" v="84" actId="13926"/>
        <pc:sldMkLst>
          <pc:docMk/>
          <pc:sldMk cId="0" sldId="294"/>
        </pc:sldMkLst>
        <pc:spChg chg="mod">
          <ac:chgData name="Fisher, James" userId="4e27478e-43c4-491f-958f-eb9d59311654" providerId="ADAL" clId="{80AEFDAC-BE89-4EBE-B1BF-DA569300B33F}" dt="2026-04-08T11:42:55.211" v="84" actId="13926"/>
          <ac:spMkLst>
            <pc:docMk/>
            <pc:sldMk cId="0" sldId="294"/>
            <ac:spMk id="3" creationId="{00000000-0000-0000-0000-000000000000}"/>
          </ac:spMkLst>
        </pc:spChg>
      </pc:sldChg>
      <pc:sldChg chg="modSp mod">
        <pc:chgData name="Fisher, James" userId="4e27478e-43c4-491f-958f-eb9d59311654" providerId="ADAL" clId="{80AEFDAC-BE89-4EBE-B1BF-DA569300B33F}" dt="2026-04-08T11:44:13.554" v="87" actId="1076"/>
        <pc:sldMkLst>
          <pc:docMk/>
          <pc:sldMk cId="0" sldId="297"/>
        </pc:sldMkLst>
        <pc:spChg chg="mod">
          <ac:chgData name="Fisher, James" userId="4e27478e-43c4-491f-958f-eb9d59311654" providerId="ADAL" clId="{80AEFDAC-BE89-4EBE-B1BF-DA569300B33F}" dt="2026-04-08T11:44:13.554" v="87" actId="1076"/>
          <ac:spMkLst>
            <pc:docMk/>
            <pc:sldMk cId="0" sldId="297"/>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5613"/>
          </a:xfrm>
          <a:prstGeom prst="rect">
            <a:avLst/>
          </a:prstGeom>
        </p:spPr>
        <p:txBody>
          <a:bodyPr vert="horz" lIns="91440" tIns="45720" rIns="91440" bIns="45720" rtlCol="0"/>
          <a:lstStyle>
            <a:lvl1pPr algn="r">
              <a:defRPr sz="1200"/>
            </a:lvl1pPr>
          </a:lstStyle>
          <a:p>
            <a:r>
              <a:rPr lang="en-US"/>
              <a:t>Creation Date:  11/4/2009</a:t>
            </a:r>
          </a:p>
        </p:txBody>
      </p:sp>
      <p:sp>
        <p:nvSpPr>
          <p:cNvPr id="4" name="Footer Placeholder 3"/>
          <p:cNvSpPr>
            <a:spLocks noGrp="1"/>
          </p:cNvSpPr>
          <p:nvPr>
            <p:ph type="ftr" sz="quarter" idx="2"/>
          </p:nvPr>
        </p:nvSpPr>
        <p:spPr>
          <a:xfrm>
            <a:off x="0" y="8659813"/>
            <a:ext cx="2971800" cy="4556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59813"/>
            <a:ext cx="2971800" cy="455612"/>
          </a:xfrm>
          <a:prstGeom prst="rect">
            <a:avLst/>
          </a:prstGeom>
        </p:spPr>
        <p:txBody>
          <a:bodyPr vert="horz" lIns="91440" tIns="45720" rIns="91440" bIns="45720" rtlCol="0" anchor="b"/>
          <a:lstStyle>
            <a:lvl1pPr algn="r">
              <a:defRPr sz="1200"/>
            </a:lvl1pPr>
          </a:lstStyle>
          <a:p>
            <a:fld id="{E6376D8A-3047-424A-9838-238C2F4757E8}"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r>
              <a:rPr lang="en-US"/>
              <a:t>Creation Date:  11/4/2009</a:t>
            </a:r>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30700"/>
            <a:ext cx="5486400" cy="4102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813"/>
            <a:ext cx="2971800" cy="455612"/>
          </a:xfrm>
          <a:prstGeom prst="rect">
            <a:avLst/>
          </a:prstGeom>
        </p:spPr>
        <p:txBody>
          <a:bodyPr vert="horz" lIns="91440" tIns="45720" rIns="91440" bIns="45720" rtlCol="0" anchor="b"/>
          <a:lstStyle>
            <a:lvl1pPr algn="r">
              <a:defRPr sz="1200"/>
            </a:lvl1pPr>
          </a:lstStyle>
          <a:p>
            <a:fld id="{8E6CD0E3-7AA8-4E30-9964-2AA58C385131}"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921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9220" name="Rectangle 4"/>
          <p:cNvSpPr>
            <a:spLocks noGrp="1" noChangeArrowheads="1"/>
          </p:cNvSpPr>
          <p:nvPr>
            <p:ph type="dt" sz="half" idx="2"/>
          </p:nvPr>
        </p:nvSpPr>
        <p:spPr>
          <a:xfrm>
            <a:off x="685800" y="6248400"/>
            <a:ext cx="1905000" cy="457200"/>
          </a:xfrm>
        </p:spPr>
        <p:txBody>
          <a:bodyPr/>
          <a:lstStyle>
            <a:lvl1pPr>
              <a:defRPr/>
            </a:lvl1pPr>
          </a:lstStyle>
          <a:p>
            <a:r>
              <a:rPr lang="en-US"/>
              <a:t>Created:  11-15-09</a:t>
            </a:r>
          </a:p>
        </p:txBody>
      </p:sp>
      <p:sp>
        <p:nvSpPr>
          <p:cNvPr id="9221" name="Rectangle 5"/>
          <p:cNvSpPr>
            <a:spLocks noGrp="1" noChangeArrowheads="1"/>
          </p:cNvSpPr>
          <p:nvPr>
            <p:ph type="ftr" sz="quarter" idx="3"/>
          </p:nvPr>
        </p:nvSpPr>
        <p:spPr>
          <a:xfrm>
            <a:off x="3124200" y="6248400"/>
            <a:ext cx="2895600" cy="457200"/>
          </a:xfrm>
        </p:spPr>
        <p:txBody>
          <a:bodyPr/>
          <a:lstStyle>
            <a:lvl1pPr>
              <a:defRPr/>
            </a:lvl1pPr>
          </a:lstStyle>
          <a:p>
            <a:r>
              <a:rPr lang="en-US"/>
              <a:t>Date Created:  11-15-09</a:t>
            </a:r>
            <a:endParaRPr lang="en-US" dirty="0"/>
          </a:p>
        </p:txBody>
      </p:sp>
      <p:sp>
        <p:nvSpPr>
          <p:cNvPr id="9222" name="Rectangle 6"/>
          <p:cNvSpPr>
            <a:spLocks noGrp="1" noChangeArrowheads="1"/>
          </p:cNvSpPr>
          <p:nvPr>
            <p:ph type="sldNum" sz="quarter" idx="4"/>
          </p:nvPr>
        </p:nvSpPr>
        <p:spPr>
          <a:xfrm>
            <a:off x="6553200" y="6248400"/>
            <a:ext cx="1905000" cy="457200"/>
          </a:xfrm>
        </p:spPr>
        <p:txBody>
          <a:bodyPr/>
          <a:lstStyle>
            <a:lvl1pPr>
              <a:defRPr/>
            </a:lvl1pPr>
          </a:lstStyle>
          <a:p>
            <a:fld id="{FA4EEB6B-931A-4929-A65D-8E3E1E376D1A}" type="slidenum">
              <a:rPr lang="en-US"/>
              <a:pPr/>
              <a:t>‹#›</a:t>
            </a:fld>
            <a:endParaRPr lang="en-US"/>
          </a:p>
        </p:txBody>
      </p:sp>
      <p:sp>
        <p:nvSpPr>
          <p:cNvPr id="9223"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pic>
        <p:nvPicPr>
          <p:cNvPr id="8" name="Picture 7" descr="JEALogo.gif"/>
          <p:cNvPicPr>
            <a:picLocks noChangeAspect="1"/>
          </p:cNvPicPr>
          <p:nvPr userDrawn="1"/>
        </p:nvPicPr>
        <p:blipFill>
          <a:blip r:embed="rId2" cstate="print"/>
          <a:stretch>
            <a:fillRect/>
          </a:stretch>
        </p:blipFill>
        <p:spPr>
          <a:xfrm>
            <a:off x="7620000" y="228600"/>
            <a:ext cx="1339780" cy="609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Created:  11-15-09</a:t>
            </a:r>
          </a:p>
        </p:txBody>
      </p:sp>
      <p:sp>
        <p:nvSpPr>
          <p:cNvPr id="5" name="Footer Placeholder 4"/>
          <p:cNvSpPr>
            <a:spLocks noGrp="1"/>
          </p:cNvSpPr>
          <p:nvPr>
            <p:ph type="ftr" sz="quarter" idx="11"/>
          </p:nvPr>
        </p:nvSpPr>
        <p:spPr/>
        <p:txBody>
          <a:bodyPr/>
          <a:lstStyle>
            <a:lvl1pPr>
              <a:defRPr/>
            </a:lvl1pPr>
          </a:lstStyle>
          <a:p>
            <a:r>
              <a:rPr lang="en-US"/>
              <a:t>Date Created:  11-15-09</a:t>
            </a:r>
          </a:p>
        </p:txBody>
      </p:sp>
      <p:sp>
        <p:nvSpPr>
          <p:cNvPr id="6" name="Slide Number Placeholder 5"/>
          <p:cNvSpPr>
            <a:spLocks noGrp="1"/>
          </p:cNvSpPr>
          <p:nvPr>
            <p:ph type="sldNum" sz="quarter" idx="12"/>
          </p:nvPr>
        </p:nvSpPr>
        <p:spPr/>
        <p:txBody>
          <a:bodyPr/>
          <a:lstStyle>
            <a:lvl1pPr>
              <a:defRPr/>
            </a:lvl1pPr>
          </a:lstStyle>
          <a:p>
            <a:fld id="{F20E3FE0-FA88-40B3-9F0F-945E329632C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Created:  11-15-09</a:t>
            </a:r>
          </a:p>
        </p:txBody>
      </p:sp>
      <p:sp>
        <p:nvSpPr>
          <p:cNvPr id="5" name="Footer Placeholder 4"/>
          <p:cNvSpPr>
            <a:spLocks noGrp="1"/>
          </p:cNvSpPr>
          <p:nvPr>
            <p:ph type="ftr" sz="quarter" idx="11"/>
          </p:nvPr>
        </p:nvSpPr>
        <p:spPr/>
        <p:txBody>
          <a:bodyPr/>
          <a:lstStyle>
            <a:lvl1pPr>
              <a:defRPr/>
            </a:lvl1pPr>
          </a:lstStyle>
          <a:p>
            <a:r>
              <a:rPr lang="en-US"/>
              <a:t>Date Created:  11-15-09</a:t>
            </a:r>
          </a:p>
        </p:txBody>
      </p:sp>
      <p:sp>
        <p:nvSpPr>
          <p:cNvPr id="6" name="Slide Number Placeholder 5"/>
          <p:cNvSpPr>
            <a:spLocks noGrp="1"/>
          </p:cNvSpPr>
          <p:nvPr>
            <p:ph type="sldNum" sz="quarter" idx="12"/>
          </p:nvPr>
        </p:nvSpPr>
        <p:spPr/>
        <p:txBody>
          <a:bodyPr/>
          <a:lstStyle>
            <a:lvl1pPr>
              <a:defRPr/>
            </a:lvl1pPr>
          </a:lstStyle>
          <a:p>
            <a:fld id="{475F83BC-C803-44BF-B385-AF8F401E57B4}"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1981200" cy="476250"/>
          </a:xfrm>
        </p:spPr>
        <p:txBody>
          <a:bodyPr/>
          <a:lstStyle>
            <a:lvl1pPr>
              <a:defRPr/>
            </a:lvl1pPr>
          </a:lstStyle>
          <a:p>
            <a:r>
              <a:rPr lang="en-US"/>
              <a:t>Created:  11-15-09</a:t>
            </a: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Date Created:  11-15-09</a:t>
            </a: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50B828BD-038A-4CAE-AD61-D90CECBABB9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3438" y="17526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3438" y="3962400"/>
            <a:ext cx="3924300" cy="205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600" y="6245225"/>
            <a:ext cx="1981200" cy="476250"/>
          </a:xfrm>
        </p:spPr>
        <p:txBody>
          <a:bodyPr/>
          <a:lstStyle>
            <a:lvl1pPr>
              <a:defRPr/>
            </a:lvl1pPr>
          </a:lstStyle>
          <a:p>
            <a:r>
              <a:rPr lang="en-US"/>
              <a:t>Created:  11-15-09</a:t>
            </a: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t>Date Created:  11-15-09</a:t>
            </a:r>
          </a:p>
        </p:txBody>
      </p:sp>
      <p:sp>
        <p:nvSpPr>
          <p:cNvPr id="8" name="Slide Number Placeholder 7"/>
          <p:cNvSpPr>
            <a:spLocks noGrp="1"/>
          </p:cNvSpPr>
          <p:nvPr>
            <p:ph type="sldNum" sz="quarter" idx="12"/>
          </p:nvPr>
        </p:nvSpPr>
        <p:spPr>
          <a:xfrm>
            <a:off x="6553200" y="6245225"/>
            <a:ext cx="1981200" cy="476250"/>
          </a:xfrm>
        </p:spPr>
        <p:txBody>
          <a:bodyPr/>
          <a:lstStyle>
            <a:lvl1pPr>
              <a:defRPr/>
            </a:lvl1pPr>
          </a:lstStyle>
          <a:p>
            <a:fld id="{627A6F42-BF12-465F-93F8-2A08935A636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Text Placeholder 2"/>
          <p:cNvSpPr>
            <a:spLocks noGrp="1"/>
          </p:cNvSpPr>
          <p:nvPr>
            <p:ph type="body"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3438" y="1752600"/>
            <a:ext cx="3924300" cy="4267200"/>
          </a:xfrm>
        </p:spPr>
        <p:txBody>
          <a:bodyPr/>
          <a:lstStyle/>
          <a:p>
            <a:endParaRPr lang="en-US"/>
          </a:p>
        </p:txBody>
      </p:sp>
      <p:sp>
        <p:nvSpPr>
          <p:cNvPr id="5" name="Date Placeholder 4"/>
          <p:cNvSpPr>
            <a:spLocks noGrp="1"/>
          </p:cNvSpPr>
          <p:nvPr>
            <p:ph type="dt" sz="half" idx="10"/>
          </p:nvPr>
        </p:nvSpPr>
        <p:spPr>
          <a:xfrm>
            <a:off x="609600" y="6245225"/>
            <a:ext cx="1981200" cy="476250"/>
          </a:xfrm>
        </p:spPr>
        <p:txBody>
          <a:bodyPr/>
          <a:lstStyle>
            <a:lvl1pPr>
              <a:defRPr/>
            </a:lvl1pPr>
          </a:lstStyle>
          <a:p>
            <a:r>
              <a:rPr lang="en-US"/>
              <a:t>Created:  11-15-09</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Date Created:  11-15-09</a:t>
            </a:r>
          </a:p>
        </p:txBody>
      </p:sp>
      <p:sp>
        <p:nvSpPr>
          <p:cNvPr id="7" name="Slide Number Placeholder 6"/>
          <p:cNvSpPr>
            <a:spLocks noGrp="1"/>
          </p:cNvSpPr>
          <p:nvPr>
            <p:ph type="sldNum" sz="quarter" idx="12"/>
          </p:nvPr>
        </p:nvSpPr>
        <p:spPr>
          <a:xfrm>
            <a:off x="6553200" y="6245225"/>
            <a:ext cx="1981200" cy="476250"/>
          </a:xfrm>
        </p:spPr>
        <p:txBody>
          <a:bodyPr/>
          <a:lstStyle>
            <a:lvl1pPr>
              <a:defRPr/>
            </a:lvl1pPr>
          </a:lstStyle>
          <a:p>
            <a:fld id="{E0947927-87CD-4E65-BE13-251DD641B11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Created:  11-15-09</a:t>
            </a:r>
          </a:p>
        </p:txBody>
      </p:sp>
      <p:sp>
        <p:nvSpPr>
          <p:cNvPr id="5" name="Footer Placeholder 4"/>
          <p:cNvSpPr>
            <a:spLocks noGrp="1"/>
          </p:cNvSpPr>
          <p:nvPr>
            <p:ph type="ftr" sz="quarter" idx="11"/>
          </p:nvPr>
        </p:nvSpPr>
        <p:spPr/>
        <p:txBody>
          <a:bodyPr/>
          <a:lstStyle>
            <a:lvl1pPr>
              <a:defRPr/>
            </a:lvl1pPr>
          </a:lstStyle>
          <a:p>
            <a:r>
              <a:rPr lang="en-US"/>
              <a:t>Date Created:  11-15-09</a:t>
            </a:r>
          </a:p>
        </p:txBody>
      </p:sp>
      <p:sp>
        <p:nvSpPr>
          <p:cNvPr id="6" name="Slide Number Placeholder 5"/>
          <p:cNvSpPr>
            <a:spLocks noGrp="1"/>
          </p:cNvSpPr>
          <p:nvPr>
            <p:ph type="sldNum" sz="quarter" idx="12"/>
          </p:nvPr>
        </p:nvSpPr>
        <p:spPr/>
        <p:txBody>
          <a:bodyPr/>
          <a:lstStyle>
            <a:lvl1pPr>
              <a:defRPr/>
            </a:lvl1pPr>
          </a:lstStyle>
          <a:p>
            <a:fld id="{21E4F30B-0A17-41B1-956B-C8DFB658A63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r>
              <a:rPr lang="en-US"/>
              <a:t>Created:  11-15-09</a:t>
            </a:r>
          </a:p>
        </p:txBody>
      </p:sp>
      <p:sp>
        <p:nvSpPr>
          <p:cNvPr id="5" name="Footer Placeholder 4"/>
          <p:cNvSpPr>
            <a:spLocks noGrp="1"/>
          </p:cNvSpPr>
          <p:nvPr>
            <p:ph type="ftr" sz="quarter" idx="11"/>
          </p:nvPr>
        </p:nvSpPr>
        <p:spPr/>
        <p:txBody>
          <a:bodyPr/>
          <a:lstStyle>
            <a:lvl1pPr>
              <a:defRPr/>
            </a:lvl1pPr>
          </a:lstStyle>
          <a:p>
            <a:r>
              <a:rPr lang="en-US"/>
              <a:t>Date Created:  11-15-09</a:t>
            </a:r>
          </a:p>
        </p:txBody>
      </p:sp>
      <p:sp>
        <p:nvSpPr>
          <p:cNvPr id="6" name="Slide Number Placeholder 5"/>
          <p:cNvSpPr>
            <a:spLocks noGrp="1"/>
          </p:cNvSpPr>
          <p:nvPr>
            <p:ph type="sldNum" sz="quarter" idx="12"/>
          </p:nvPr>
        </p:nvSpPr>
        <p:spPr/>
        <p:txBody>
          <a:bodyPr/>
          <a:lstStyle>
            <a:lvl1pPr>
              <a:defRPr/>
            </a:lvl1pPr>
          </a:lstStyle>
          <a:p>
            <a:fld id="{D5DFBD59-5E4B-4B8F-8FBE-228DE9A4E8F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r>
              <a:rPr lang="en-US"/>
              <a:t>Created:  11-15-09</a:t>
            </a:r>
          </a:p>
        </p:txBody>
      </p:sp>
      <p:sp>
        <p:nvSpPr>
          <p:cNvPr id="6" name="Footer Placeholder 5"/>
          <p:cNvSpPr>
            <a:spLocks noGrp="1"/>
          </p:cNvSpPr>
          <p:nvPr>
            <p:ph type="ftr" sz="quarter" idx="11"/>
          </p:nvPr>
        </p:nvSpPr>
        <p:spPr/>
        <p:txBody>
          <a:bodyPr/>
          <a:lstStyle>
            <a:lvl1pPr>
              <a:defRPr/>
            </a:lvl1pPr>
          </a:lstStyle>
          <a:p>
            <a:r>
              <a:rPr lang="en-US"/>
              <a:t>Date Created:  11-15-09</a:t>
            </a:r>
          </a:p>
        </p:txBody>
      </p:sp>
      <p:sp>
        <p:nvSpPr>
          <p:cNvPr id="7" name="Slide Number Placeholder 6"/>
          <p:cNvSpPr>
            <a:spLocks noGrp="1"/>
          </p:cNvSpPr>
          <p:nvPr>
            <p:ph type="sldNum" sz="quarter" idx="12"/>
          </p:nvPr>
        </p:nvSpPr>
        <p:spPr/>
        <p:txBody>
          <a:bodyPr/>
          <a:lstStyle>
            <a:lvl1pPr>
              <a:defRPr/>
            </a:lvl1pPr>
          </a:lstStyle>
          <a:p>
            <a:fld id="{DDFC451F-C229-4A51-9BAE-A6A77E502AE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r>
              <a:rPr lang="en-US"/>
              <a:t>Created:  11-15-09</a:t>
            </a:r>
          </a:p>
        </p:txBody>
      </p:sp>
      <p:sp>
        <p:nvSpPr>
          <p:cNvPr id="8" name="Footer Placeholder 7"/>
          <p:cNvSpPr>
            <a:spLocks noGrp="1"/>
          </p:cNvSpPr>
          <p:nvPr>
            <p:ph type="ftr" sz="quarter" idx="11"/>
          </p:nvPr>
        </p:nvSpPr>
        <p:spPr/>
        <p:txBody>
          <a:bodyPr/>
          <a:lstStyle>
            <a:lvl1pPr>
              <a:defRPr/>
            </a:lvl1pPr>
          </a:lstStyle>
          <a:p>
            <a:r>
              <a:rPr lang="en-US"/>
              <a:t>Date Created:  11-15-09</a:t>
            </a:r>
          </a:p>
        </p:txBody>
      </p:sp>
      <p:sp>
        <p:nvSpPr>
          <p:cNvPr id="9" name="Slide Number Placeholder 8"/>
          <p:cNvSpPr>
            <a:spLocks noGrp="1"/>
          </p:cNvSpPr>
          <p:nvPr>
            <p:ph type="sldNum" sz="quarter" idx="12"/>
          </p:nvPr>
        </p:nvSpPr>
        <p:spPr/>
        <p:txBody>
          <a:bodyPr/>
          <a:lstStyle>
            <a:lvl1pPr>
              <a:defRPr/>
            </a:lvl1pPr>
          </a:lstStyle>
          <a:p>
            <a:fld id="{2529743A-DD6F-4D35-9EA7-2D524AD4CAC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r>
              <a:rPr lang="en-US"/>
              <a:t>Created:  11-15-09</a:t>
            </a:r>
          </a:p>
        </p:txBody>
      </p:sp>
      <p:sp>
        <p:nvSpPr>
          <p:cNvPr id="4" name="Footer Placeholder 3"/>
          <p:cNvSpPr>
            <a:spLocks noGrp="1"/>
          </p:cNvSpPr>
          <p:nvPr>
            <p:ph type="ftr" sz="quarter" idx="11"/>
          </p:nvPr>
        </p:nvSpPr>
        <p:spPr/>
        <p:txBody>
          <a:bodyPr/>
          <a:lstStyle>
            <a:lvl1pPr>
              <a:defRPr/>
            </a:lvl1pPr>
          </a:lstStyle>
          <a:p>
            <a:r>
              <a:rPr lang="en-US"/>
              <a:t>Date Created:  11-15-09</a:t>
            </a:r>
          </a:p>
        </p:txBody>
      </p:sp>
      <p:sp>
        <p:nvSpPr>
          <p:cNvPr id="5" name="Slide Number Placeholder 4"/>
          <p:cNvSpPr>
            <a:spLocks noGrp="1"/>
          </p:cNvSpPr>
          <p:nvPr>
            <p:ph type="sldNum" sz="quarter" idx="12"/>
          </p:nvPr>
        </p:nvSpPr>
        <p:spPr/>
        <p:txBody>
          <a:bodyPr/>
          <a:lstStyle>
            <a:lvl1pPr>
              <a:defRPr/>
            </a:lvl1pPr>
          </a:lstStyle>
          <a:p>
            <a:fld id="{E8F1720C-FBFF-4A02-AE23-6EA2B320FC1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Created:  11-15-09</a:t>
            </a:r>
          </a:p>
        </p:txBody>
      </p:sp>
      <p:sp>
        <p:nvSpPr>
          <p:cNvPr id="3" name="Footer Placeholder 2"/>
          <p:cNvSpPr>
            <a:spLocks noGrp="1"/>
          </p:cNvSpPr>
          <p:nvPr>
            <p:ph type="ftr" sz="quarter" idx="11"/>
          </p:nvPr>
        </p:nvSpPr>
        <p:spPr/>
        <p:txBody>
          <a:bodyPr/>
          <a:lstStyle>
            <a:lvl1pPr>
              <a:defRPr/>
            </a:lvl1pPr>
          </a:lstStyle>
          <a:p>
            <a:r>
              <a:rPr lang="en-US"/>
              <a:t>Date Created:  11-15-09</a:t>
            </a:r>
          </a:p>
        </p:txBody>
      </p:sp>
      <p:sp>
        <p:nvSpPr>
          <p:cNvPr id="4" name="Slide Number Placeholder 3"/>
          <p:cNvSpPr>
            <a:spLocks noGrp="1"/>
          </p:cNvSpPr>
          <p:nvPr>
            <p:ph type="sldNum" sz="quarter" idx="12"/>
          </p:nvPr>
        </p:nvSpPr>
        <p:spPr/>
        <p:txBody>
          <a:bodyPr/>
          <a:lstStyle>
            <a:lvl1pPr>
              <a:defRPr/>
            </a:lvl1pPr>
          </a:lstStyle>
          <a:p>
            <a:fld id="{728A9116-E166-47BE-8D0D-B79C730BE8A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Created:  11-15-09</a:t>
            </a:r>
          </a:p>
        </p:txBody>
      </p:sp>
      <p:sp>
        <p:nvSpPr>
          <p:cNvPr id="6" name="Footer Placeholder 5"/>
          <p:cNvSpPr>
            <a:spLocks noGrp="1"/>
          </p:cNvSpPr>
          <p:nvPr>
            <p:ph type="ftr" sz="quarter" idx="11"/>
          </p:nvPr>
        </p:nvSpPr>
        <p:spPr/>
        <p:txBody>
          <a:bodyPr/>
          <a:lstStyle>
            <a:lvl1pPr>
              <a:defRPr/>
            </a:lvl1pPr>
          </a:lstStyle>
          <a:p>
            <a:r>
              <a:rPr lang="en-US"/>
              <a:t>Date Created:  11-15-09</a:t>
            </a:r>
          </a:p>
        </p:txBody>
      </p:sp>
      <p:sp>
        <p:nvSpPr>
          <p:cNvPr id="7" name="Slide Number Placeholder 6"/>
          <p:cNvSpPr>
            <a:spLocks noGrp="1"/>
          </p:cNvSpPr>
          <p:nvPr>
            <p:ph type="sldNum" sz="quarter" idx="12"/>
          </p:nvPr>
        </p:nvSpPr>
        <p:spPr/>
        <p:txBody>
          <a:bodyPr/>
          <a:lstStyle>
            <a:lvl1pPr>
              <a:defRPr/>
            </a:lvl1pPr>
          </a:lstStyle>
          <a:p>
            <a:fld id="{172FBB94-FAD2-44E5-B871-87CDA91853D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Created:  11-15-09</a:t>
            </a:r>
          </a:p>
        </p:txBody>
      </p:sp>
      <p:sp>
        <p:nvSpPr>
          <p:cNvPr id="6" name="Footer Placeholder 5"/>
          <p:cNvSpPr>
            <a:spLocks noGrp="1"/>
          </p:cNvSpPr>
          <p:nvPr>
            <p:ph type="ftr" sz="quarter" idx="11"/>
          </p:nvPr>
        </p:nvSpPr>
        <p:spPr/>
        <p:txBody>
          <a:bodyPr/>
          <a:lstStyle>
            <a:lvl1pPr>
              <a:defRPr/>
            </a:lvl1pPr>
          </a:lstStyle>
          <a:p>
            <a:r>
              <a:rPr lang="en-US"/>
              <a:t>Date Created:  11-15-09</a:t>
            </a:r>
          </a:p>
        </p:txBody>
      </p:sp>
      <p:sp>
        <p:nvSpPr>
          <p:cNvPr id="7" name="Slide Number Placeholder 6"/>
          <p:cNvSpPr>
            <a:spLocks noGrp="1"/>
          </p:cNvSpPr>
          <p:nvPr>
            <p:ph type="sldNum" sz="quarter" idx="12"/>
          </p:nvPr>
        </p:nvSpPr>
        <p:spPr/>
        <p:txBody>
          <a:bodyPr/>
          <a:lstStyle>
            <a:lvl1pPr>
              <a:defRPr/>
            </a:lvl1pPr>
          </a:lstStyle>
          <a:p>
            <a:fld id="{B4FC4103-040B-4B05-921F-1E2D48CA72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196"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eaLnBrk="1" hangingPunct="1"/>
            <a:endParaRPr lang="en-US" sz="2400">
              <a:latin typeface="Times New Roman" pitchFamily="18" charset="0"/>
            </a:endParaRPr>
          </a:p>
        </p:txBody>
      </p:sp>
      <p:sp>
        <p:nvSpPr>
          <p:cNvPr id="8197"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endParaRPr lang="en-US"/>
          </a:p>
        </p:txBody>
      </p:sp>
      <p:sp>
        <p:nvSpPr>
          <p:cNvPr id="8198"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r>
              <a:rPr lang="en-US"/>
              <a:t>Created:  11-15-09</a:t>
            </a:r>
            <a:endParaRPr lang="en-US" dirty="0"/>
          </a:p>
        </p:txBody>
      </p:sp>
      <p:sp>
        <p:nvSpPr>
          <p:cNvPr id="819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r>
              <a:rPr lang="en-US"/>
              <a:t>Date Created:  11-15-09</a:t>
            </a:r>
          </a:p>
        </p:txBody>
      </p:sp>
      <p:sp>
        <p:nvSpPr>
          <p:cNvPr id="8200"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fld id="{BAE59A4C-15B1-4355-860F-9F9484792A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hf sldNum="0" hdr="0" ftr="0"/>
  <p:txStyles>
    <p:titleStyle>
      <a:lvl1pPr algn="l" rtl="0" fontAlgn="base">
        <a:spcBef>
          <a:spcPct val="0"/>
        </a:spcBef>
        <a:spcAft>
          <a:spcPct val="0"/>
        </a:spcAft>
        <a:defRPr sz="3800">
          <a:solidFill>
            <a:schemeClr val="tx2"/>
          </a:solidFill>
          <a:latin typeface="+mj-lt"/>
          <a:ea typeface="+mj-ea"/>
          <a:cs typeface="+mj-cs"/>
        </a:defRPr>
      </a:lvl1pPr>
      <a:lvl2pPr algn="l" rtl="0" fontAlgn="base">
        <a:spcBef>
          <a:spcPct val="0"/>
        </a:spcBef>
        <a:spcAft>
          <a:spcPct val="0"/>
        </a:spcAft>
        <a:defRPr sz="3800">
          <a:solidFill>
            <a:schemeClr val="tx2"/>
          </a:solidFill>
          <a:latin typeface="Verdana" pitchFamily="34" charset="0"/>
        </a:defRPr>
      </a:lvl2pPr>
      <a:lvl3pPr algn="l" rtl="0" fontAlgn="base">
        <a:spcBef>
          <a:spcPct val="0"/>
        </a:spcBef>
        <a:spcAft>
          <a:spcPct val="0"/>
        </a:spcAft>
        <a:defRPr sz="3800">
          <a:solidFill>
            <a:schemeClr val="tx2"/>
          </a:solidFill>
          <a:latin typeface="Verdana" pitchFamily="34" charset="0"/>
        </a:defRPr>
      </a:lvl3pPr>
      <a:lvl4pPr algn="l" rtl="0" fontAlgn="base">
        <a:spcBef>
          <a:spcPct val="0"/>
        </a:spcBef>
        <a:spcAft>
          <a:spcPct val="0"/>
        </a:spcAft>
        <a:defRPr sz="3800">
          <a:solidFill>
            <a:schemeClr val="tx2"/>
          </a:solidFill>
          <a:latin typeface="Verdana" pitchFamily="34" charset="0"/>
        </a:defRPr>
      </a:lvl4pPr>
      <a:lvl5pPr algn="l" rtl="0" fontAlgn="base">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fontAlgn="base">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l" rtl="0" fontAlgn="base">
        <a:spcBef>
          <a:spcPct val="20000"/>
        </a:spcBef>
        <a:spcAft>
          <a:spcPct val="0"/>
        </a:spcAft>
        <a:buClr>
          <a:schemeClr val="accent2"/>
        </a:buClr>
        <a:buFont typeface="Wingdings" pitchFamily="2" charset="2"/>
        <a:buChar char="n"/>
        <a:defRPr sz="2600">
          <a:solidFill>
            <a:schemeClr val="tx1"/>
          </a:solidFill>
          <a:latin typeface="+mn-lt"/>
        </a:defRPr>
      </a:lvl2pPr>
      <a:lvl3pPr marL="1304925" indent="-395288" algn="l" rtl="0" fontAlgn="base">
        <a:spcBef>
          <a:spcPct val="20000"/>
        </a:spcBef>
        <a:spcAft>
          <a:spcPct val="0"/>
        </a:spcAft>
        <a:buClr>
          <a:schemeClr val="accent2"/>
        </a:buClr>
        <a:buFont typeface="Wingdings" pitchFamily="2" charset="2"/>
        <a:buChar char="o"/>
        <a:defRPr sz="2300">
          <a:solidFill>
            <a:schemeClr val="tx1"/>
          </a:solidFill>
          <a:latin typeface="+mn-lt"/>
        </a:defRPr>
      </a:lvl3pPr>
      <a:lvl4pPr marL="1693863" indent="-387350" algn="l" rtl="0" fontAlgn="base">
        <a:spcBef>
          <a:spcPct val="20000"/>
        </a:spcBef>
        <a:spcAft>
          <a:spcPct val="0"/>
        </a:spcAft>
        <a:buClr>
          <a:schemeClr val="accent2"/>
        </a:buClr>
        <a:buFont typeface="Wingdings" pitchFamily="2" charset="2"/>
        <a:buChar char="n"/>
        <a:defRPr sz="2000">
          <a:solidFill>
            <a:schemeClr val="tx1"/>
          </a:solidFill>
          <a:latin typeface="+mn-lt"/>
        </a:defRPr>
      </a:lvl4pPr>
      <a:lvl5pPr marL="20939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1.jpeg"/><Relationship Id="rId7" Type="http://schemas.openxmlformats.org/officeDocument/2006/relationships/hyperlink" Target="http://www.google.com/imgres?imgurl=http://www.westernsafety.com/Skedco/Skedcopg9-SKED-EVAC.jpg&amp;imgrefurl=http://www.westernsafety.com/Skedco/skedcopg2.html&amp;usg=__1gfBlo9lkeZvqtD1LOe5XxkdPUo=&amp;h=288&amp;w=285&amp;sz=34&amp;hl=en&amp;start=12&amp;tbnid=wO6A6VPUVN1GDM:&amp;tbnh=115&amp;tbnw=114&amp;prev=/images?q=confined+space+rescue&amp;hl=en" TargetMode="External"/><Relationship Id="rId2" Type="http://schemas.openxmlformats.org/officeDocument/2006/relationships/hyperlink" Target="http://www.google.com/imgres?imgurl=http://www.metrosewer.net/Images/ConfinedSpaceEntry.jpg&amp;imgrefurl=http://www.metrosewer.net/Confined.htm&amp;h=306&amp;w=424&amp;sz=19&amp;tbnid=s-1vTomKO4hvoM:&amp;tbnh=91&amp;tbnw=126&amp;prev=/images?q=confined+space+entry&amp;hl=en&amp;usg=__b_O6_eE5EeoVXA1HrCTAEvkM-Hc=&amp;ei=QJ7wStmKLZDglAeUjqXzCA&amp;sa=X&amp;oi=image_result&amp;resnum=4&amp;ct=image&amp;ved=0CB0Q9QEwAw" TargetMode="Externa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2.jpeg"/><Relationship Id="rId4" Type="http://schemas.openxmlformats.org/officeDocument/2006/relationships/hyperlink" Target="http://images.google.com/imgres?imgurl=http://www.safety-video-bmsh.com/assets/images/confined_space_entry_hazwoper_video_dvd_2.jpg&amp;imgrefurl=http://www.safety-video-bmsh.com/Confined-Space-Entry-Video_p_3376.html&amp;usg=__d5nloQBABrED3LFrd9CfbhEAk7c=&amp;h=232&amp;w=309&amp;sz=18&amp;hl=en&amp;start=15&amp;um=1&amp;tbnid=jG4sJWZ0qult1M:&amp;tbnh=88&amp;tbnw=117&amp;prev=/images?q=confined+space+entry&amp;hl=en&amp;sa=X&amp;um=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gi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images.google.com/imgres?imgurl=http://community.klipsch.com/forums/storage/9/1069356/HandGrinder45.jpg&amp;imgrefurl=http://community.klipsch.com/forums/p/105878/1069881.aspx&amp;usg=__PPMU9PhZ_GzeafP08HL1-ANFL5c=&amp;h=1013&amp;w=1350&amp;sz=152&amp;hl=en&amp;start=3&amp;um=1&amp;tbnid=eeFKKbF5tFw37M:&amp;tbnh=113&amp;tbnw=150&amp;prev=/images?q=hand+grinder&amp;hl=en&amp;um=1" TargetMode="External"/><Relationship Id="rId7" Type="http://schemas.openxmlformats.org/officeDocument/2006/relationships/hyperlink" Target="http://images.google.com/imgres?imgurl=http://www.rebar-for-sale.com/img/rebar-sticks-welding.jpg&amp;imgrefurl=http://www.rebar-for-sale.com/rebar-welding.html&amp;usg=__5RG3JIKZ8y69lSl06b0LvoCaZls=&amp;h=400&amp;w=340&amp;sz=23&amp;hl=en&amp;start=59&amp;um=1&amp;tbnid=2nxUc2HuRFSqtM:&amp;tbnh=124&amp;tbnw=105&amp;prev=/images?q=welding&amp;ndsp=20&amp;hl=en&amp;sa=N&amp;start=40&amp;um=1" TargetMode="External"/><Relationship Id="rId12" Type="http://schemas.openxmlformats.org/officeDocument/2006/relationships/image" Target="../media/image22.jpeg"/><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image" Target="../media/image19.jpeg"/><Relationship Id="rId11" Type="http://schemas.openxmlformats.org/officeDocument/2006/relationships/hyperlink" Target="http://images.google.com/imgres?imgurl=http://www.steaminc.org.nz/content/Locomotives/Images/ab608h.jpg&amp;imgrefurl=http://www.steaminc.org.nz/content/Locomotives/AB608.htm&amp;usg=__gjpV6xsHKfr6WFcmdGpOvsqmAW8=&amp;h=450&amp;w=600&amp;sz=54&amp;hl=en&amp;start=14&amp;um=1&amp;tbnid=k350LOwj6yPhUM:&amp;tbnh=101&amp;tbnw=135&amp;prev=/images?q=hot+riveting&amp;ndsp=20&amp;hl=en&amp;sa=N&amp;um=1" TargetMode="External"/><Relationship Id="rId5" Type="http://schemas.openxmlformats.org/officeDocument/2006/relationships/hyperlink" Target="http://images.google.com/imgres?imgurl=http://www.mtc-software.com/image/applications/hi-plasma.jpg&amp;imgrefurl=http://www.mtc-software.com/applications/highplasma.php&amp;usg=__JFUhAu91PVfmEUDfJB3B2IWoPdg=&amp;h=250&amp;w=260&amp;sz=15&amp;hl=en&amp;start=2&amp;um=1&amp;tbnid=W3wqb-6_DQmTpM:&amp;tbnh=108&amp;tbnw=112&amp;prev=/images?q=plasma+cutting&amp;hl=en&amp;um=1"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images.google.com/imgres?imgurl=http://www.xmission.com/~ranthon/dia-brazing1.gif&amp;imgrefurl=http://www.xmission.com/~ranthon/lapidary.htm&amp;usg=__ojcMh44BUOiJh96aJTHpVWo2m9Y=&amp;h=259&amp;w=400&amp;sz=74&amp;hl=en&amp;start=9&amp;um=1&amp;tbnid=zxMYdSwOoNFauM:&amp;tbnh=80&amp;tbnw=124&amp;prev=/images?q=brazing&amp;ndsp=20&amp;hl=en&amp;sa=N&amp;um=1"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3.wmf"/><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hyperlink" Target="http://www.google.com/imgres?imgurl=http://www.firesafetraining.com/images/FireExtinguisher1.png&amp;imgrefurl=http://www.firesafetraining.com/fireextinguisher.html&amp;usg=__TcuWTrIOXJPTUQBIG8IXS1otLTY=&amp;h=358&amp;w=480&amp;sz=67&amp;hl=en&amp;start=25&amp;tbnid=qEM76SkjCbiyMM:&amp;tbnh=96&amp;tbnw=129&amp;prev=/images?q=fire+extinguisher+pictures&amp;ndsp=20&amp;hl=en&amp;sa=N&amp;start=2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oleObject" Target="../embeddings/oleObject1.bin"/><Relationship Id="rId1" Type="http://schemas.openxmlformats.org/officeDocument/2006/relationships/slideLayout" Target="../slideLayouts/slideLayout14.xml"/><Relationship Id="rId4" Type="http://schemas.openxmlformats.org/officeDocument/2006/relationships/image" Target="../media/image1.gif"/></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13.xml"/><Relationship Id="rId5" Type="http://schemas.openxmlformats.org/officeDocument/2006/relationships/image" Target="../media/image1.gif"/><Relationship Id="rId4" Type="http://schemas.openxmlformats.org/officeDocument/2006/relationships/image" Target="../media/image28.wmf"/></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9.wmf"/><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www.google.com/imgres?imgurl=http://www.lexproducts.com/galleries/product_image_large/Inline_1_xl.jpg&amp;imgrefurl=http://www.lexproducts.com/cs/industrial_product;jsessionid=avo02maPFqygwpIons?id=358&amp;market=Industrial&amp;productLineId=17&amp;usg=__sIZNAvVZts1Og9b41iN3E0aSE9Y=&amp;h=362&amp;w=400&amp;sz=11&amp;hl=en&amp;start=12&amp;tbnid=qpMwOQjb4DFzQM:&amp;tbnh=112&amp;tbnw=124&amp;prev=/images?q=ground+fault+circuit+interrupter&amp;hl=en" TargetMode="External"/><Relationship Id="rId5" Type="http://schemas.openxmlformats.org/officeDocument/2006/relationships/image" Target="../media/image32.jpeg"/><Relationship Id="rId4" Type="http://schemas.openxmlformats.org/officeDocument/2006/relationships/hyperlink" Target="http://www.google.com/imgres?imgurl=http://www.o-digital.com/uploads/2179/2217-1/Portable_Ground_Fault_Circuit_Interrupter_574.jpg&amp;imgrefurl=http://www.o-digital.com/wholesale-products/2179/2225-2/Flyback-Transformer-FBT-7-120115.html&amp;usg=__o2TGSLbEvWDbdWXTXI9wDUvvB1Q=&amp;h=400&amp;w=400&amp;sz=18&amp;hl=en&amp;start=5&amp;tbnid=wUPiGE1iRPkrwM:&amp;tbnh=124&amp;tbnw=124&amp;prev=/images?q=ground+fault+circuit+interrupter&amp;hl=e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imgres?imgurl=http://www.aoc.gov/images/scaffold_2000_2.jpg&amp;imgrefurl=http://www.aoc.gov/projects/frdm_maint_2000/scaffold_2000_2.cfm&amp;usg=__7ka5Y0vfluPL3gc3xrol-gCf45U=&amp;h=345&amp;w=520&amp;sz=45&amp;hl=en&amp;start=16&amp;tbnid=bY_iOU29-kI5SM:&amp;tbnh=87&amp;tbnw=131&amp;prev=/images?q=scaffold&amp;hl=en" TargetMode="External"/><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34.jpeg"/></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www.cccnj.edu/images/emergencyresponse.jpg" TargetMode="External"/><Relationship Id="rId7" Type="http://schemas.openxmlformats.org/officeDocument/2006/relationships/hyperlink" Target="http://www.onlineorganizing.com/graphics02Products/GMUProduct_Ready_Plan.gif" TargetMode="External"/><Relationship Id="rId2" Type="http://schemas.openxmlformats.org/officeDocument/2006/relationships/image" Target="../media/image1.gif"/><Relationship Id="rId1" Type="http://schemas.openxmlformats.org/officeDocument/2006/relationships/slideLayout" Target="../slideLayouts/slideLayout13.xml"/><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imgres?imgurl=http://www.lhsfna.org/images/resp2.jpg&amp;imgrefurl=http://www.lhsfna.org/index.cfm?objectID=5F4E63FA-D56F-E6FA-94AA6183F67C5305&amp;usg=__1LYju5FEJ6oQNCrzTMAxwC80Isg=&amp;h=399&amp;w=400&amp;sz=23&amp;hl=en&amp;start=11&amp;um=1&amp;tbnid=g0ztDdWwY87ZPM:&amp;tbnh=124&amp;tbnw=124&amp;prev=/images?q=respirator+pictures&amp;hl=en&amp;um=1" TargetMode="External"/><Relationship Id="rId2" Type="http://schemas.openxmlformats.org/officeDocument/2006/relationships/image" Target="../media/image1.gif"/><Relationship Id="rId1" Type="http://schemas.openxmlformats.org/officeDocument/2006/relationships/slideLayout" Target="../slideLayouts/slideLayout12.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7.jpeg"/><Relationship Id="rId2" Type="http://schemas.openxmlformats.org/officeDocument/2006/relationships/image" Target="../media/image1.gif"/><Relationship Id="rId1" Type="http://schemas.openxmlformats.org/officeDocument/2006/relationships/slideLayout" Target="../slideLayouts/slideLayout12.xml"/><Relationship Id="rId6" Type="http://schemas.openxmlformats.org/officeDocument/2006/relationships/hyperlink" Target="http://images.google.com/imgres?imgurl=http://media.thedaily.com.au/img/photos/2007/08/29/A_black_widow_spider_t350.jpg&amp;imgrefurl=http://treatmentscorpionbites.com/the-black-widow-spider&amp;usg=__HAl4RdrBvEkrd4q0tY9O-IQxUG4=&amp;h=300&amp;w=350&amp;sz=17&amp;hl=en&amp;start=13&amp;um=1&amp;tbnid=h8tNXGJU9zJe8M:&amp;tbnh=103&amp;tbnw=120&amp;prev=/images?q=black+widow&amp;hl=en&amp;um=1" TargetMode="External"/><Relationship Id="rId5" Type="http://schemas.openxmlformats.org/officeDocument/2006/relationships/image" Target="../media/image46.jpeg"/><Relationship Id="rId4" Type="http://schemas.openxmlformats.org/officeDocument/2006/relationships/hyperlink" Target="http://images.google.com/imgres?imgurl=http://www.lib.uiowa.edu/haRDIN/MD/pictures22/cdc/PHIL_1125_lores.jpg&amp;imgrefurl=http://www.lib.uiowa.edu/haRDIN/MD/cdc/1125.html&amp;usg=__8UTjnZGeBykpeCvDhnR3t36HYQU=&amp;h=459&amp;w=700&amp;sz=121&amp;hl=en&amp;start=2&amp;um=1&amp;tbnid=IuQ1kYjiNrOoJM:&amp;tbnh=92&amp;tbnw=140&amp;prev=/images?q=brown+recluse+spider&amp;hl=en&amp;um=1"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stolaf.edu/committees/safety/SafetyHabit.jpg" TargetMode="External"/><Relationship Id="rId2" Type="http://schemas.openxmlformats.org/officeDocument/2006/relationships/image" Target="../media/image1.gif"/><Relationship Id="rId1" Type="http://schemas.openxmlformats.org/officeDocument/2006/relationships/slideLayout" Target="../slideLayouts/slideLayout13.xml"/><Relationship Id="rId6" Type="http://schemas.openxmlformats.org/officeDocument/2006/relationships/image" Target="../media/image49.jpeg"/><Relationship Id="rId5" Type="http://schemas.openxmlformats.org/officeDocument/2006/relationships/hyperlink" Target="http://images.google.com/imgres?imgurl=http://www.adoragraphics.com/Synmark/Images/SAFETY%20SLOGANS%20MIKE%20LEYSTRA.jpg&amp;imgrefurl=http://www.tandet.com/Tandet-e-newsletter-Issue6-4.htm&amp;usg=__JDktWOqRb5GPew489R_CoOjezH4=&amp;h=233&amp;w=288&amp;sz=147&amp;hl=en&amp;start=1&amp;um=1&amp;tbnid=tpnP6yZNSFcWaM:&amp;tbnh=93&amp;tbnw=115&amp;prev=/images?q=safety+slogans&amp;hl=en&amp;um=1" TargetMode="Externa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hyperlink" Target="http://www.google.com/imgres?imgurl=http://safety.1800inet.com/images/marcom/fallprotect.jpg&amp;imgrefurl=http://safety.1800inet.com/products_by_topic.php/name/fall_protection_training/keywords/fall&amp;usg=__PCovUZo_Fu5GPMK4t-Uo-J6VpM8=&amp;h=285&amp;w=400&amp;sz=26&amp;hl=en&amp;start=5&amp;tbnid=mTNY9x6J_WEjLM:&amp;tbnh=88&amp;tbnw=124&amp;prev=/images?q=fall+protection+pictures&amp;hl=en" TargetMode="External"/><Relationship Id="rId5" Type="http://schemas.openxmlformats.org/officeDocument/2006/relationships/image" Target="../media/image4.jpeg"/><Relationship Id="rId4" Type="http://schemas.openxmlformats.org/officeDocument/2006/relationships/hyperlink" Target="http://www.osha.gov/SLTC/etools/scaffolding/slides/index.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imgres?imgurl=http://www.made-in-china.com/image/2f0j00faTtkBRjRQWsM/Crawler-Cranes-QUY150-.jpg&amp;imgrefurl=http://www.made-in-china.com/showroom/goldhorse/product-detailaJnxWbGBTQDX/China-Crawler-Cranes-QUY150-.html&amp;h=532&amp;w=800&amp;sz=95&amp;tbnid=5IEhay5GViu8hM:&amp;tbnh=95&amp;tbnw=143&amp;prev=/images?q=picture+of+cranes&amp;hl=en&amp;usg=__p1u6Adk4NG4WwORMSX3e6axYr90=&amp;ei=6JnwSoilDNHglAeEl-nqCA&amp;sa=X&amp;oi=image_result&amp;resnum=2&amp;ct=image&amp;ved=0CA8Q9QEwAQ" TargetMode="External"/><Relationship Id="rId1" Type="http://schemas.openxmlformats.org/officeDocument/2006/relationships/slideLayout" Target="../slideLayouts/slideLayout2.xml"/><Relationship Id="rId6" Type="http://schemas.openxmlformats.org/officeDocument/2006/relationships/hyperlink" Target="http://www.google.com/imgres?imgurl=http://media.giantbomb.com/uploads/1/17166/1031882-falling_object_large.jpg&amp;imgrefurl=http://www.giantbomb.com/falling-object/92-3196/&amp;h=301&amp;w=300&amp;sz=11&amp;tbnid=Z0jPW74D2SrOOM:&amp;tbnh=116&amp;tbnw=116&amp;prev=/images?q=picture+of+falling+object&amp;hl=en&amp;usg=__vOvPooLhkkyq3fgxZ-XUDZL3fI8=&amp;ei=lJrwSvSvK8PhlAePlrjrCA&amp;sa=X&amp;oi=image_result&amp;resnum=2&amp;ct=image&amp;ved=0CA8Q9QEwAQ" TargetMode="External"/><Relationship Id="rId5" Type="http://schemas.openxmlformats.org/officeDocument/2006/relationships/image" Target="../media/image9.jpeg"/><Relationship Id="rId4" Type="http://schemas.openxmlformats.org/officeDocument/2006/relationships/hyperlink" Target="http://www.google.com/imgres?imgurl=http://www.vortrax.ca/navigation/equipment/images/lightbox/Trackhoe-230.jpg&amp;imgrefurl=http://www.vortrax.ca/navigation/equipment/equipment.html&amp;h=450&amp;w=600&amp;sz=68&amp;tbnid=0imwih2-kqPsvM:&amp;tbnh=101&amp;tbnw=135&amp;prev=/images?q=picture+of+trackhoe&amp;hl=en&amp;usg=__Ggor5xKEmpbhiGG_HhDkVfVwZ3c=&amp;ei=NJrwSpvQDIWxlAfA8In3CA&amp;sa=X&amp;oi=image_result&amp;resnum=1&amp;ct=image&amp;ved=0CBQQ9QEwAA"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www.google.com/imgres?imgurl=http://www.made-in-china.com/image/2f0j00faTtkBRjRQWsM/Crawler-Cranes-QUY150-.jpg&amp;imgrefurl=http://www.made-in-china.com/showroom/goldhorse/product-detailaJnxWbGBTQDX/China-Crawler-Cranes-QUY150-.html&amp;h=532&amp;w=800&amp;sz=95&amp;tbnid=5IEhay5GViu8hM:&amp;tbnh=95&amp;tbnw=143&amp;prev=/images?q=picture+of+cranes&amp;hl=en&amp;usg=__p1u6Adk4NG4WwORMSX3e6axYr90=&amp;ei=6JnwSoilDNHglAeEl-nqCA&amp;sa=X&amp;oi=image_result&amp;resnum=2&amp;ct=image&amp;ved=0CA8Q9QEwAQ" TargetMode="External"/><Relationship Id="rId1" Type="http://schemas.openxmlformats.org/officeDocument/2006/relationships/slideLayout" Target="../slideLayouts/slideLayout2.xml"/><Relationship Id="rId6" Type="http://schemas.openxmlformats.org/officeDocument/2006/relationships/hyperlink" Target="http://www.google.com/imgres?imgurl=http://media.giantbomb.com/uploads/1/17166/1031882-falling_object_large.jpg&amp;imgrefurl=http://www.giantbomb.com/falling-object/92-3196/&amp;h=301&amp;w=300&amp;sz=11&amp;tbnid=Z0jPW74D2SrOOM:&amp;tbnh=116&amp;tbnw=116&amp;prev=/images?q=picture+of+falling+object&amp;hl=en&amp;usg=__vOvPooLhkkyq3fgxZ-XUDZL3fI8=&amp;ei=lJrwSvSvK8PhlAePlrjrCA&amp;sa=X&amp;oi=image_result&amp;resnum=2&amp;ct=image&amp;ved=0CA8Q9QEwAQ" TargetMode="External"/><Relationship Id="rId5" Type="http://schemas.openxmlformats.org/officeDocument/2006/relationships/image" Target="../media/image9.jpeg"/><Relationship Id="rId4" Type="http://schemas.openxmlformats.org/officeDocument/2006/relationships/hyperlink" Target="http://www.google.com/imgres?imgurl=http://www.vortrax.ca/navigation/equipment/images/lightbox/Trackhoe-230.jpg&amp;imgrefurl=http://www.vortrax.ca/navigation/equipment/equipment.html&amp;h=450&amp;w=600&amp;sz=68&amp;tbnid=0imwih2-kqPsvM:&amp;tbnh=101&amp;tbnw=135&amp;prev=/images?q=picture+of+trackhoe&amp;hl=en&amp;usg=__Ggor5xKEmpbhiGG_HhDkVfVwZ3c=&amp;ei=NJrwSpvQDIWxlAfA8In3CA&amp;sa=X&amp;oi=image_result&amp;resnum=1&amp;ct=image&amp;ved=0CBQQ9QEwAA"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7" descr="G:\USC\Shared Info\Lowe,s pictures\pictures for Jay Worley\P9150897.JPG"/>
          <p:cNvPicPr>
            <a:picLocks noChangeAspect="1" noChangeArrowheads="1"/>
          </p:cNvPicPr>
          <p:nvPr/>
        </p:nvPicPr>
        <p:blipFill>
          <a:blip r:embed="rId3" cstate="print"/>
          <a:srcRect/>
          <a:stretch>
            <a:fillRect/>
          </a:stretch>
        </p:blipFill>
        <p:spPr bwMode="auto">
          <a:xfrm>
            <a:off x="0" y="-159835"/>
            <a:ext cx="9144000" cy="7017835"/>
          </a:xfrm>
          <a:prstGeom prst="rect">
            <a:avLst/>
          </a:prstGeom>
          <a:noFill/>
        </p:spPr>
      </p:pic>
      <p:sp>
        <p:nvSpPr>
          <p:cNvPr id="2053" name="WordArt 5"/>
          <p:cNvSpPr>
            <a:spLocks noChangeArrowheads="1" noChangeShapeType="1" noTextEdit="1"/>
          </p:cNvSpPr>
          <p:nvPr/>
        </p:nvSpPr>
        <p:spPr bwMode="auto">
          <a:xfrm>
            <a:off x="609600" y="3733800"/>
            <a:ext cx="7696200" cy="2667000"/>
          </a:xfrm>
          <a:prstGeom prst="rect">
            <a:avLst/>
          </a:prstGeom>
        </p:spPr>
        <p:txBody>
          <a:bodyPr wrap="none" fromWordArt="1">
            <a:prstTxWarp prst="textPlain">
              <a:avLst>
                <a:gd name="adj" fmla="val 49660"/>
              </a:avLst>
            </a:prstTxWarp>
          </a:bodyPr>
          <a:lstStyle/>
          <a:p>
            <a:pPr algn="ctr"/>
            <a:r>
              <a:rPr lang="en-US" sz="3600" kern="10" dirty="0">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Site Specific Safety Training</a:t>
            </a:r>
          </a:p>
          <a:p>
            <a:pPr algn="ctr"/>
            <a:r>
              <a:rPr lang="en-US" sz="3600" kern="10" dirty="0">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for </a:t>
            </a:r>
          </a:p>
          <a:p>
            <a:pPr algn="ctr"/>
            <a:r>
              <a:rPr lang="en-US" sz="3600" u="sng" kern="10" dirty="0">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Greenland Energy Center</a:t>
            </a:r>
          </a:p>
          <a:p>
            <a:pPr algn="ctr"/>
            <a:r>
              <a:rPr lang="en-US" sz="3600" u="sng" kern="10" dirty="0">
                <a:ln w="19050">
                  <a:solidFill>
                    <a:srgbClr val="99CCFF"/>
                  </a:solidFill>
                  <a:round/>
                  <a:headEnd/>
                  <a:tailEnd/>
                </a:ln>
                <a:solidFill>
                  <a:srgbClr val="0070C0"/>
                </a:solidFill>
                <a:effectLst>
                  <a:outerShdw blurRad="38100" dist="38100" dir="2700000" algn="tl">
                    <a:srgbClr val="000000">
                      <a:alpha val="43137"/>
                    </a:srgbClr>
                  </a:outerShdw>
                </a:effectLst>
                <a:latin typeface="Cambria" pitchFamily="18" charset="0"/>
              </a:rPr>
              <a:t>(GEC) </a:t>
            </a:r>
          </a:p>
        </p:txBody>
      </p:sp>
      <p:pic>
        <p:nvPicPr>
          <p:cNvPr id="9" name="Picture 8" descr="JEALogo.gif"/>
          <p:cNvPicPr>
            <a:picLocks noChangeAspect="1"/>
          </p:cNvPicPr>
          <p:nvPr/>
        </p:nvPicPr>
        <p:blipFill>
          <a:blip r:embed="rId4" cstate="print"/>
          <a:stretch>
            <a:fillRect/>
          </a:stretch>
        </p:blipFill>
        <p:spPr>
          <a:xfrm>
            <a:off x="304800" y="304800"/>
            <a:ext cx="1339780" cy="60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381000" y="1295400"/>
            <a:ext cx="8763000"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Caught In - Confined Spaces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r>
              <a:rPr lang="en-US" sz="2000" b="1" dirty="0">
                <a:solidFill>
                  <a:srgbClr val="CC0000"/>
                </a:solidFill>
                <a:effectLst>
                  <a:outerShdw blurRad="38100" dist="38100" dir="2700000" algn="tl">
                    <a:srgbClr val="C0C0C0"/>
                  </a:outerShdw>
                </a:effectLst>
                <a:latin typeface="Tahoma" pitchFamily="34" charset="0"/>
              </a:rPr>
              <a:t>Rescue from Confined Spaces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dirty="0"/>
              <a:t>Full body harness shall be worn in all confined spaces</a:t>
            </a:r>
          </a:p>
          <a:p>
            <a:endParaRPr lang="en-US" sz="2000" dirty="0"/>
          </a:p>
          <a:p>
            <a:r>
              <a:rPr lang="en-US" sz="2000" dirty="0"/>
              <a:t>Rescue equipment - readily available</a:t>
            </a:r>
          </a:p>
          <a:p>
            <a:endParaRPr lang="en-US" sz="2000" dirty="0"/>
          </a:p>
          <a:p>
            <a:pPr>
              <a:lnSpc>
                <a:spcPct val="90000"/>
              </a:lnSpc>
            </a:pPr>
            <a:r>
              <a:rPr lang="en-US" sz="2000" dirty="0"/>
              <a:t>FP/FA use and care training required for entrant &amp; attendant</a:t>
            </a:r>
          </a:p>
          <a:p>
            <a:pPr>
              <a:lnSpc>
                <a:spcPct val="90000"/>
              </a:lnSpc>
              <a:buFont typeface="Wingdings" pitchFamily="2" charset="2"/>
              <a:buNone/>
            </a:pPr>
            <a:endParaRPr lang="en-US" sz="2000" dirty="0"/>
          </a:p>
          <a:p>
            <a:pPr>
              <a:lnSpc>
                <a:spcPct val="90000"/>
              </a:lnSpc>
              <a:buFont typeface="Wingdings" pitchFamily="2" charset="2"/>
              <a:buNone/>
            </a:pPr>
            <a:endParaRPr lang="en-US" sz="2000" dirty="0"/>
          </a:p>
        </p:txBody>
      </p:sp>
      <p:pic>
        <p:nvPicPr>
          <p:cNvPr id="84996" name="Picture 4" descr="http://www.google.com/images?q=tbn:s-1vTomKO4hvoM::www.metrosewer.net/Images/ConfinedSpaceEntry.jpg&amp;h=78&amp;w=108&amp;usg=__lfAA1n5ALP6ecpr1aqiVUQTvCH4=">
            <a:hlinkClick r:id="rId2"/>
          </p:cNvPr>
          <p:cNvPicPr>
            <a:picLocks noChangeAspect="1" noChangeArrowheads="1"/>
          </p:cNvPicPr>
          <p:nvPr/>
        </p:nvPicPr>
        <p:blipFill>
          <a:blip r:embed="rId3" cstate="print"/>
          <a:srcRect/>
          <a:stretch>
            <a:fillRect/>
          </a:stretch>
        </p:blipFill>
        <p:spPr bwMode="auto">
          <a:xfrm>
            <a:off x="5410200" y="4953000"/>
            <a:ext cx="2110151" cy="1524000"/>
          </a:xfrm>
          <a:prstGeom prst="rect">
            <a:avLst/>
          </a:prstGeom>
          <a:noFill/>
        </p:spPr>
      </p:pic>
      <p:pic>
        <p:nvPicPr>
          <p:cNvPr id="85000" name="Picture 8" descr="http://t0.gstatic.com/images?q=tbn:jG4sJWZ0qult1M:http://www.safety-video-bmsh.com/assets/images/confined_space_entry_hazwoper_video_dvd_2.jpg">
            <a:hlinkClick r:id="rId4"/>
          </p:cNvPr>
          <p:cNvPicPr>
            <a:picLocks noChangeAspect="1" noChangeArrowheads="1"/>
          </p:cNvPicPr>
          <p:nvPr/>
        </p:nvPicPr>
        <p:blipFill>
          <a:blip r:embed="rId5" cstate="print"/>
          <a:srcRect/>
          <a:stretch>
            <a:fillRect/>
          </a:stretch>
        </p:blipFill>
        <p:spPr bwMode="auto">
          <a:xfrm>
            <a:off x="2743200" y="4953000"/>
            <a:ext cx="1924913" cy="1447800"/>
          </a:xfrm>
          <a:prstGeom prst="rect">
            <a:avLst/>
          </a:prstGeom>
          <a:noFill/>
        </p:spPr>
      </p:pic>
      <p:pic>
        <p:nvPicPr>
          <p:cNvPr id="6" name="Picture 5" descr="JEALogo.gif"/>
          <p:cNvPicPr>
            <a:picLocks noChangeAspect="1"/>
          </p:cNvPicPr>
          <p:nvPr/>
        </p:nvPicPr>
        <p:blipFill>
          <a:blip r:embed="rId6" cstate="print"/>
          <a:stretch>
            <a:fillRect/>
          </a:stretch>
        </p:blipFill>
        <p:spPr>
          <a:xfrm>
            <a:off x="381000" y="457200"/>
            <a:ext cx="1339780" cy="609600"/>
          </a:xfrm>
          <a:prstGeom prst="rect">
            <a:avLst/>
          </a:prstGeom>
        </p:spPr>
      </p:pic>
      <p:pic>
        <p:nvPicPr>
          <p:cNvPr id="36866" name="Picture 2" descr="http://t0.gstatic.com/images?q=tbn:wO6A6VPUVN1GDM:http://www.westernsafety.com/Skedco/Skedcopg9-SKED-EVAC.jpg">
            <a:hlinkClick r:id="rId7"/>
          </p:cNvPr>
          <p:cNvPicPr>
            <a:picLocks noChangeAspect="1" noChangeArrowheads="1"/>
          </p:cNvPicPr>
          <p:nvPr/>
        </p:nvPicPr>
        <p:blipFill>
          <a:blip r:embed="rId8" cstate="print"/>
          <a:srcRect/>
          <a:stretch>
            <a:fillRect/>
          </a:stretch>
        </p:blipFill>
        <p:spPr bwMode="auto">
          <a:xfrm>
            <a:off x="6248400" y="381000"/>
            <a:ext cx="2514600" cy="2382923"/>
          </a:xfrm>
          <a:prstGeom prst="rect">
            <a:avLst/>
          </a:prstGeom>
          <a:noFill/>
        </p:spPr>
      </p:pic>
      <p:sp>
        <p:nvSpPr>
          <p:cNvPr id="11" name="Date Placeholder 10"/>
          <p:cNvSpPr>
            <a:spLocks noGrp="1"/>
          </p:cNvSpPr>
          <p:nvPr>
            <p:ph type="dt" sz="half" idx="10"/>
          </p:nvPr>
        </p:nvSpPr>
        <p:spPr/>
        <p:txBody>
          <a:bodyPr/>
          <a:lstStyle/>
          <a:p>
            <a:r>
              <a:rPr lang="en-US" dirty="0"/>
              <a:t>4-6-2026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304800" y="1447800"/>
            <a:ext cx="5224462"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Caught In - Confined Space </a:t>
            </a:r>
          </a:p>
          <a:p>
            <a:pPr>
              <a:buFont typeface="Wingdings" pitchFamily="2" charset="2"/>
              <a:buNone/>
            </a:pPr>
            <a:r>
              <a:rPr lang="en-US" sz="2000" b="1" dirty="0">
                <a:solidFill>
                  <a:srgbClr val="CC0000"/>
                </a:solidFill>
                <a:effectLst>
                  <a:outerShdw blurRad="38100" dist="38100" dir="2700000" algn="tl">
                    <a:srgbClr val="C0C0C0"/>
                  </a:outerShdw>
                </a:effectLst>
                <a:latin typeface="Tahoma" pitchFamily="34" charset="0"/>
              </a:rPr>
              <a:t>Atmospheric Monitoring</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a:p>
            <a:r>
              <a:rPr lang="en-US" sz="2000" dirty="0"/>
              <a:t>Air monitoring is required before entry</a:t>
            </a:r>
          </a:p>
          <a:p>
            <a:endParaRPr lang="en-US" sz="2000" dirty="0"/>
          </a:p>
          <a:p>
            <a:r>
              <a:rPr lang="en-US" sz="2000" dirty="0"/>
              <a:t>Minimum checks for O2, toxic &amp; flammable</a:t>
            </a:r>
          </a:p>
          <a:p>
            <a:endParaRPr lang="en-US" sz="2000" dirty="0"/>
          </a:p>
          <a:p>
            <a:r>
              <a:rPr lang="en-US" sz="2000" dirty="0"/>
              <a:t>Specific gases as required by site safety</a:t>
            </a:r>
          </a:p>
        </p:txBody>
      </p:sp>
      <p:pic>
        <p:nvPicPr>
          <p:cNvPr id="25605" name="Picture 5" descr="MULTIMTR"/>
          <p:cNvPicPr>
            <a:picLocks noGrp="1" noChangeAspect="1" noChangeArrowheads="1"/>
          </p:cNvPicPr>
          <p:nvPr>
            <p:ph sz="quarter" idx="2"/>
          </p:nvPr>
        </p:nvPicPr>
        <p:blipFill>
          <a:blip r:embed="rId2" cstate="print"/>
          <a:srcRect/>
          <a:stretch>
            <a:fillRect/>
          </a:stretch>
        </p:blipFill>
        <p:spPr>
          <a:xfrm>
            <a:off x="6019800" y="1905000"/>
            <a:ext cx="1854200" cy="1104900"/>
          </a:xfrm>
          <a:noFill/>
          <a:ln/>
        </p:spPr>
      </p:pic>
      <p:pic>
        <p:nvPicPr>
          <p:cNvPr id="25607" name="Picture 7" descr="DOSIMETR"/>
          <p:cNvPicPr>
            <a:picLocks noChangeAspect="1" noChangeArrowheads="1"/>
          </p:cNvPicPr>
          <p:nvPr/>
        </p:nvPicPr>
        <p:blipFill>
          <a:blip r:embed="rId3" cstate="print"/>
          <a:srcRect/>
          <a:stretch>
            <a:fillRect/>
          </a:stretch>
        </p:blipFill>
        <p:spPr bwMode="auto">
          <a:xfrm>
            <a:off x="7010400" y="3581400"/>
            <a:ext cx="1774825" cy="2286000"/>
          </a:xfrm>
          <a:prstGeom prst="rect">
            <a:avLst/>
          </a:prstGeom>
          <a:noFill/>
          <a:ln w="9525">
            <a:noFill/>
            <a:miter lim="800000"/>
            <a:headEnd/>
            <a:tailEnd/>
          </a:ln>
        </p:spPr>
      </p:pic>
      <p:pic>
        <p:nvPicPr>
          <p:cNvPr id="25608" name="Picture 8" descr="DRAGGER"/>
          <p:cNvPicPr>
            <a:picLocks noGrp="1" noChangeAspect="1" noChangeArrowheads="1"/>
          </p:cNvPicPr>
          <p:nvPr>
            <p:ph sz="quarter" idx="3"/>
          </p:nvPr>
        </p:nvPicPr>
        <p:blipFill>
          <a:blip r:embed="rId4" cstate="print"/>
          <a:srcRect/>
          <a:stretch>
            <a:fillRect/>
          </a:stretch>
        </p:blipFill>
        <p:spPr>
          <a:xfrm>
            <a:off x="5486400" y="3429000"/>
            <a:ext cx="1482725" cy="2057400"/>
          </a:xfrm>
          <a:noFill/>
          <a:ln/>
        </p:spPr>
      </p:pic>
      <p:pic>
        <p:nvPicPr>
          <p:cNvPr id="7" name="Picture 6" descr="JEALogo.gif"/>
          <p:cNvPicPr>
            <a:picLocks noChangeAspect="1"/>
          </p:cNvPicPr>
          <p:nvPr/>
        </p:nvPicPr>
        <p:blipFill>
          <a:blip r:embed="rId5" cstate="print"/>
          <a:stretch>
            <a:fillRect/>
          </a:stretch>
        </p:blipFill>
        <p:spPr>
          <a:xfrm>
            <a:off x="381000" y="457200"/>
            <a:ext cx="1339780" cy="609600"/>
          </a:xfrm>
          <a:prstGeom prst="rect">
            <a:avLst/>
          </a:prstGeom>
        </p:spPr>
      </p:pic>
      <p:sp>
        <p:nvSpPr>
          <p:cNvPr id="11" name="Date Placeholder 10"/>
          <p:cNvSpPr>
            <a:spLocks noGrp="1"/>
          </p:cNvSpPr>
          <p:nvPr>
            <p:ph type="dt" sz="half" idx="10"/>
          </p:nvPr>
        </p:nvSpPr>
        <p:spPr/>
        <p:txBody>
          <a:bodyPr/>
          <a:lstStyle/>
          <a:p>
            <a:r>
              <a:rPr lang="en-US" dirty="0"/>
              <a:t>4-6-2026</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04800" y="1295400"/>
            <a:ext cx="8305800" cy="51054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Caught In - Confined Space Entry</a:t>
            </a:r>
          </a:p>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	Entrant &amp; Attendant</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dirty="0"/>
              <a:t>Trained in atmospheric &amp; physical</a:t>
            </a:r>
          </a:p>
          <a:p>
            <a:pPr>
              <a:buFont typeface="Wingdings" pitchFamily="2" charset="2"/>
              <a:buNone/>
            </a:pPr>
            <a:r>
              <a:rPr lang="en-US" sz="2000" dirty="0"/>
              <a:t>	hazards</a:t>
            </a:r>
          </a:p>
          <a:p>
            <a:pPr>
              <a:buFont typeface="Wingdings" pitchFamily="2" charset="2"/>
              <a:buNone/>
            </a:pPr>
            <a:endParaRPr lang="en-US" sz="2000" dirty="0"/>
          </a:p>
          <a:p>
            <a:r>
              <a:rPr lang="en-US" sz="2000" dirty="0"/>
              <a:t>Attendant required for </a:t>
            </a:r>
            <a:r>
              <a:rPr lang="en-US" sz="2000" i="1" u="sng" dirty="0"/>
              <a:t>every</a:t>
            </a:r>
            <a:r>
              <a:rPr lang="en-US" sz="2000" dirty="0"/>
              <a:t> CSE.</a:t>
            </a:r>
          </a:p>
          <a:p>
            <a:endParaRPr lang="en-US" sz="2000" dirty="0"/>
          </a:p>
          <a:p>
            <a:pPr>
              <a:lnSpc>
                <a:spcPct val="90000"/>
              </a:lnSpc>
            </a:pPr>
            <a:r>
              <a:rPr lang="en-US" sz="2000" dirty="0"/>
              <a:t>Attendant = trained &amp; competent </a:t>
            </a:r>
          </a:p>
          <a:p>
            <a:pPr>
              <a:lnSpc>
                <a:spcPct val="90000"/>
              </a:lnSpc>
              <a:buFont typeface="Wingdings" pitchFamily="2" charset="2"/>
              <a:buNone/>
            </a:pPr>
            <a:r>
              <a:rPr lang="en-US" sz="2000" dirty="0"/>
              <a:t>	+ CPR/First Aid</a:t>
            </a:r>
          </a:p>
          <a:p>
            <a:pPr>
              <a:lnSpc>
                <a:spcPct val="90000"/>
              </a:lnSpc>
              <a:buFont typeface="Wingdings" pitchFamily="2" charset="2"/>
              <a:buNone/>
            </a:pPr>
            <a:endParaRPr lang="en-US" sz="2000" dirty="0"/>
          </a:p>
          <a:p>
            <a:pPr>
              <a:lnSpc>
                <a:spcPct val="90000"/>
              </a:lnSpc>
            </a:pPr>
            <a:r>
              <a:rPr lang="en-US" sz="2000" dirty="0"/>
              <a:t>Complete permit &amp; post at entry point</a:t>
            </a:r>
          </a:p>
          <a:p>
            <a:pPr>
              <a:lnSpc>
                <a:spcPct val="90000"/>
              </a:lnSpc>
              <a:buFont typeface="Wingdings" pitchFamily="2" charset="2"/>
              <a:buNone/>
            </a:pPr>
            <a:endParaRPr lang="en-US" sz="2000" dirty="0"/>
          </a:p>
          <a:p>
            <a:pPr>
              <a:lnSpc>
                <a:spcPct val="90000"/>
              </a:lnSpc>
              <a:buFont typeface="Wingdings" pitchFamily="2" charset="2"/>
              <a:buNone/>
            </a:pPr>
            <a:r>
              <a:rPr lang="en-US" sz="2000" dirty="0"/>
              <a:t>			</a:t>
            </a:r>
          </a:p>
        </p:txBody>
      </p:sp>
      <p:pic>
        <p:nvPicPr>
          <p:cNvPr id="28677" name="Picture 5" descr="Z267"/>
          <p:cNvPicPr>
            <a:picLocks noChangeAspect="1" noChangeArrowheads="1"/>
          </p:cNvPicPr>
          <p:nvPr/>
        </p:nvPicPr>
        <p:blipFill>
          <a:blip r:embed="rId2" cstate="print"/>
          <a:srcRect/>
          <a:stretch>
            <a:fillRect/>
          </a:stretch>
        </p:blipFill>
        <p:spPr bwMode="auto">
          <a:xfrm>
            <a:off x="5867400" y="2438400"/>
            <a:ext cx="2773363" cy="2705100"/>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3"/>
          <p:cNvSpPr>
            <a:spLocks noGrp="1" noChangeArrowheads="1"/>
          </p:cNvSpPr>
          <p:nvPr>
            <p:ph type="body" sz="half" idx="1"/>
          </p:nvPr>
        </p:nvSpPr>
        <p:spPr>
          <a:xfrm>
            <a:off x="381000" y="1371600"/>
            <a:ext cx="4876800" cy="4267200"/>
          </a:xfrm>
        </p:spPr>
        <p:txBody>
          <a:bodyPr/>
          <a:lstStyle/>
          <a:p>
            <a:pPr>
              <a:lnSpc>
                <a:spcPct val="80000"/>
              </a:lnSpc>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a:t>
            </a:r>
            <a:br>
              <a:rPr lang="en-US" sz="2000" b="1" dirty="0">
                <a:solidFill>
                  <a:srgbClr val="CC0000"/>
                </a:solidFill>
                <a:effectLst>
                  <a:outerShdw blurRad="38100" dist="38100" dir="2700000" algn="tl">
                    <a:srgbClr val="C0C0C0"/>
                  </a:outerShdw>
                </a:effectLst>
                <a:latin typeface="Tahoma" pitchFamily="34" charset="0"/>
              </a:rPr>
            </a:br>
            <a:endParaRPr lang="en-US" sz="2000" b="1" dirty="0">
              <a:solidFill>
                <a:srgbClr val="CC0000"/>
              </a:solidFill>
              <a:effectLst>
                <a:outerShdw blurRad="38100" dist="38100" dir="2700000" algn="tl">
                  <a:srgbClr val="C0C0C0"/>
                </a:outerShdw>
              </a:effectLst>
              <a:latin typeface="Tahoma" pitchFamily="34" charset="0"/>
            </a:endParaRPr>
          </a:p>
          <a:p>
            <a:pPr>
              <a:lnSpc>
                <a:spcPct val="80000"/>
              </a:lnSpc>
            </a:pPr>
            <a:r>
              <a:rPr lang="en-US" sz="2000" dirty="0"/>
              <a:t>Welding</a:t>
            </a:r>
          </a:p>
          <a:p>
            <a:pPr>
              <a:lnSpc>
                <a:spcPct val="80000"/>
              </a:lnSpc>
            </a:pPr>
            <a:endParaRPr lang="en-US" sz="2000" dirty="0"/>
          </a:p>
          <a:p>
            <a:pPr>
              <a:lnSpc>
                <a:spcPct val="80000"/>
              </a:lnSpc>
              <a:buNone/>
            </a:pPr>
            <a:r>
              <a:rPr lang="en-US" sz="2000" dirty="0"/>
              <a:t>		</a:t>
            </a:r>
          </a:p>
          <a:p>
            <a:pPr>
              <a:lnSpc>
                <a:spcPct val="110000"/>
              </a:lnSpc>
            </a:pPr>
            <a:r>
              <a:rPr lang="en-US" sz="2000" dirty="0"/>
              <a:t>Brazing</a:t>
            </a:r>
          </a:p>
          <a:p>
            <a:pPr>
              <a:lnSpc>
                <a:spcPct val="110000"/>
              </a:lnSpc>
            </a:pPr>
            <a:endParaRPr lang="en-US" sz="2000" dirty="0"/>
          </a:p>
          <a:p>
            <a:pPr>
              <a:lnSpc>
                <a:spcPct val="80000"/>
              </a:lnSpc>
            </a:pPr>
            <a:r>
              <a:rPr lang="en-US" sz="2000" dirty="0"/>
              <a:t>Flame or Plasma Cutting</a:t>
            </a:r>
          </a:p>
          <a:p>
            <a:pPr>
              <a:lnSpc>
                <a:spcPct val="80000"/>
              </a:lnSpc>
              <a:buNone/>
            </a:pPr>
            <a:r>
              <a:rPr lang="en-US" sz="2000" dirty="0"/>
              <a:t>	</a:t>
            </a:r>
          </a:p>
          <a:p>
            <a:pPr>
              <a:lnSpc>
                <a:spcPct val="80000"/>
              </a:lnSpc>
            </a:pPr>
            <a:r>
              <a:rPr lang="en-US" sz="2000" dirty="0"/>
              <a:t>Hot Riveting</a:t>
            </a:r>
          </a:p>
          <a:p>
            <a:pPr>
              <a:lnSpc>
                <a:spcPct val="80000"/>
              </a:lnSpc>
            </a:pPr>
            <a:endParaRPr lang="en-US" sz="2000" dirty="0"/>
          </a:p>
          <a:p>
            <a:pPr>
              <a:lnSpc>
                <a:spcPct val="80000"/>
              </a:lnSpc>
            </a:pPr>
            <a:endParaRPr lang="en-US" sz="2000" dirty="0"/>
          </a:p>
          <a:p>
            <a:pPr>
              <a:lnSpc>
                <a:spcPct val="140000"/>
              </a:lnSpc>
            </a:pPr>
            <a:r>
              <a:rPr lang="en-US" sz="2000" u="sng" dirty="0"/>
              <a:t>Any type of work that can create</a:t>
            </a:r>
            <a:endParaRPr lang="en-US" sz="2000" b="1" dirty="0"/>
          </a:p>
          <a:p>
            <a:pPr>
              <a:lnSpc>
                <a:spcPct val="80000"/>
              </a:lnSpc>
            </a:pPr>
            <a:endParaRPr lang="en-US" sz="2000" dirty="0"/>
          </a:p>
          <a:p>
            <a:pPr>
              <a:lnSpc>
                <a:spcPct val="80000"/>
              </a:lnSpc>
              <a:buFont typeface="Wingdings" pitchFamily="2" charset="2"/>
              <a:buNone/>
            </a:pPr>
            <a:endParaRPr lang="en-US" sz="800" b="1" dirty="0">
              <a:solidFill>
                <a:srgbClr val="CC0000"/>
              </a:solidFill>
              <a:effectLst>
                <a:outerShdw blurRad="38100" dist="38100" dir="2700000" algn="tl">
                  <a:srgbClr val="C0C0C0"/>
                </a:outerShdw>
              </a:effectLst>
              <a:latin typeface="Tahoma" pitchFamily="34" charset="0"/>
            </a:endParaRPr>
          </a:p>
        </p:txBody>
      </p:sp>
      <p:sp>
        <p:nvSpPr>
          <p:cNvPr id="29703" name="AutoShape 7"/>
          <p:cNvSpPr>
            <a:spLocks noChangeArrowheads="1"/>
          </p:cNvSpPr>
          <p:nvPr/>
        </p:nvSpPr>
        <p:spPr bwMode="auto">
          <a:xfrm>
            <a:off x="4800600" y="4191000"/>
            <a:ext cx="3733800" cy="2514600"/>
          </a:xfrm>
          <a:prstGeom prst="irregularSeal1">
            <a:avLst/>
          </a:prstGeom>
          <a:solidFill>
            <a:srgbClr val="FFFF66"/>
          </a:solidFill>
          <a:ln w="28575">
            <a:solidFill>
              <a:srgbClr val="FF9900"/>
            </a:solidFill>
            <a:miter lim="800000"/>
            <a:headEnd/>
            <a:tailEnd/>
          </a:ln>
          <a:effectLst>
            <a:outerShdw dist="92457" dir="956724" algn="ctr" rotWithShape="0">
              <a:srgbClr val="FF9900"/>
            </a:outerShdw>
          </a:effectLst>
        </p:spPr>
        <p:txBody>
          <a:bodyPr wrap="none" anchor="ctr"/>
          <a:lstStyle/>
          <a:p>
            <a:endParaRPr lang="en-US"/>
          </a:p>
        </p:txBody>
      </p:sp>
      <p:pic>
        <p:nvPicPr>
          <p:cNvPr id="6" name="Picture 5"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TextBox 7"/>
          <p:cNvSpPr txBox="1"/>
          <p:nvPr/>
        </p:nvSpPr>
        <p:spPr>
          <a:xfrm>
            <a:off x="5257800" y="5334000"/>
            <a:ext cx="2998795" cy="369332"/>
          </a:xfrm>
          <a:prstGeom prst="rect">
            <a:avLst/>
          </a:prstGeom>
          <a:noFill/>
        </p:spPr>
        <p:txBody>
          <a:bodyPr wrap="square" rtlCol="0">
            <a:spAutoFit/>
          </a:bodyPr>
          <a:lstStyle/>
          <a:p>
            <a:r>
              <a:rPr lang="en-US" b="1" i="1" dirty="0">
                <a:solidFill>
                  <a:srgbClr val="CC0000"/>
                </a:solidFill>
              </a:rPr>
              <a:t>sparks! heat! flames!</a:t>
            </a:r>
            <a:endParaRPr lang="en-US" dirty="0"/>
          </a:p>
        </p:txBody>
      </p:sp>
      <p:sp>
        <p:nvSpPr>
          <p:cNvPr id="11" name="Date Placeholder 10"/>
          <p:cNvSpPr>
            <a:spLocks noGrp="1"/>
          </p:cNvSpPr>
          <p:nvPr>
            <p:ph type="dt" sz="half" idx="10"/>
          </p:nvPr>
        </p:nvSpPr>
        <p:spPr>
          <a:xfrm>
            <a:off x="609600" y="6229350"/>
            <a:ext cx="1981200" cy="476250"/>
          </a:xfrm>
        </p:spPr>
        <p:txBody>
          <a:bodyPr/>
          <a:lstStyle/>
          <a:p>
            <a:r>
              <a:rPr lang="en-US" dirty="0"/>
              <a:t>4-6-2026</a:t>
            </a:r>
          </a:p>
        </p:txBody>
      </p:sp>
      <p:pic>
        <p:nvPicPr>
          <p:cNvPr id="33794" name="Picture 2" descr="http://t2.gstatic.com/images?q=tbn:eeFKKbF5tFw37M:http://community.klipsch.com/forums/storage/9/1069356/HandGrinder45.jpg">
            <a:hlinkClick r:id="rId3"/>
          </p:cNvPr>
          <p:cNvPicPr>
            <a:picLocks noChangeAspect="1" noChangeArrowheads="1"/>
          </p:cNvPicPr>
          <p:nvPr/>
        </p:nvPicPr>
        <p:blipFill>
          <a:blip r:embed="rId4" cstate="print"/>
          <a:srcRect/>
          <a:stretch>
            <a:fillRect/>
          </a:stretch>
        </p:blipFill>
        <p:spPr bwMode="auto">
          <a:xfrm>
            <a:off x="6224799" y="1295400"/>
            <a:ext cx="1833351" cy="1381126"/>
          </a:xfrm>
          <a:prstGeom prst="rect">
            <a:avLst/>
          </a:prstGeom>
          <a:noFill/>
        </p:spPr>
      </p:pic>
      <p:pic>
        <p:nvPicPr>
          <p:cNvPr id="33796" name="Picture 4" descr="http://t2.gstatic.com/images?q=tbn:W3wqb-6_DQmTpM:http://www.mtc-software.com/image/applications/hi-plasma.jpg">
            <a:hlinkClick r:id="rId5"/>
          </p:cNvPr>
          <p:cNvPicPr>
            <a:picLocks noChangeAspect="1" noChangeArrowheads="1"/>
          </p:cNvPicPr>
          <p:nvPr/>
        </p:nvPicPr>
        <p:blipFill>
          <a:blip r:embed="rId6" cstate="print"/>
          <a:srcRect/>
          <a:stretch>
            <a:fillRect/>
          </a:stretch>
        </p:blipFill>
        <p:spPr bwMode="auto">
          <a:xfrm>
            <a:off x="4419600" y="2971800"/>
            <a:ext cx="1295400" cy="1249137"/>
          </a:xfrm>
          <a:prstGeom prst="rect">
            <a:avLst/>
          </a:prstGeom>
          <a:noFill/>
        </p:spPr>
      </p:pic>
      <p:pic>
        <p:nvPicPr>
          <p:cNvPr id="33798" name="Picture 6" descr="http://t0.gstatic.com/images?q=tbn:2nxUc2HuRFSqtM:http://www.rebar-for-sale.com/img/rebar-sticks-welding.jpg">
            <a:hlinkClick r:id="rId7"/>
          </p:cNvPr>
          <p:cNvPicPr>
            <a:picLocks noChangeAspect="1" noChangeArrowheads="1"/>
          </p:cNvPicPr>
          <p:nvPr/>
        </p:nvPicPr>
        <p:blipFill>
          <a:blip r:embed="rId8" cstate="print"/>
          <a:srcRect/>
          <a:stretch>
            <a:fillRect/>
          </a:stretch>
        </p:blipFill>
        <p:spPr bwMode="auto">
          <a:xfrm>
            <a:off x="3276600" y="838200"/>
            <a:ext cx="1225958" cy="1447800"/>
          </a:xfrm>
          <a:prstGeom prst="rect">
            <a:avLst/>
          </a:prstGeom>
          <a:noFill/>
        </p:spPr>
      </p:pic>
      <p:pic>
        <p:nvPicPr>
          <p:cNvPr id="33800" name="Picture 8" descr="http://t0.gstatic.com/images?q=tbn:zxMYdSwOoNFauM:http://www.xmission.com/~ranthon/dia-brazing1.gif">
            <a:hlinkClick r:id="rId9"/>
          </p:cNvPr>
          <p:cNvPicPr>
            <a:picLocks noChangeAspect="1" noChangeArrowheads="1"/>
          </p:cNvPicPr>
          <p:nvPr/>
        </p:nvPicPr>
        <p:blipFill>
          <a:blip r:embed="rId10" cstate="print"/>
          <a:srcRect/>
          <a:stretch>
            <a:fillRect/>
          </a:stretch>
        </p:blipFill>
        <p:spPr bwMode="auto">
          <a:xfrm>
            <a:off x="2057400" y="2590800"/>
            <a:ext cx="1371600" cy="884903"/>
          </a:xfrm>
          <a:prstGeom prst="rect">
            <a:avLst/>
          </a:prstGeom>
          <a:noFill/>
        </p:spPr>
      </p:pic>
      <p:pic>
        <p:nvPicPr>
          <p:cNvPr id="33802" name="Picture 10" descr="http://t0.gstatic.com/images?q=tbn:k350LOwj6yPhUM:http://www.steaminc.org.nz/content/Locomotives/Images/ab608h.jpg">
            <a:hlinkClick r:id="rId11"/>
          </p:cNvPr>
          <p:cNvPicPr>
            <a:picLocks noChangeAspect="1" noChangeArrowheads="1"/>
          </p:cNvPicPr>
          <p:nvPr/>
        </p:nvPicPr>
        <p:blipFill>
          <a:blip r:embed="rId12" cstate="print"/>
          <a:srcRect/>
          <a:stretch>
            <a:fillRect/>
          </a:stretch>
        </p:blipFill>
        <p:spPr bwMode="auto">
          <a:xfrm>
            <a:off x="2667000" y="4191000"/>
            <a:ext cx="1285875" cy="96202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5" name="Rectangle 3"/>
          <p:cNvSpPr>
            <a:spLocks noGrp="1" noChangeArrowheads="1"/>
          </p:cNvSpPr>
          <p:nvPr>
            <p:ph type="body" sz="half" idx="1"/>
          </p:nvPr>
        </p:nvSpPr>
        <p:spPr>
          <a:xfrm>
            <a:off x="381000" y="1447800"/>
            <a:ext cx="5529262"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 Permit Authorization</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a:p>
            <a:r>
              <a:rPr lang="en-US" sz="2000" dirty="0"/>
              <a:t>Hot Work Permit complete</a:t>
            </a:r>
          </a:p>
          <a:p>
            <a:endParaRPr lang="en-US" sz="2000" dirty="0"/>
          </a:p>
          <a:p>
            <a:r>
              <a:rPr lang="en-US" sz="2000" dirty="0"/>
              <a:t>Ensure JEA Project Mgr is notified of work.  Obtain proper signatures.</a:t>
            </a:r>
          </a:p>
          <a:p>
            <a:endParaRPr lang="en-US" sz="2000" dirty="0"/>
          </a:p>
          <a:p>
            <a:r>
              <a:rPr lang="en-US" sz="2000" dirty="0"/>
              <a:t>Fire precautions are in place</a:t>
            </a:r>
          </a:p>
          <a:p>
            <a:pPr lvl="2"/>
            <a:r>
              <a:rPr lang="en-US" sz="2000" b="1" i="1" dirty="0"/>
              <a:t>Fire Watch assigned</a:t>
            </a:r>
          </a:p>
          <a:p>
            <a:pPr lvl="2"/>
            <a:r>
              <a:rPr lang="en-US" sz="2000" b="1" i="1" dirty="0"/>
              <a:t>Fire extinguisher in place</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33797" name="Picture 5" descr="GC000247"/>
          <p:cNvPicPr>
            <a:picLocks noChangeAspect="1" noChangeArrowheads="1"/>
          </p:cNvPicPr>
          <p:nvPr/>
        </p:nvPicPr>
        <p:blipFill>
          <a:blip r:embed="rId2" cstate="print"/>
          <a:srcRect/>
          <a:stretch>
            <a:fillRect/>
          </a:stretch>
        </p:blipFill>
        <p:spPr bwMode="auto">
          <a:xfrm>
            <a:off x="6629400" y="1828800"/>
            <a:ext cx="1905000" cy="3048000"/>
          </a:xfrm>
          <a:prstGeom prst="rect">
            <a:avLst/>
          </a:prstGeom>
          <a:noFill/>
          <a:ln w="9525">
            <a:noFill/>
            <a:miter lim="800000"/>
            <a:headEnd/>
            <a:tailEnd/>
          </a:ln>
        </p:spPr>
      </p:pic>
      <p:pic>
        <p:nvPicPr>
          <p:cNvPr id="6" name="Picture 5"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32772" name="Picture 4" descr="http://t3.gstatic.com/images?q=tbn:qEM76SkjCbiyMM:http://www.firesafetraining.com/images/FireExtinguisher1.png">
            <a:hlinkClick r:id="rId4"/>
          </p:cNvPr>
          <p:cNvPicPr>
            <a:picLocks noChangeAspect="1" noChangeArrowheads="1"/>
          </p:cNvPicPr>
          <p:nvPr/>
        </p:nvPicPr>
        <p:blipFill>
          <a:blip r:embed="rId5" cstate="print"/>
          <a:srcRect/>
          <a:stretch>
            <a:fillRect/>
          </a:stretch>
        </p:blipFill>
        <p:spPr bwMode="auto">
          <a:xfrm>
            <a:off x="5715000" y="4495800"/>
            <a:ext cx="1638298" cy="1219200"/>
          </a:xfrm>
          <a:prstGeom prst="rect">
            <a:avLst/>
          </a:prstGeom>
          <a:noFill/>
        </p:spPr>
      </p:pic>
      <p:sp>
        <p:nvSpPr>
          <p:cNvPr id="14" name="Date Placeholder 13"/>
          <p:cNvSpPr>
            <a:spLocks noGrp="1"/>
          </p:cNvSpPr>
          <p:nvPr>
            <p:ph type="dt" sz="half" idx="10"/>
          </p:nvPr>
        </p:nvSpPr>
        <p:spPr/>
        <p:txBody>
          <a:bodyPr/>
          <a:lstStyle/>
          <a:p>
            <a:r>
              <a:rPr lang="en-US" dirty="0"/>
              <a:t>4-6-2026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3"/>
          <p:cNvSpPr>
            <a:spLocks noGrp="1" noChangeArrowheads="1"/>
          </p:cNvSpPr>
          <p:nvPr>
            <p:ph type="body" sz="half" idx="1"/>
          </p:nvPr>
        </p:nvSpPr>
        <p:spPr>
          <a:xfrm>
            <a:off x="381000" y="1981200"/>
            <a:ext cx="5105400" cy="4267200"/>
          </a:xfrm>
        </p:spPr>
        <p:txBody>
          <a:bodyPr/>
          <a:lstStyle/>
          <a:p>
            <a:r>
              <a:rPr lang="en-US" sz="2000" dirty="0"/>
              <a:t>Required for every hot work permit</a:t>
            </a:r>
          </a:p>
          <a:p>
            <a:endParaRPr lang="en-US" sz="2000" dirty="0"/>
          </a:p>
          <a:p>
            <a:r>
              <a:rPr lang="en-US" sz="2000" dirty="0"/>
              <a:t>Employee(s) assigned to fire watch </a:t>
            </a:r>
            <a:r>
              <a:rPr lang="en-US" sz="2000" u="sng" dirty="0"/>
              <a:t>can’t have collateral duties</a:t>
            </a:r>
            <a:r>
              <a:rPr lang="en-US" sz="2000" dirty="0"/>
              <a:t>.  “Watch” ends </a:t>
            </a:r>
            <a:r>
              <a:rPr lang="en-US" sz="2000" u="sng" dirty="0">
                <a:solidFill>
                  <a:schemeClr val="accent2"/>
                </a:solidFill>
              </a:rPr>
              <a:t>1 hour </a:t>
            </a:r>
            <a:r>
              <a:rPr lang="en-US" sz="2000" dirty="0"/>
              <a:t>after work is complete</a:t>
            </a:r>
          </a:p>
          <a:p>
            <a:endParaRPr lang="en-US" sz="2000" dirty="0"/>
          </a:p>
          <a:p>
            <a:r>
              <a:rPr lang="en-US" sz="2000" dirty="0"/>
              <a:t>“Monitoring Period” – </a:t>
            </a:r>
            <a:r>
              <a:rPr lang="en-US" sz="2000" u="sng" dirty="0">
                <a:solidFill>
                  <a:schemeClr val="accent2"/>
                </a:solidFill>
              </a:rPr>
              <a:t>3 hours </a:t>
            </a:r>
            <a:r>
              <a:rPr lang="en-US" sz="2000" dirty="0"/>
              <a:t>after fire watch</a:t>
            </a:r>
          </a:p>
          <a:p>
            <a:endParaRPr lang="en-US" sz="2000" dirty="0"/>
          </a:p>
          <a:p>
            <a:r>
              <a:rPr lang="en-US" sz="2000" dirty="0"/>
              <a:t>Trained in use of fire extinguishers</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graphicFrame>
        <p:nvGraphicFramePr>
          <p:cNvPr id="31749" name="Object 5"/>
          <p:cNvGraphicFramePr>
            <a:graphicFrameLocks noGrp="1" noChangeAspect="1"/>
          </p:cNvGraphicFramePr>
          <p:nvPr>
            <p:ph sz="half" idx="2"/>
          </p:nvPr>
        </p:nvGraphicFramePr>
        <p:xfrm>
          <a:off x="6038267" y="3200400"/>
          <a:ext cx="1769058" cy="2590800"/>
        </p:xfrm>
        <a:graphic>
          <a:graphicData uri="http://schemas.openxmlformats.org/presentationml/2006/ole">
            <mc:AlternateContent xmlns:mc="http://schemas.openxmlformats.org/markup-compatibility/2006">
              <mc:Choice xmlns:v="urn:schemas-microsoft-com:vml" Requires="v">
                <p:oleObj name="Clip" r:id="rId2" imgW="3238095" imgH="4742857" progId="">
                  <p:embed/>
                </p:oleObj>
              </mc:Choice>
              <mc:Fallback>
                <p:oleObj name="Clip" r:id="rId2" imgW="3238095" imgH="4742857" progId="">
                  <p:embed/>
                  <p:pic>
                    <p:nvPicPr>
                      <p:cNvPr id="31749"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8267" y="3200400"/>
                        <a:ext cx="1769058" cy="259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4" descr="JEALogo.gif"/>
          <p:cNvPicPr>
            <a:picLocks noChangeAspect="1"/>
          </p:cNvPicPr>
          <p:nvPr/>
        </p:nvPicPr>
        <p:blipFill>
          <a:blip r:embed="rId4" cstate="print"/>
          <a:stretch>
            <a:fillRect/>
          </a:stretch>
        </p:blipFill>
        <p:spPr>
          <a:xfrm>
            <a:off x="381000" y="457200"/>
            <a:ext cx="1339780" cy="609600"/>
          </a:xfrm>
          <a:prstGeom prst="rect">
            <a:avLst/>
          </a:prstGeom>
        </p:spPr>
      </p:pic>
      <p:sp>
        <p:nvSpPr>
          <p:cNvPr id="7" name="TextBox 6"/>
          <p:cNvSpPr txBox="1"/>
          <p:nvPr/>
        </p:nvSpPr>
        <p:spPr>
          <a:xfrm>
            <a:off x="381000" y="1295400"/>
            <a:ext cx="7085594" cy="461665"/>
          </a:xfrm>
          <a:prstGeom prst="rect">
            <a:avLst/>
          </a:prstGeom>
          <a:noFill/>
        </p:spPr>
        <p:txBody>
          <a:bodyPr wrap="none" rtlCol="0">
            <a:spAutoFit/>
          </a:bodyPr>
          <a:lstStyle/>
          <a:p>
            <a:r>
              <a:rPr lang="en-US" sz="2400" b="1" dirty="0">
                <a:solidFill>
                  <a:srgbClr val="CC0000"/>
                </a:solidFill>
                <a:effectLst>
                  <a:outerShdw blurRad="38100" dist="38100" dir="2700000" algn="tl">
                    <a:srgbClr val="C0C0C0"/>
                  </a:outerShdw>
                </a:effectLst>
                <a:latin typeface="Tahoma" pitchFamily="34" charset="0"/>
              </a:rPr>
              <a:t>Hot Work – Fire Watch &amp; Monitoring Period</a:t>
            </a:r>
            <a:endParaRPr lang="en-US" sz="2400" b="1" dirty="0">
              <a:solidFill>
                <a:srgbClr val="B51605"/>
              </a:solidFill>
              <a:effectLst>
                <a:outerShdw blurRad="38100" dist="38100" dir="2700000" algn="tl">
                  <a:srgbClr val="000000">
                    <a:alpha val="43137"/>
                  </a:srgbClr>
                </a:outerShdw>
              </a:effectLst>
              <a:latin typeface="Tahoma" pitchFamily="34" charset="0"/>
              <a:cs typeface="Tahoma" pitchFamily="34" charset="0"/>
            </a:endParaRPr>
          </a:p>
        </p:txBody>
      </p:sp>
      <p:sp>
        <p:nvSpPr>
          <p:cNvPr id="10" name="Date Placeholder 9"/>
          <p:cNvSpPr>
            <a:spLocks noGrp="1"/>
          </p:cNvSpPr>
          <p:nvPr>
            <p:ph type="dt" sz="half" idx="10"/>
          </p:nvPr>
        </p:nvSpPr>
        <p:spPr/>
        <p:txBody>
          <a:bodyPr/>
          <a:lstStyle/>
          <a:p>
            <a:r>
              <a:rPr lang="en-US" dirty="0"/>
              <a:t>4-6-2026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500" fill="hold"/>
                                        <p:tgtEl>
                                          <p:spTgt spid="31749"/>
                                        </p:tgtEl>
                                        <p:attrNameLst>
                                          <p:attrName>ppt_x</p:attrName>
                                        </p:attrNameLst>
                                      </p:cBhvr>
                                      <p:tavLst>
                                        <p:tav tm="0">
                                          <p:val>
                                            <p:strVal val="1+#ppt_w/2"/>
                                          </p:val>
                                        </p:tav>
                                        <p:tav tm="100000">
                                          <p:val>
                                            <p:strVal val="#ppt_x"/>
                                          </p:val>
                                        </p:tav>
                                      </p:tavLst>
                                    </p:anim>
                                    <p:anim calcmode="lin" valueType="num">
                                      <p:cBhvr additive="base">
                                        <p:cTn id="8" dur="500" fill="hold"/>
                                        <p:tgtEl>
                                          <p:spTgt spid="317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3"/>
          <p:cNvSpPr>
            <a:spLocks noGrp="1" noChangeArrowheads="1"/>
          </p:cNvSpPr>
          <p:nvPr>
            <p:ph type="body" sz="half" idx="1"/>
          </p:nvPr>
        </p:nvSpPr>
        <p:spPr>
          <a:xfrm>
            <a:off x="304800" y="1447800"/>
            <a:ext cx="7010400"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 - Tank &amp; Pipe Safety Preparation</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r>
              <a:rPr lang="en-US" sz="2000" dirty="0"/>
              <a:t>Includes:</a:t>
            </a:r>
          </a:p>
          <a:p>
            <a:pPr lvl="2"/>
            <a:r>
              <a:rPr lang="en-US" sz="2000" b="1" i="1" dirty="0"/>
              <a:t>Vessels</a:t>
            </a:r>
          </a:p>
          <a:p>
            <a:pPr lvl="2"/>
            <a:r>
              <a:rPr lang="en-US" sz="2000" b="1" i="1" dirty="0"/>
              <a:t>Tanks</a:t>
            </a:r>
          </a:p>
          <a:p>
            <a:pPr lvl="2"/>
            <a:r>
              <a:rPr lang="en-US" sz="2000" b="1" i="1" dirty="0"/>
              <a:t>Drums</a:t>
            </a:r>
          </a:p>
          <a:p>
            <a:pPr lvl="2"/>
            <a:r>
              <a:rPr lang="en-US" sz="2000" b="1" i="1" dirty="0"/>
              <a:t>Pipes</a:t>
            </a:r>
          </a:p>
          <a:p>
            <a:pPr lvl="2"/>
            <a:r>
              <a:rPr lang="en-US" sz="2000" b="1" i="1" dirty="0"/>
              <a:t>Other Containers</a:t>
            </a:r>
            <a:endParaRPr lang="en-US" sz="2000" dirty="0"/>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35847" name="Picture 7" descr="VSSLJCKT"/>
          <p:cNvPicPr>
            <a:picLocks noGrp="1" noChangeAspect="1" noChangeArrowheads="1"/>
          </p:cNvPicPr>
          <p:nvPr>
            <p:ph sz="quarter" idx="3"/>
          </p:nvPr>
        </p:nvPicPr>
        <p:blipFill>
          <a:blip r:embed="rId2" cstate="print"/>
          <a:srcRect/>
          <a:stretch>
            <a:fillRect/>
          </a:stretch>
        </p:blipFill>
        <p:spPr>
          <a:xfrm>
            <a:off x="7086600" y="4343400"/>
            <a:ext cx="1751013" cy="2057400"/>
          </a:xfrm>
          <a:noFill/>
          <a:ln/>
        </p:spPr>
      </p:pic>
      <p:pic>
        <p:nvPicPr>
          <p:cNvPr id="35849" name="Picture 9" descr="BARREL_3"/>
          <p:cNvPicPr>
            <a:picLocks noChangeAspect="1" noChangeArrowheads="1"/>
          </p:cNvPicPr>
          <p:nvPr/>
        </p:nvPicPr>
        <p:blipFill>
          <a:blip r:embed="rId3" cstate="print"/>
          <a:srcRect/>
          <a:stretch>
            <a:fillRect/>
          </a:stretch>
        </p:blipFill>
        <p:spPr bwMode="auto">
          <a:xfrm>
            <a:off x="5334000" y="4419600"/>
            <a:ext cx="1150938" cy="1524000"/>
          </a:xfrm>
          <a:prstGeom prst="rect">
            <a:avLst/>
          </a:prstGeom>
          <a:noFill/>
          <a:ln w="9525">
            <a:noFill/>
            <a:miter lim="800000"/>
            <a:headEnd/>
            <a:tailEnd/>
          </a:ln>
        </p:spPr>
      </p:pic>
      <p:pic>
        <p:nvPicPr>
          <p:cNvPr id="35845" name="Picture 5" descr="TANK"/>
          <p:cNvPicPr>
            <a:picLocks noGrp="1" noChangeAspect="1" noChangeArrowheads="1"/>
          </p:cNvPicPr>
          <p:nvPr>
            <p:ph sz="quarter" idx="2"/>
          </p:nvPr>
        </p:nvPicPr>
        <p:blipFill>
          <a:blip r:embed="rId4" cstate="print"/>
          <a:srcRect/>
          <a:stretch>
            <a:fillRect/>
          </a:stretch>
        </p:blipFill>
        <p:spPr>
          <a:xfrm>
            <a:off x="6172200" y="2590800"/>
            <a:ext cx="1863725" cy="2057400"/>
          </a:xfrm>
          <a:noFill/>
          <a:ln/>
        </p:spPr>
      </p:pic>
      <p:pic>
        <p:nvPicPr>
          <p:cNvPr id="7" name="Picture 6" descr="JEALogo.gif"/>
          <p:cNvPicPr>
            <a:picLocks noChangeAspect="1"/>
          </p:cNvPicPr>
          <p:nvPr/>
        </p:nvPicPr>
        <p:blipFill>
          <a:blip r:embed="rId5" cstate="print"/>
          <a:stretch>
            <a:fillRect/>
          </a:stretch>
        </p:blipFill>
        <p:spPr>
          <a:xfrm>
            <a:off x="381000" y="457200"/>
            <a:ext cx="1339780" cy="609600"/>
          </a:xfrm>
          <a:prstGeom prst="rect">
            <a:avLst/>
          </a:prstGeom>
        </p:spPr>
      </p:pic>
      <p:sp>
        <p:nvSpPr>
          <p:cNvPr id="11" name="Date Placeholder 10"/>
          <p:cNvSpPr>
            <a:spLocks noGrp="1"/>
          </p:cNvSpPr>
          <p:nvPr>
            <p:ph type="dt" sz="half" idx="10"/>
          </p:nvPr>
        </p:nvSpPr>
        <p:spPr>
          <a:xfrm>
            <a:off x="609600" y="6248400"/>
            <a:ext cx="1981200" cy="476250"/>
          </a:xfrm>
        </p:spPr>
        <p:txBody>
          <a:bodyPr/>
          <a:lstStyle/>
          <a:p>
            <a:r>
              <a:rPr lang="en-US" dirty="0"/>
              <a:t>4-6-2026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304800" y="1295400"/>
            <a:ext cx="8001000" cy="48006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 - Tank &amp; Pipe Safety Preparation</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pPr>
              <a:buNone/>
            </a:pPr>
            <a:r>
              <a:rPr lang="en-US" sz="2000" b="1" i="1" dirty="0"/>
              <a:t>	All Vessels shall be purged (cleaned) free of flammables and combustibles such as:</a:t>
            </a:r>
          </a:p>
          <a:p>
            <a:pPr>
              <a:buNone/>
            </a:pPr>
            <a:endParaRPr lang="en-US" sz="2000" b="1" i="1" dirty="0"/>
          </a:p>
          <a:p>
            <a:pPr lvl="2"/>
            <a:r>
              <a:rPr lang="en-US" b="1" i="1" dirty="0"/>
              <a:t>Gases</a:t>
            </a:r>
          </a:p>
          <a:p>
            <a:pPr lvl="2"/>
            <a:r>
              <a:rPr lang="en-US" b="1" i="1" dirty="0"/>
              <a:t>Liquids</a:t>
            </a:r>
          </a:p>
          <a:p>
            <a:pPr lvl="2"/>
            <a:r>
              <a:rPr lang="en-US" b="1" i="1" dirty="0"/>
              <a:t>Solids (including dusts)</a:t>
            </a:r>
          </a:p>
          <a:p>
            <a:pPr lvl="3">
              <a:buFont typeface="Wingdings" pitchFamily="2" charset="2"/>
              <a:buNone/>
            </a:pPr>
            <a:endParaRPr lang="en-US" b="1" i="1" dirty="0"/>
          </a:p>
        </p:txBody>
      </p:sp>
      <p:sp>
        <p:nvSpPr>
          <p:cNvPr id="38917" name="WordArt 5"/>
          <p:cNvSpPr>
            <a:spLocks noChangeArrowheads="1" noChangeShapeType="1" noTextEdit="1"/>
          </p:cNvSpPr>
          <p:nvPr/>
        </p:nvSpPr>
        <p:spPr bwMode="auto">
          <a:xfrm>
            <a:off x="1600200" y="5105400"/>
            <a:ext cx="5334000" cy="609600"/>
          </a:xfrm>
          <a:prstGeom prst="rect">
            <a:avLst/>
          </a:prstGeom>
        </p:spPr>
        <p:txBody>
          <a:bodyPr wrap="none" fromWordArt="1">
            <a:prstTxWarp prst="textPlain">
              <a:avLst>
                <a:gd name="adj" fmla="val 50000"/>
              </a:avLst>
            </a:prstTxWarp>
          </a:bodyPr>
          <a:lstStyle/>
          <a:p>
            <a:pPr algn="ctr"/>
            <a:r>
              <a:rPr lang="en-US" sz="3600" b="1" i="1" u="sng"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FF0000"/>
                  </a:outerShdw>
                </a:effectLst>
                <a:latin typeface="Impact"/>
              </a:rPr>
              <a:t>before</a:t>
            </a:r>
            <a:r>
              <a:rPr lang="en-US" sz="3600" b="1" i="1"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FF0000"/>
                  </a:outerShdw>
                </a:effectLst>
                <a:latin typeface="Impact"/>
              </a:rPr>
              <a:t> the hot work starts!</a:t>
            </a:r>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304800" y="1371600"/>
            <a:ext cx="8001000" cy="3886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Hot Work - Confined Spaces</a:t>
            </a:r>
          </a:p>
          <a:p>
            <a:pPr>
              <a:buFont typeface="Wingdings" pitchFamily="2" charset="2"/>
              <a:buNone/>
            </a:pPr>
            <a:endParaRPr lang="en-US" sz="2000" b="1" i="1" dirty="0"/>
          </a:p>
          <a:p>
            <a:pPr>
              <a:buFont typeface="Wingdings" pitchFamily="2" charset="2"/>
              <a:buNone/>
            </a:pPr>
            <a:r>
              <a:rPr lang="en-US" sz="2000" b="1" i="1" dirty="0"/>
              <a:t>The Confined Space Supervisor has responsibility for:</a:t>
            </a:r>
          </a:p>
          <a:p>
            <a:pPr>
              <a:buFont typeface="Wingdings" pitchFamily="2" charset="2"/>
              <a:buNone/>
            </a:pPr>
            <a:endParaRPr lang="en-US" sz="2000" b="1" dirty="0"/>
          </a:p>
          <a:p>
            <a:r>
              <a:rPr lang="en-US" sz="2000" dirty="0"/>
              <a:t>Fire precautions being followed</a:t>
            </a:r>
          </a:p>
          <a:p>
            <a:endParaRPr lang="en-US" sz="2000" dirty="0"/>
          </a:p>
          <a:p>
            <a:r>
              <a:rPr lang="en-US" sz="2000" dirty="0"/>
              <a:t>Confined Space Entry &amp; Hot Work Permits</a:t>
            </a:r>
          </a:p>
          <a:p>
            <a:endParaRPr lang="en-US" sz="2000" dirty="0"/>
          </a:p>
          <a:p>
            <a:r>
              <a:rPr lang="en-US" sz="2000" dirty="0"/>
              <a:t>Ensure the space is clear of used electrodes &amp; leads are disconnected when the work is complete</a:t>
            </a:r>
          </a:p>
          <a:p>
            <a:pPr>
              <a:buFont typeface="Wingdings" pitchFamily="2" charset="2"/>
              <a:buNone/>
            </a:pPr>
            <a:endParaRPr lang="en-US" sz="2000" dirty="0"/>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sp>
        <p:nvSpPr>
          <p:cNvPr id="39941" name="WordArt 5"/>
          <p:cNvSpPr>
            <a:spLocks noChangeArrowheads="1" noChangeShapeType="1" noTextEdit="1"/>
          </p:cNvSpPr>
          <p:nvPr/>
        </p:nvSpPr>
        <p:spPr bwMode="auto">
          <a:xfrm>
            <a:off x="1219200" y="5410200"/>
            <a:ext cx="6705600" cy="647700"/>
          </a:xfrm>
          <a:prstGeom prst="rect">
            <a:avLst/>
          </a:prstGeom>
        </p:spPr>
        <p:txBody>
          <a:bodyPr wrap="none" fromWordArt="1">
            <a:prstTxWarp prst="textPlain">
              <a:avLst>
                <a:gd name="adj" fmla="val 50000"/>
              </a:avLst>
            </a:prstTxWarp>
          </a:bodyPr>
          <a:lstStyle/>
          <a:p>
            <a:pPr algn="ctr"/>
            <a:r>
              <a:rPr lang="en-US" sz="3600" b="1" i="1" u="sng" kern="10" dirty="0">
                <a:ln w="9525">
                  <a:solidFill>
                    <a:srgbClr val="000000"/>
                  </a:solidFill>
                  <a:round/>
                  <a:headEnd/>
                  <a:tailEnd/>
                </a:ln>
                <a:gradFill rotWithShape="0">
                  <a:gsLst>
                    <a:gs pos="0">
                      <a:srgbClr val="CC0000"/>
                    </a:gs>
                    <a:gs pos="100000">
                      <a:srgbClr val="FF9900"/>
                    </a:gs>
                  </a:gsLst>
                  <a:lin ang="5400000" scaled="1"/>
                </a:gradFill>
                <a:effectLst>
                  <a:outerShdw dist="68392" dir="17508085" algn="ctr" rotWithShape="0">
                    <a:schemeClr val="tx1"/>
                  </a:outerShdw>
                </a:effectLst>
                <a:latin typeface="Arial Black"/>
              </a:rPr>
              <a:t>before</a:t>
            </a:r>
            <a:r>
              <a:rPr lang="en-US" sz="3600" b="1" i="1" kern="10" dirty="0">
                <a:ln w="9525">
                  <a:solidFill>
                    <a:srgbClr val="000000"/>
                  </a:solidFill>
                  <a:round/>
                  <a:headEnd/>
                  <a:tailEnd/>
                </a:ln>
                <a:gradFill rotWithShape="0">
                  <a:gsLst>
                    <a:gs pos="0">
                      <a:srgbClr val="CC0000"/>
                    </a:gs>
                    <a:gs pos="100000">
                      <a:srgbClr val="FF9900"/>
                    </a:gs>
                  </a:gsLst>
                  <a:lin ang="5400000" scaled="1"/>
                </a:gradFill>
                <a:effectLst>
                  <a:outerShdw dist="68392" dir="17508085" algn="ctr" rotWithShape="0">
                    <a:schemeClr val="tx1"/>
                  </a:outerShdw>
                </a:effectLst>
                <a:latin typeface="Arial Black"/>
              </a:rPr>
              <a:t> the space is cleared for use!</a:t>
            </a:r>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7" name="Rectangle 3"/>
          <p:cNvSpPr>
            <a:spLocks noGrp="1" noChangeArrowheads="1"/>
          </p:cNvSpPr>
          <p:nvPr>
            <p:ph type="body" sz="half" idx="1"/>
          </p:nvPr>
        </p:nvSpPr>
        <p:spPr>
          <a:xfrm>
            <a:off x="228600" y="1447800"/>
            <a:ext cx="5681662"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rPr>
              <a:t>Control of Hazardous Energy</a:t>
            </a:r>
          </a:p>
          <a:p>
            <a:pPr>
              <a:buFont typeface="Wingdings" pitchFamily="2" charset="2"/>
              <a:buNone/>
            </a:pPr>
            <a:endParaRPr lang="en-US" sz="2400" b="1" dirty="0">
              <a:solidFill>
                <a:srgbClr val="CC0000"/>
              </a:solidFill>
              <a:effectLst>
                <a:outerShdw blurRad="38100" dist="38100" dir="2700000" algn="tl">
                  <a:srgbClr val="C0C0C0"/>
                </a:outerShdw>
              </a:effectLst>
            </a:endParaRPr>
          </a:p>
          <a:p>
            <a:pPr>
              <a:lnSpc>
                <a:spcPct val="130000"/>
              </a:lnSpc>
            </a:pPr>
            <a:r>
              <a:rPr lang="en-US" sz="2000" dirty="0"/>
              <a:t>Hold Tag Policy for Electric Production</a:t>
            </a:r>
          </a:p>
          <a:p>
            <a:pPr>
              <a:lnSpc>
                <a:spcPct val="130000"/>
              </a:lnSpc>
              <a:buNone/>
            </a:pPr>
            <a:r>
              <a:rPr lang="en-US" sz="2000" dirty="0"/>
              <a:t> </a:t>
            </a:r>
          </a:p>
          <a:p>
            <a:pPr>
              <a:lnSpc>
                <a:spcPct val="130000"/>
              </a:lnSpc>
            </a:pPr>
            <a:r>
              <a:rPr lang="en-US" sz="2000" dirty="0"/>
              <a:t>OSHA regulations apply + JEA policies and procedures</a:t>
            </a:r>
          </a:p>
          <a:p>
            <a:pPr>
              <a:lnSpc>
                <a:spcPct val="130000"/>
              </a:lnSpc>
              <a:buFont typeface="Wingdings" pitchFamily="2" charset="2"/>
              <a:buNone/>
            </a:pPr>
            <a:endParaRPr lang="en-US" sz="2000" dirty="0"/>
          </a:p>
        </p:txBody>
      </p:sp>
      <p:pic>
        <p:nvPicPr>
          <p:cNvPr id="47109" name="Picture 5" descr="HNDSOFF2"/>
          <p:cNvPicPr>
            <a:picLocks noGrp="1" noChangeAspect="1" noChangeArrowheads="1"/>
          </p:cNvPicPr>
          <p:nvPr>
            <p:ph sz="half" idx="2"/>
          </p:nvPr>
        </p:nvPicPr>
        <p:blipFill>
          <a:blip r:embed="rId2" cstate="print"/>
          <a:srcRect/>
          <a:stretch>
            <a:fillRect/>
          </a:stretch>
        </p:blipFill>
        <p:spPr>
          <a:xfrm>
            <a:off x="6858000" y="457200"/>
            <a:ext cx="1878012" cy="3276600"/>
          </a:xfrm>
          <a:noFill/>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pic>
        <p:nvPicPr>
          <p:cNvPr id="65538" name="Picture 2" descr="G:\USC\Shared Info\Lowe,s pictures\GEC temp power pictures 101609\101OLYMP\PA161227.JPG"/>
          <p:cNvPicPr>
            <a:picLocks noChangeAspect="1" noChangeArrowheads="1"/>
          </p:cNvPicPr>
          <p:nvPr/>
        </p:nvPicPr>
        <p:blipFill>
          <a:blip r:embed="rId4" cstate="print"/>
          <a:srcRect/>
          <a:stretch>
            <a:fillRect/>
          </a:stretch>
        </p:blipFill>
        <p:spPr bwMode="auto">
          <a:xfrm>
            <a:off x="4876800" y="3962400"/>
            <a:ext cx="3149600" cy="2362200"/>
          </a:xfrm>
          <a:prstGeom prst="rect">
            <a:avLst/>
          </a:prstGeom>
          <a:noFill/>
        </p:spPr>
      </p:pic>
      <p:sp>
        <p:nvSpPr>
          <p:cNvPr id="8" name="Rounded Rectangular Callout 7"/>
          <p:cNvSpPr/>
          <p:nvPr/>
        </p:nvSpPr>
        <p:spPr bwMode="auto">
          <a:xfrm>
            <a:off x="381000" y="4495800"/>
            <a:ext cx="2438400" cy="1066800"/>
          </a:xfrm>
          <a:prstGeom prst="wedgeRoundRectCallout">
            <a:avLst>
              <a:gd name="adj1" fmla="val 175522"/>
              <a:gd name="adj2" fmla="val -12703"/>
              <a:gd name="adj3" fmla="val 16667"/>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Verdana" pitchFamily="34" charset="0"/>
              </a:rPr>
              <a:t>Utilities in the ground already – call before you dig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71" name="Rectangle 7"/>
          <p:cNvSpPr>
            <a:spLocks noGrp="1" noChangeArrowheads="1"/>
          </p:cNvSpPr>
          <p:nvPr>
            <p:ph idx="1"/>
          </p:nvPr>
        </p:nvSpPr>
        <p:spPr>
          <a:xfrm>
            <a:off x="609600" y="1981200"/>
            <a:ext cx="8001000" cy="4267200"/>
          </a:xfrm>
        </p:spPr>
        <p:txBody>
          <a:bodyPr/>
          <a:lstStyle/>
          <a:p>
            <a:pPr algn="ctr">
              <a:buFont typeface="Wingdings" pitchFamily="2" charset="2"/>
              <a:buNone/>
            </a:pPr>
            <a:r>
              <a:rPr lang="en-US" sz="3600" b="1" dirty="0">
                <a:solidFill>
                  <a:schemeClr val="accent2"/>
                </a:solidFill>
              </a:rPr>
              <a:t>JEA Safety Objective</a:t>
            </a:r>
          </a:p>
          <a:p>
            <a:pPr algn="ctr">
              <a:buFont typeface="Wingdings" pitchFamily="2" charset="2"/>
              <a:buNone/>
            </a:pPr>
            <a:endParaRPr lang="en-US" sz="1200" b="1" dirty="0"/>
          </a:p>
          <a:p>
            <a:pPr algn="ctr">
              <a:buFont typeface="Wingdings" pitchFamily="2" charset="2"/>
              <a:buNone/>
            </a:pPr>
            <a:r>
              <a:rPr lang="en-US" sz="2800" dirty="0">
                <a:latin typeface="Book Antiqua" pitchFamily="18" charset="0"/>
              </a:rPr>
              <a:t>To create a seamless, interdependent safety and health promotion organization which promotes and ensures the care values and business strategies of JEA, regardless of actual employer, and maximizes resources and expertise to reduce injury and illness within JEA and the community.</a:t>
            </a: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
        <p:nvSpPr>
          <p:cNvPr id="9" name="Rectangle 8"/>
          <p:cNvSpPr/>
          <p:nvPr/>
        </p:nvSpPr>
        <p:spPr>
          <a:xfrm rot="20415943">
            <a:off x="85417" y="1044661"/>
            <a:ext cx="5996940" cy="369332"/>
          </a:xfrm>
          <a:prstGeom prst="rect">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txBody>
          <a:bodyPr wrap="square">
            <a:spAutoFit/>
          </a:bodyPr>
          <a:lstStyle/>
          <a:p>
            <a:pPr algn="ctr"/>
            <a:r>
              <a:rPr lang="en-US" dirty="0"/>
              <a:t>Safety is success by purpose - Not Accident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304800" y="1295400"/>
            <a:ext cx="8305800" cy="48768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rPr>
              <a:t>Control of Hazardous Energy</a:t>
            </a:r>
            <a:br>
              <a:rPr lang="en-US" sz="2400" b="1" dirty="0">
                <a:solidFill>
                  <a:srgbClr val="CC0000"/>
                </a:solidFill>
                <a:effectLst>
                  <a:outerShdw blurRad="38100" dist="38100" dir="2700000" algn="tl">
                    <a:srgbClr val="C0C0C0"/>
                  </a:outerShdw>
                </a:effectLst>
              </a:rPr>
            </a:br>
            <a:r>
              <a:rPr lang="en-US" sz="2400" b="1" dirty="0">
                <a:solidFill>
                  <a:srgbClr val="CC0000"/>
                </a:solidFill>
                <a:effectLst>
                  <a:outerShdw blurRad="38100" dist="38100" dir="2700000" algn="tl">
                    <a:srgbClr val="C0C0C0"/>
                  </a:outerShdw>
                </a:effectLst>
              </a:rPr>
              <a:t>JEA Hold Tag Procedures</a:t>
            </a:r>
          </a:p>
          <a:p>
            <a:pPr>
              <a:buFont typeface="Wingdings" pitchFamily="2" charset="2"/>
              <a:buNone/>
            </a:pPr>
            <a:endParaRPr lang="en-US" sz="2400" b="1" dirty="0">
              <a:solidFill>
                <a:srgbClr val="CC0000"/>
              </a:solidFill>
              <a:effectLst>
                <a:outerShdw blurRad="38100" dist="38100" dir="2700000" algn="tl">
                  <a:srgbClr val="C0C0C0"/>
                </a:outerShdw>
              </a:effectLst>
            </a:endParaRPr>
          </a:p>
          <a:p>
            <a:pPr eaLnBrk="0" hangingPunct="0">
              <a:spcBef>
                <a:spcPct val="50000"/>
              </a:spcBef>
              <a:buClrTx/>
              <a:buFontTx/>
              <a:buNone/>
            </a:pPr>
            <a:r>
              <a:rPr lang="en-US" sz="2000" b="1" i="1" dirty="0">
                <a:effectLst>
                  <a:outerShdw blurRad="38100" dist="38100" dir="2700000" algn="tl">
                    <a:srgbClr val="C0C0C0"/>
                  </a:outerShdw>
                </a:effectLst>
              </a:rPr>
              <a:t>Responsibility for Clearance lies with the:</a:t>
            </a:r>
          </a:p>
          <a:p>
            <a:pPr eaLnBrk="0" hangingPunct="0">
              <a:spcBef>
                <a:spcPct val="50000"/>
              </a:spcBef>
              <a:buClrTx/>
              <a:buFontTx/>
              <a:buNone/>
            </a:pPr>
            <a:endParaRPr lang="en-US" sz="2000" b="1" i="1" dirty="0">
              <a:effectLst>
                <a:outerShdw blurRad="38100" dist="38100" dir="2700000" algn="tl">
                  <a:srgbClr val="C0C0C0"/>
                </a:outerShdw>
              </a:effectLst>
            </a:endParaRPr>
          </a:p>
          <a:p>
            <a:pPr>
              <a:lnSpc>
                <a:spcPct val="130000"/>
              </a:lnSpc>
            </a:pPr>
            <a:r>
              <a:rPr lang="en-US" sz="2000" dirty="0"/>
              <a:t>JEA Tagging Authority (Ops Shift Coordinator)</a:t>
            </a:r>
          </a:p>
          <a:p>
            <a:pPr lvl="1">
              <a:lnSpc>
                <a:spcPct val="130000"/>
              </a:lnSpc>
            </a:pPr>
            <a:r>
              <a:rPr lang="en-US" sz="1600" dirty="0"/>
              <a:t>Until units at GEC come online, check with JEA Project Management</a:t>
            </a:r>
          </a:p>
          <a:p>
            <a:pPr>
              <a:lnSpc>
                <a:spcPct val="130000"/>
              </a:lnSpc>
            </a:pPr>
            <a:endParaRPr lang="en-US" sz="2000" dirty="0"/>
          </a:p>
          <a:p>
            <a:pPr>
              <a:lnSpc>
                <a:spcPct val="130000"/>
              </a:lnSpc>
            </a:pPr>
            <a:r>
              <a:rPr lang="en-US" sz="2000" dirty="0"/>
              <a:t>JEA Operations Outage Coordinator (OOC)</a:t>
            </a:r>
          </a:p>
          <a:p>
            <a:pPr>
              <a:lnSpc>
                <a:spcPct val="130000"/>
              </a:lnSpc>
            </a:pPr>
            <a:endParaRPr lang="en-US" sz="2000" dirty="0"/>
          </a:p>
          <a:p>
            <a:pPr>
              <a:lnSpc>
                <a:spcPct val="130000"/>
              </a:lnSpc>
            </a:pPr>
            <a:r>
              <a:rPr lang="en-US" sz="2000" dirty="0"/>
              <a:t>Project Management</a:t>
            </a: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1371600"/>
            <a:ext cx="8001000" cy="45720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rPr>
              <a:t>Control of Hazardous Energy</a:t>
            </a:r>
            <a:br>
              <a:rPr lang="en-US" sz="2400" b="1" dirty="0">
                <a:solidFill>
                  <a:srgbClr val="CC0000"/>
                </a:solidFill>
                <a:effectLst>
                  <a:outerShdw blurRad="38100" dist="38100" dir="2700000" algn="tl">
                    <a:srgbClr val="C0C0C0"/>
                  </a:outerShdw>
                </a:effectLst>
              </a:rPr>
            </a:br>
            <a:r>
              <a:rPr lang="en-US" sz="2400" b="1" dirty="0">
                <a:solidFill>
                  <a:srgbClr val="CC0000"/>
                </a:solidFill>
                <a:effectLst>
                  <a:outerShdw blurRad="38100" dist="38100" dir="2700000" algn="tl">
                    <a:srgbClr val="C0C0C0"/>
                  </a:outerShdw>
                </a:effectLst>
              </a:rPr>
              <a:t>JEA Hold Tag Procedures</a:t>
            </a:r>
          </a:p>
          <a:p>
            <a:pPr>
              <a:buFont typeface="Wingdings" pitchFamily="2" charset="2"/>
              <a:buNone/>
            </a:pPr>
            <a:endParaRPr lang="en-US" sz="2400" b="1" dirty="0">
              <a:solidFill>
                <a:srgbClr val="CC0000"/>
              </a:solidFill>
              <a:effectLst>
                <a:outerShdw blurRad="38100" dist="38100" dir="2700000" algn="tl">
                  <a:srgbClr val="C0C0C0"/>
                </a:outerShdw>
              </a:effectLst>
            </a:endParaRPr>
          </a:p>
          <a:p>
            <a:pPr>
              <a:buFont typeface="Wingdings" pitchFamily="2" charset="2"/>
              <a:buNone/>
            </a:pPr>
            <a:r>
              <a:rPr lang="en-US" sz="2000" b="1" i="1" dirty="0">
                <a:effectLst>
                  <a:outerShdw blurRad="38100" dist="38100" dir="2700000" algn="tl">
                    <a:srgbClr val="C0C0C0"/>
                  </a:outerShdw>
                </a:effectLst>
              </a:rPr>
              <a:t>Work Permits are required that specify the:</a:t>
            </a:r>
          </a:p>
          <a:p>
            <a:pPr>
              <a:buFont typeface="Wingdings" pitchFamily="2" charset="2"/>
              <a:buNone/>
            </a:pPr>
            <a:endParaRPr lang="en-US" sz="2000" b="1" i="1" dirty="0">
              <a:effectLst>
                <a:outerShdw blurRad="38100" dist="38100" dir="2700000" algn="tl">
                  <a:srgbClr val="C0C0C0"/>
                </a:outerShdw>
              </a:effectLst>
            </a:endParaRPr>
          </a:p>
          <a:p>
            <a:pPr>
              <a:lnSpc>
                <a:spcPct val="130000"/>
              </a:lnSpc>
            </a:pPr>
            <a:r>
              <a:rPr lang="en-US" sz="2000" dirty="0"/>
              <a:t>Equipment and process to be tagged</a:t>
            </a:r>
          </a:p>
          <a:p>
            <a:pPr>
              <a:lnSpc>
                <a:spcPct val="130000"/>
              </a:lnSpc>
            </a:pPr>
            <a:endParaRPr lang="en-US" sz="2000" dirty="0"/>
          </a:p>
          <a:p>
            <a:r>
              <a:rPr lang="en-US" sz="2000" dirty="0"/>
              <a:t>Procedures to follow to secure the equipment and process </a:t>
            </a:r>
          </a:p>
          <a:p>
            <a:endParaRPr lang="en-US" sz="2000" dirty="0"/>
          </a:p>
          <a:p>
            <a:r>
              <a:rPr lang="en-US" sz="2000" dirty="0"/>
              <a:t>People doing the work</a:t>
            </a: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8" name="Picture 6" descr="http://www.fotosearch.com/bthumb/FSD/FSD340/x24897537.jpg"/>
          <p:cNvPicPr>
            <a:picLocks noChangeAspect="1" noChangeArrowheads="1"/>
          </p:cNvPicPr>
          <p:nvPr/>
        </p:nvPicPr>
        <p:blipFill>
          <a:blip r:embed="rId2" cstate="print"/>
          <a:srcRect/>
          <a:stretch>
            <a:fillRect/>
          </a:stretch>
        </p:blipFill>
        <p:spPr bwMode="auto">
          <a:xfrm>
            <a:off x="6400800" y="609600"/>
            <a:ext cx="1314450" cy="1314451"/>
          </a:xfrm>
          <a:prstGeom prst="rect">
            <a:avLst/>
          </a:prstGeom>
          <a:noFill/>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75778" name="Picture 2" descr="http://t2.gstatic.com/images?q=tbn:wUPiGE1iRPkrwM:http://www.o-digital.com/uploads/2179/2217-1/Portable_Ground_Fault_Circuit_Interrupter_574.jpg">
            <a:hlinkClick r:id="rId4"/>
          </p:cNvPr>
          <p:cNvPicPr>
            <a:picLocks noChangeAspect="1" noChangeArrowheads="1"/>
          </p:cNvPicPr>
          <p:nvPr/>
        </p:nvPicPr>
        <p:blipFill>
          <a:blip r:embed="rId5" cstate="print"/>
          <a:srcRect/>
          <a:stretch>
            <a:fillRect/>
          </a:stretch>
        </p:blipFill>
        <p:spPr bwMode="auto">
          <a:xfrm>
            <a:off x="7162800" y="2362200"/>
            <a:ext cx="1409700" cy="1409701"/>
          </a:xfrm>
          <a:prstGeom prst="rect">
            <a:avLst/>
          </a:prstGeom>
          <a:noFill/>
        </p:spPr>
      </p:pic>
      <p:sp>
        <p:nvSpPr>
          <p:cNvPr id="10" name="Rectangle 9"/>
          <p:cNvSpPr/>
          <p:nvPr/>
        </p:nvSpPr>
        <p:spPr>
          <a:xfrm>
            <a:off x="304800" y="1524000"/>
            <a:ext cx="5943600" cy="4462760"/>
          </a:xfrm>
          <a:prstGeom prst="rect">
            <a:avLst/>
          </a:prstGeom>
        </p:spPr>
        <p:txBody>
          <a:bodyPr wrap="square">
            <a:spAutoFit/>
          </a:bodyPr>
          <a:lstStyle/>
          <a:p>
            <a:pPr>
              <a:buFont typeface="Wingdings" pitchFamily="2" charset="2"/>
              <a:buNone/>
            </a:pPr>
            <a:r>
              <a:rPr lang="en-US" sz="2400" b="1" dirty="0">
                <a:solidFill>
                  <a:srgbClr val="CC0000"/>
                </a:solidFill>
                <a:effectLst>
                  <a:outerShdw blurRad="38100" dist="38100" dir="2700000" algn="tl">
                    <a:srgbClr val="C0C0C0"/>
                  </a:outerShdw>
                </a:effectLst>
              </a:rPr>
              <a:t>Control of Hazardous Energy</a:t>
            </a:r>
          </a:p>
          <a:p>
            <a:pPr>
              <a:buFont typeface="Wingdings" pitchFamily="2" charset="2"/>
              <a:buNone/>
            </a:pPr>
            <a:endParaRPr lang="en-US" sz="2000" b="1" dirty="0">
              <a:solidFill>
                <a:srgbClr val="CC0000"/>
              </a:solidFill>
              <a:effectLst>
                <a:outerShdw blurRad="38100" dist="38100" dir="2700000" algn="tl">
                  <a:srgbClr val="C0C0C0"/>
                </a:outerShdw>
              </a:effectLst>
            </a:endParaRPr>
          </a:p>
          <a:p>
            <a:pPr>
              <a:buFont typeface="Wingdings" pitchFamily="2" charset="2"/>
              <a:buChar char="q"/>
            </a:pPr>
            <a:r>
              <a:rPr lang="en-US" sz="2000" b="1" dirty="0">
                <a:solidFill>
                  <a:srgbClr val="CC0000"/>
                </a:solidFill>
                <a:effectLst>
                  <a:outerShdw blurRad="38100" dist="38100" dir="2700000" algn="tl">
                    <a:srgbClr val="C0C0C0"/>
                  </a:outerShdw>
                </a:effectLst>
              </a:rPr>
              <a:t>  </a:t>
            </a:r>
            <a:r>
              <a:rPr lang="en-US" sz="2000" dirty="0">
                <a:effectLst>
                  <a:outerShdw blurRad="38100" dist="38100" dir="2700000" algn="tl">
                    <a:srgbClr val="C0C0C0"/>
                  </a:outerShdw>
                </a:effectLst>
              </a:rPr>
              <a:t>Ground Fault Interrupters</a:t>
            </a:r>
          </a:p>
          <a:p>
            <a:pPr lvl="1"/>
            <a:endParaRPr lang="en-US" sz="2000" b="1" dirty="0">
              <a:solidFill>
                <a:srgbClr val="CC0000"/>
              </a:solidFill>
              <a:effectLst>
                <a:outerShdw blurRad="38100" dist="38100" dir="2700000" algn="tl">
                  <a:srgbClr val="C0C0C0"/>
                </a:outerShdw>
              </a:effectLst>
            </a:endParaRPr>
          </a:p>
          <a:p>
            <a:pPr lvl="1">
              <a:buFont typeface="Wingdings" pitchFamily="2" charset="2"/>
              <a:buChar char="§"/>
            </a:pPr>
            <a:r>
              <a:rPr lang="en-US" sz="2000" b="1" dirty="0">
                <a:solidFill>
                  <a:srgbClr val="CC0000"/>
                </a:solidFill>
                <a:effectLst>
                  <a:outerShdw blurRad="38100" dist="38100" dir="2700000" algn="tl">
                    <a:srgbClr val="C0C0C0"/>
                  </a:outerShdw>
                </a:effectLst>
              </a:rPr>
              <a:t> </a:t>
            </a:r>
            <a:r>
              <a:rPr lang="en-US" sz="2000" dirty="0">
                <a:effectLst>
                  <a:outerShdw blurRad="38100" dist="38100" dir="2700000" algn="tl">
                    <a:srgbClr val="C0C0C0"/>
                  </a:outerShdw>
                </a:effectLst>
              </a:rPr>
              <a:t>required on all electrical tools unless plugged into facility</a:t>
            </a:r>
          </a:p>
          <a:p>
            <a:pPr lvl="1"/>
            <a:endParaRPr lang="en-US" sz="2000" dirty="0">
              <a:effectLst>
                <a:outerShdw blurRad="38100" dist="38100" dir="2700000" algn="tl">
                  <a:srgbClr val="C0C0C0"/>
                </a:outerShdw>
              </a:effectLst>
            </a:endParaRPr>
          </a:p>
          <a:p>
            <a:pPr>
              <a:buFont typeface="Wingdings" pitchFamily="2" charset="2"/>
              <a:buChar char="q"/>
            </a:pPr>
            <a:r>
              <a:rPr lang="en-US" sz="2000" dirty="0">
                <a:solidFill>
                  <a:schemeClr val="accent2"/>
                </a:solidFill>
                <a:effectLst>
                  <a:outerShdw blurRad="38100" dist="38100" dir="2700000" algn="tl">
                    <a:srgbClr val="C0C0C0"/>
                  </a:outerShdw>
                </a:effectLst>
              </a:rPr>
              <a:t> </a:t>
            </a:r>
            <a:r>
              <a:rPr lang="en-US" sz="2000" dirty="0">
                <a:effectLst>
                  <a:outerShdw blurRad="38100" dist="38100" dir="2700000" algn="tl">
                    <a:srgbClr val="C0C0C0"/>
                  </a:outerShdw>
                </a:effectLst>
              </a:rPr>
              <a:t> Elevate or protect all cords</a:t>
            </a:r>
          </a:p>
          <a:p>
            <a:pPr>
              <a:buFont typeface="Wingdings" pitchFamily="2" charset="2"/>
              <a:buChar char="q"/>
            </a:pPr>
            <a:endParaRPr lang="en-US" sz="2000" dirty="0">
              <a:effectLst>
                <a:outerShdw blurRad="38100" dist="38100" dir="2700000" algn="tl">
                  <a:srgbClr val="C0C0C0"/>
                </a:outerShdw>
              </a:effectLst>
            </a:endParaRPr>
          </a:p>
          <a:p>
            <a:pPr>
              <a:buFont typeface="Wingdings" pitchFamily="2" charset="2"/>
              <a:buChar char="q"/>
            </a:pPr>
            <a:r>
              <a:rPr lang="en-US" sz="2000" dirty="0">
                <a:solidFill>
                  <a:schemeClr val="accent2"/>
                </a:solidFill>
                <a:effectLst>
                  <a:outerShdw blurRad="38100" dist="38100" dir="2700000" algn="tl">
                    <a:srgbClr val="C0C0C0"/>
                  </a:outerShdw>
                </a:effectLst>
              </a:rPr>
              <a:t>  </a:t>
            </a:r>
            <a:r>
              <a:rPr lang="en-US" sz="2000" u="sng" dirty="0">
                <a:effectLst>
                  <a:outerShdw blurRad="38100" dist="38100" dir="2700000" algn="tl">
                    <a:srgbClr val="C0C0C0"/>
                  </a:outerShdw>
                </a:effectLst>
              </a:rPr>
              <a:t>Energy can be mechanical, hydraulic etc</a:t>
            </a:r>
          </a:p>
          <a:p>
            <a:pPr lvl="1">
              <a:buFont typeface="Wingdings" pitchFamily="2" charset="2"/>
              <a:buChar char="§"/>
            </a:pPr>
            <a:endParaRPr lang="en-US" sz="2000" dirty="0">
              <a:effectLst>
                <a:outerShdw blurRad="38100" dist="38100" dir="2700000" algn="tl">
                  <a:srgbClr val="C0C0C0"/>
                </a:outerShdw>
              </a:effectLst>
            </a:endParaRPr>
          </a:p>
          <a:p>
            <a:pPr lvl="1">
              <a:buFont typeface="Wingdings" pitchFamily="2" charset="2"/>
              <a:buChar char="§"/>
            </a:pPr>
            <a:r>
              <a:rPr lang="en-US" sz="2000" dirty="0">
                <a:solidFill>
                  <a:schemeClr val="accent2"/>
                </a:solidFill>
                <a:effectLst>
                  <a:outerShdw blurRad="38100" dist="38100" dir="2700000" algn="tl">
                    <a:srgbClr val="C0C0C0"/>
                  </a:outerShdw>
                </a:effectLst>
              </a:rPr>
              <a:t>  </a:t>
            </a:r>
            <a:r>
              <a:rPr lang="en-US" sz="2000" dirty="0">
                <a:effectLst>
                  <a:outerShdw blurRad="38100" dist="38100" dir="2700000" algn="tl">
                    <a:srgbClr val="C0C0C0"/>
                  </a:outerShdw>
                </a:effectLst>
              </a:rPr>
              <a:t>Lock out, release, block, secure all energy sources prior to work</a:t>
            </a:r>
            <a:r>
              <a:rPr lang="en-US" sz="2000" dirty="0">
                <a:solidFill>
                  <a:schemeClr val="accent2"/>
                </a:solidFill>
                <a:effectLst>
                  <a:outerShdw blurRad="38100" dist="38100" dir="2700000" algn="tl">
                    <a:srgbClr val="C0C0C0"/>
                  </a:outerShdw>
                </a:effectLst>
              </a:rPr>
              <a:t>  </a:t>
            </a:r>
            <a:br>
              <a:rPr lang="en-US" sz="2000" b="1" dirty="0">
                <a:solidFill>
                  <a:srgbClr val="CC0000"/>
                </a:solidFill>
                <a:effectLst>
                  <a:outerShdw blurRad="38100" dist="38100" dir="2700000" algn="tl">
                    <a:srgbClr val="C0C0C0"/>
                  </a:outerShdw>
                </a:effectLst>
              </a:rPr>
            </a:br>
            <a:endParaRPr lang="en-US" sz="2000" b="1" dirty="0">
              <a:solidFill>
                <a:srgbClr val="CC0000"/>
              </a:solidFill>
              <a:effectLst>
                <a:outerShdw blurRad="38100" dist="38100" dir="2700000" algn="tl">
                  <a:srgbClr val="C0C0C0"/>
                </a:outerShdw>
              </a:effectLst>
            </a:endParaRPr>
          </a:p>
        </p:txBody>
      </p:sp>
      <p:pic>
        <p:nvPicPr>
          <p:cNvPr id="75780" name="Picture 4" descr="http://t0.gstatic.com/images?q=tbn:qpMwOQjb4DFzQM:http://www.lexproducts.com/galleries/product_image_large/Inline_1_xl.jpg">
            <a:hlinkClick r:id="rId6"/>
          </p:cNvPr>
          <p:cNvPicPr>
            <a:picLocks noChangeAspect="1" noChangeArrowheads="1"/>
          </p:cNvPicPr>
          <p:nvPr/>
        </p:nvPicPr>
        <p:blipFill>
          <a:blip r:embed="rId7" cstate="print"/>
          <a:srcRect/>
          <a:stretch>
            <a:fillRect/>
          </a:stretch>
        </p:blipFill>
        <p:spPr bwMode="auto">
          <a:xfrm>
            <a:off x="6781800" y="4343400"/>
            <a:ext cx="1600200" cy="1445343"/>
          </a:xfrm>
          <a:prstGeom prst="rect">
            <a:avLst/>
          </a:prstGeom>
          <a:noFill/>
        </p:spPr>
      </p:pic>
      <p:sp>
        <p:nvSpPr>
          <p:cNvPr id="14" name="Date Placeholder 13"/>
          <p:cNvSpPr>
            <a:spLocks noGrp="1"/>
          </p:cNvSpPr>
          <p:nvPr>
            <p:ph type="dt" sz="half" idx="10"/>
          </p:nvPr>
        </p:nvSpPr>
        <p:spPr/>
        <p:txBody>
          <a:bodyPr/>
          <a:lstStyle/>
          <a:p>
            <a:r>
              <a:rPr lang="en-US" dirty="0"/>
              <a:t>4-6-2026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3"/>
          <p:cNvSpPr>
            <a:spLocks noGrp="1" noChangeArrowheads="1"/>
          </p:cNvSpPr>
          <p:nvPr>
            <p:ph type="body" sz="half" idx="1"/>
          </p:nvPr>
        </p:nvSpPr>
        <p:spPr>
          <a:xfrm>
            <a:off x="228600" y="1447800"/>
            <a:ext cx="5791200" cy="4572000"/>
          </a:xfrm>
        </p:spPr>
        <p:txBody>
          <a:bodyPr/>
          <a:lstStyle/>
          <a:p>
            <a:pPr eaLnBrk="0" hangingPunct="0">
              <a:spcBef>
                <a:spcPct val="50000"/>
              </a:spcBef>
              <a:buClrTx/>
              <a:buFontTx/>
              <a:buNone/>
            </a:pPr>
            <a:r>
              <a:rPr lang="en-US" sz="2400" b="1" dirty="0">
                <a:solidFill>
                  <a:schemeClr val="accent2"/>
                </a:solidFill>
              </a:rPr>
              <a:t>Scaffold Safe Work Practices</a:t>
            </a:r>
          </a:p>
          <a:p>
            <a:pPr eaLnBrk="0" hangingPunct="0">
              <a:spcBef>
                <a:spcPct val="50000"/>
              </a:spcBef>
              <a:buClrTx/>
              <a:buFontTx/>
              <a:buNone/>
            </a:pPr>
            <a:endParaRPr lang="en-US" sz="2400" b="1" dirty="0">
              <a:solidFill>
                <a:schemeClr val="accent2"/>
              </a:solidFill>
            </a:endParaRPr>
          </a:p>
          <a:p>
            <a:r>
              <a:rPr lang="en-US" sz="2000" dirty="0"/>
              <a:t>User training required</a:t>
            </a:r>
          </a:p>
          <a:p>
            <a:pPr>
              <a:buNone/>
            </a:pPr>
            <a:endParaRPr lang="en-US" sz="2000" dirty="0"/>
          </a:p>
          <a:p>
            <a:r>
              <a:rPr lang="en-US" sz="2000" dirty="0"/>
              <a:t>Climb to your work platform by attached ladder, stairway or ramps </a:t>
            </a:r>
            <a:r>
              <a:rPr lang="en-US" sz="2000" b="1" i="1" dirty="0"/>
              <a:t>ONLY !</a:t>
            </a:r>
          </a:p>
          <a:p>
            <a:pPr lvl="1"/>
            <a:endParaRPr lang="en-US" sz="1600" b="1" i="1" dirty="0"/>
          </a:p>
          <a:p>
            <a:r>
              <a:rPr lang="en-US" sz="2000" dirty="0"/>
              <a:t>The scaffold frame, system members or cross braces are not designed to be climbed.</a:t>
            </a:r>
          </a:p>
          <a:p>
            <a:pPr>
              <a:buFont typeface="Wingdings" pitchFamily="2" charset="2"/>
              <a:buNone/>
            </a:pPr>
            <a:endParaRPr lang="en-US" sz="2000" dirty="0"/>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pic>
        <p:nvPicPr>
          <p:cNvPr id="74756" name="Picture 4" descr="http://t2.gstatic.com/images?q=tbn:bY_iOU29-kI5SM:http://www.aoc.gov/images/scaffold_2000_2.jpg">
            <a:hlinkClick r:id="rId3"/>
          </p:cNvPr>
          <p:cNvPicPr>
            <a:picLocks noChangeAspect="1" noChangeArrowheads="1"/>
          </p:cNvPicPr>
          <p:nvPr/>
        </p:nvPicPr>
        <p:blipFill>
          <a:blip r:embed="rId4" cstate="print"/>
          <a:srcRect/>
          <a:stretch>
            <a:fillRect/>
          </a:stretch>
        </p:blipFill>
        <p:spPr bwMode="auto">
          <a:xfrm>
            <a:off x="6019800" y="4038600"/>
            <a:ext cx="2847975" cy="1891406"/>
          </a:xfrm>
          <a:prstGeom prst="rect">
            <a:avLst/>
          </a:prstGeom>
          <a:noFill/>
        </p:spPr>
      </p:pic>
      <p:sp>
        <p:nvSpPr>
          <p:cNvPr id="13" name="Date Placeholder 12"/>
          <p:cNvSpPr>
            <a:spLocks noGrp="1"/>
          </p:cNvSpPr>
          <p:nvPr>
            <p:ph type="dt" sz="half" idx="10"/>
          </p:nvPr>
        </p:nvSpPr>
        <p:spPr/>
        <p:txBody>
          <a:bodyPr/>
          <a:lstStyle/>
          <a:p>
            <a:r>
              <a:rPr lang="en-US" dirty="0"/>
              <a:t>4-6-2026</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57200" y="1447800"/>
            <a:ext cx="8001000" cy="4267200"/>
          </a:xfrm>
        </p:spPr>
        <p:txBody>
          <a:bodyPr/>
          <a:lstStyle/>
          <a:p>
            <a:pPr algn="ctr">
              <a:buFont typeface="Wingdings" pitchFamily="2" charset="2"/>
              <a:buNone/>
            </a:pPr>
            <a:r>
              <a:rPr lang="en-US" sz="2400" b="1" dirty="0">
                <a:solidFill>
                  <a:schemeClr val="accent2"/>
                </a:solidFill>
              </a:rPr>
              <a:t>Scaffold Safe Work Practices</a:t>
            </a:r>
          </a:p>
          <a:p>
            <a:pPr algn="ctr" eaLnBrk="0" hangingPunct="0">
              <a:spcBef>
                <a:spcPct val="50000"/>
              </a:spcBef>
              <a:buClrTx/>
              <a:buFontTx/>
              <a:buNone/>
            </a:pPr>
            <a:r>
              <a:rPr lang="en-US" sz="2000" b="1" i="1" dirty="0">
                <a:solidFill>
                  <a:schemeClr val="tx2"/>
                </a:solidFill>
              </a:rPr>
              <a:t>ALWAYS . . .</a:t>
            </a:r>
          </a:p>
          <a:p>
            <a:pPr algn="ctr" eaLnBrk="0" hangingPunct="0">
              <a:spcBef>
                <a:spcPct val="50000"/>
              </a:spcBef>
              <a:buClrTx/>
              <a:buFontTx/>
              <a:buNone/>
            </a:pPr>
            <a:endParaRPr lang="en-US" sz="2000" b="1" i="1" dirty="0">
              <a:solidFill>
                <a:schemeClr val="tx2"/>
              </a:solidFill>
            </a:endParaRPr>
          </a:p>
          <a:p>
            <a:r>
              <a:rPr lang="en-US" sz="2000" dirty="0"/>
              <a:t>Stay alert to the hazards above and below</a:t>
            </a:r>
          </a:p>
          <a:p>
            <a:endParaRPr lang="en-US" sz="2000" dirty="0"/>
          </a:p>
          <a:p>
            <a:r>
              <a:rPr lang="en-US" sz="2000" dirty="0"/>
              <a:t>Verify daily inspection on scaffold tag before use</a:t>
            </a:r>
          </a:p>
          <a:p>
            <a:pPr lvl="1"/>
            <a:r>
              <a:rPr lang="en-US" sz="1600" dirty="0"/>
              <a:t>Red – don’t use</a:t>
            </a:r>
          </a:p>
          <a:p>
            <a:pPr lvl="1"/>
            <a:r>
              <a:rPr lang="en-US" sz="1600" dirty="0"/>
              <a:t>Yellow – incomplete, fall protection may be required</a:t>
            </a:r>
          </a:p>
          <a:p>
            <a:pPr lvl="1"/>
            <a:r>
              <a:rPr lang="en-US" sz="1600" dirty="0"/>
              <a:t>Green – safe to use</a:t>
            </a:r>
          </a:p>
          <a:p>
            <a:pPr lvl="1"/>
            <a:endParaRPr lang="en-US" sz="1600" dirty="0"/>
          </a:p>
          <a:p>
            <a:r>
              <a:rPr lang="en-US" sz="2000" dirty="0"/>
              <a:t>Know how to inspect all parts of the scaffold and scaffold base.</a:t>
            </a:r>
          </a:p>
          <a:p>
            <a:pPr>
              <a:buNone/>
            </a:pPr>
            <a:endParaRPr lang="en-US" sz="2000" dirty="0"/>
          </a:p>
          <a:p>
            <a:pPr>
              <a:buNone/>
            </a:pPr>
            <a:endParaRPr lang="en-US" sz="2000" dirty="0"/>
          </a:p>
          <a:p>
            <a:endParaRPr lang="en-US" sz="2000" dirty="0"/>
          </a:p>
          <a:p>
            <a:pPr>
              <a:buFont typeface="Wingdings" pitchFamily="2" charset="2"/>
              <a:buNone/>
            </a:pPr>
            <a:endParaRPr lang="en-US" sz="2000" b="1" dirty="0">
              <a:solidFill>
                <a:schemeClr val="accent2"/>
              </a:solidFill>
            </a:endParaRP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304800" y="1371600"/>
            <a:ext cx="8001000" cy="4267200"/>
          </a:xfrm>
        </p:spPr>
        <p:txBody>
          <a:bodyPr/>
          <a:lstStyle/>
          <a:p>
            <a:pPr algn="ctr">
              <a:buFont typeface="Wingdings" pitchFamily="2" charset="2"/>
              <a:buNone/>
            </a:pPr>
            <a:r>
              <a:rPr lang="en-US" sz="2400" b="1" dirty="0">
                <a:solidFill>
                  <a:schemeClr val="accent2"/>
                </a:solidFill>
              </a:rPr>
              <a:t>Scaffold Safe Work Practices</a:t>
            </a:r>
          </a:p>
          <a:p>
            <a:pPr algn="ctr">
              <a:buFont typeface="Wingdings" pitchFamily="2" charset="2"/>
              <a:buNone/>
            </a:pPr>
            <a:r>
              <a:rPr lang="en-US" sz="2000" b="1" i="1" dirty="0">
                <a:solidFill>
                  <a:schemeClr val="tx2"/>
                </a:solidFill>
              </a:rPr>
              <a:t>NEVER . . .</a:t>
            </a:r>
          </a:p>
          <a:p>
            <a:pPr algn="ctr">
              <a:buFont typeface="Wingdings" pitchFamily="2" charset="2"/>
              <a:buNone/>
            </a:pPr>
            <a:endParaRPr lang="en-US" sz="2000" b="1" i="1" dirty="0">
              <a:solidFill>
                <a:schemeClr val="tx2"/>
              </a:solidFill>
            </a:endParaRPr>
          </a:p>
          <a:p>
            <a:r>
              <a:rPr lang="en-US" sz="2000" dirty="0"/>
              <a:t>Become overconfident on a scaffold</a:t>
            </a:r>
          </a:p>
          <a:p>
            <a:endParaRPr lang="en-US" sz="2000" dirty="0"/>
          </a:p>
          <a:p>
            <a:r>
              <a:rPr lang="en-US" sz="2000" dirty="0"/>
              <a:t>Make foolish mistakes or take shortcuts because you are tired</a:t>
            </a:r>
          </a:p>
          <a:p>
            <a:endParaRPr lang="en-US" sz="2000" dirty="0"/>
          </a:p>
          <a:p>
            <a:r>
              <a:rPr lang="en-US" sz="2000" dirty="0"/>
              <a:t>Cross from one platform to another unless both platforms are level and properly joined.</a:t>
            </a:r>
          </a:p>
        </p:txBody>
      </p:sp>
      <p:pic>
        <p:nvPicPr>
          <p:cNvPr id="4" name="Picture 3"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4514" name="Picture 2" descr="G:\USC\Shared Info\Lowe,s pictures\GEC Pictures 101609\101OLYMP\PA091161.JPG"/>
          <p:cNvPicPr>
            <a:picLocks noChangeAspect="1" noChangeArrowheads="1"/>
          </p:cNvPicPr>
          <p:nvPr/>
        </p:nvPicPr>
        <p:blipFill>
          <a:blip r:embed="rId2" cstate="print"/>
          <a:srcRect/>
          <a:stretch>
            <a:fillRect/>
          </a:stretch>
        </p:blipFill>
        <p:spPr bwMode="auto">
          <a:xfrm>
            <a:off x="-48883" y="0"/>
            <a:ext cx="9144000" cy="6267450"/>
          </a:xfrm>
          <a:prstGeom prst="rect">
            <a:avLst/>
          </a:prstGeom>
          <a:noFill/>
        </p:spPr>
      </p:pic>
      <p:sp>
        <p:nvSpPr>
          <p:cNvPr id="41987" name="Rectangle 3"/>
          <p:cNvSpPr>
            <a:spLocks noGrp="1" noChangeArrowheads="1"/>
          </p:cNvSpPr>
          <p:nvPr>
            <p:ph type="body" sz="half" idx="1"/>
          </p:nvPr>
        </p:nvSpPr>
        <p:spPr>
          <a:xfrm>
            <a:off x="0" y="990600"/>
            <a:ext cx="9067800" cy="5181600"/>
          </a:xfrm>
        </p:spPr>
        <p:txBody>
          <a:bodyPr/>
          <a:lstStyle/>
          <a:p>
            <a:pPr algn="ctr">
              <a:lnSpc>
                <a:spcPct val="80000"/>
              </a:lnSpc>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Emergency Response</a:t>
            </a:r>
          </a:p>
          <a:p>
            <a:pPr algn="ctr">
              <a:lnSpc>
                <a:spcPct val="80000"/>
              </a:lnSpc>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pPr>
              <a:lnSpc>
                <a:spcPct val="120000"/>
              </a:lnSpc>
              <a:buNone/>
            </a:pPr>
            <a:r>
              <a:rPr lang="en-US" sz="2000" b="1" dirty="0">
                <a:solidFill>
                  <a:schemeClr val="bg1"/>
                </a:solidFill>
              </a:rPr>
              <a:t>Emergency Notification – </a:t>
            </a:r>
            <a:r>
              <a:rPr lang="en-US" sz="2000" b="1" i="1" dirty="0">
                <a:solidFill>
                  <a:schemeClr val="bg1"/>
                </a:solidFill>
              </a:rPr>
              <a:t>air horn at GEC currently </a:t>
            </a:r>
          </a:p>
          <a:p>
            <a:pPr marL="471487" lvl="1" indent="0">
              <a:lnSpc>
                <a:spcPct val="120000"/>
              </a:lnSpc>
              <a:buNone/>
            </a:pPr>
            <a:r>
              <a:rPr lang="en-US" sz="2000" b="1" i="1" dirty="0">
                <a:solidFill>
                  <a:schemeClr val="bg1"/>
                </a:solidFill>
              </a:rPr>
              <a:t>One long blast – be alert, emergency condition may exist</a:t>
            </a:r>
          </a:p>
          <a:p>
            <a:pPr marL="471487" lvl="1" indent="0">
              <a:lnSpc>
                <a:spcPct val="120000"/>
              </a:lnSpc>
              <a:buNone/>
            </a:pPr>
            <a:r>
              <a:rPr lang="en-US" sz="2000" b="1" i="1" dirty="0">
                <a:solidFill>
                  <a:schemeClr val="bg1"/>
                </a:solidFill>
              </a:rPr>
              <a:t>Two long blasts – proceed to assembly area</a:t>
            </a:r>
          </a:p>
          <a:p>
            <a:pPr marL="471487" lvl="1" indent="0">
              <a:lnSpc>
                <a:spcPct val="120000"/>
              </a:lnSpc>
              <a:buNone/>
            </a:pPr>
            <a:endParaRPr lang="en-US" sz="2000" b="1" i="1" dirty="0">
              <a:solidFill>
                <a:schemeClr val="bg1"/>
              </a:solidFill>
            </a:endParaRPr>
          </a:p>
          <a:p>
            <a:pPr marL="0" indent="0">
              <a:lnSpc>
                <a:spcPct val="120000"/>
              </a:lnSpc>
              <a:buNone/>
            </a:pPr>
            <a:r>
              <a:rPr lang="en-US" sz="1900" b="1" dirty="0">
                <a:solidFill>
                  <a:schemeClr val="bg1"/>
                </a:solidFill>
              </a:rPr>
              <a:t>Supervision:  keep a current head count (twice per shift)</a:t>
            </a:r>
          </a:p>
          <a:p>
            <a:pPr>
              <a:lnSpc>
                <a:spcPct val="120000"/>
              </a:lnSpc>
            </a:pPr>
            <a:endParaRPr lang="en-US" sz="2000" b="1" dirty="0">
              <a:solidFill>
                <a:schemeClr val="bg1"/>
              </a:solidFill>
            </a:endParaRPr>
          </a:p>
          <a:p>
            <a:pPr marL="0" indent="0">
              <a:lnSpc>
                <a:spcPct val="120000"/>
              </a:lnSpc>
              <a:buNone/>
            </a:pPr>
            <a:r>
              <a:rPr lang="en-US" sz="2000" b="1" dirty="0">
                <a:solidFill>
                  <a:schemeClr val="bg1"/>
                </a:solidFill>
              </a:rPr>
              <a:t>Assembly Areas</a:t>
            </a:r>
          </a:p>
          <a:p>
            <a:pPr lvl="1">
              <a:lnSpc>
                <a:spcPct val="120000"/>
              </a:lnSpc>
            </a:pPr>
            <a:r>
              <a:rPr lang="en-US" sz="1600" b="1" dirty="0">
                <a:solidFill>
                  <a:schemeClr val="bg1"/>
                </a:solidFill>
              </a:rPr>
              <a:t>Main gate – west end of entry road at fence line</a:t>
            </a:r>
          </a:p>
          <a:p>
            <a:pPr lvl="1">
              <a:lnSpc>
                <a:spcPct val="120000"/>
              </a:lnSpc>
            </a:pPr>
            <a:r>
              <a:rPr lang="en-US" sz="1600" b="1" dirty="0">
                <a:solidFill>
                  <a:schemeClr val="bg1"/>
                </a:solidFill>
              </a:rPr>
              <a:t>Alternate – office trailers</a:t>
            </a:r>
          </a:p>
          <a:p>
            <a:pPr lvl="1">
              <a:lnSpc>
                <a:spcPct val="120000"/>
              </a:lnSpc>
            </a:pPr>
            <a:r>
              <a:rPr lang="en-US" sz="1600" b="1" dirty="0">
                <a:solidFill>
                  <a:schemeClr val="bg1"/>
                </a:solidFill>
              </a:rPr>
              <a:t>Evacuation routes is out the Main Gate</a:t>
            </a:r>
          </a:p>
          <a:p>
            <a:pPr>
              <a:lnSpc>
                <a:spcPct val="120000"/>
              </a:lnSpc>
            </a:pPr>
            <a:endParaRPr lang="en-US" sz="1800" dirty="0"/>
          </a:p>
          <a:p>
            <a:pPr>
              <a:lnSpc>
                <a:spcPct val="120000"/>
              </a:lnSpc>
              <a:buNone/>
            </a:pPr>
            <a:r>
              <a:rPr lang="en-US" sz="1800" dirty="0"/>
              <a:t>	</a:t>
            </a:r>
          </a:p>
          <a:p>
            <a:pPr>
              <a:lnSpc>
                <a:spcPct val="80000"/>
              </a:lnSpc>
              <a:buFont typeface="Wingdings" pitchFamily="2" charset="2"/>
              <a:buNone/>
            </a:pPr>
            <a:endParaRPr lang="en-US" sz="1800" b="1" dirty="0">
              <a:solidFill>
                <a:srgbClr val="CC0000"/>
              </a:solidFill>
              <a:effectLst>
                <a:outerShdw blurRad="38100" dist="38100" dir="2700000" algn="tl">
                  <a:srgbClr val="C0C0C0"/>
                </a:outerShdw>
              </a:effectLst>
              <a:latin typeface="Tahoma" pitchFamily="34" charset="0"/>
            </a:endParaRPr>
          </a:p>
          <a:p>
            <a:pPr>
              <a:lnSpc>
                <a:spcPct val="80000"/>
              </a:lnSpc>
              <a:buFont typeface="Wingdings" pitchFamily="2" charset="2"/>
              <a:buNone/>
            </a:pPr>
            <a:endParaRPr lang="en-US" sz="1800" b="1" dirty="0">
              <a:solidFill>
                <a:srgbClr val="CC0000"/>
              </a:solidFill>
              <a:effectLst>
                <a:outerShdw blurRad="38100" dist="38100" dir="2700000" algn="tl">
                  <a:srgbClr val="C0C0C0"/>
                </a:outerShdw>
              </a:effectLst>
              <a:latin typeface="Tahoma" pitchFamily="34" charset="0"/>
            </a:endParaRPr>
          </a:p>
          <a:p>
            <a:pPr>
              <a:lnSpc>
                <a:spcPct val="80000"/>
              </a:lnSpc>
              <a:buFont typeface="Wingdings" pitchFamily="2" charset="2"/>
              <a:buNone/>
            </a:pPr>
            <a:endParaRPr lang="en-US" sz="500" b="1" dirty="0">
              <a:solidFill>
                <a:srgbClr val="CC0000"/>
              </a:solidFill>
              <a:effectLst>
                <a:outerShdw blurRad="38100" dist="38100" dir="2700000" algn="tl">
                  <a:srgbClr val="C0C0C0"/>
                </a:outerShdw>
              </a:effectLst>
              <a:latin typeface="Tahoma" pitchFamily="34" charset="0"/>
            </a:endParaRPr>
          </a:p>
        </p:txBody>
      </p:sp>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10" name="Date Placeholder 9"/>
          <p:cNvSpPr>
            <a:spLocks noGrp="1"/>
          </p:cNvSpPr>
          <p:nvPr>
            <p:ph type="dt" sz="half" idx="10"/>
          </p:nvPr>
        </p:nvSpPr>
        <p:spPr>
          <a:xfrm>
            <a:off x="609600" y="6381750"/>
            <a:ext cx="1981200" cy="476250"/>
          </a:xfrm>
        </p:spPr>
        <p:txBody>
          <a:bodyPr/>
          <a:lstStyle/>
          <a:p>
            <a:r>
              <a:rPr lang="en-US" dirty="0"/>
              <a:t>4-6-2026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5" name="Rectangle 3"/>
          <p:cNvSpPr>
            <a:spLocks noGrp="1" noChangeArrowheads="1"/>
          </p:cNvSpPr>
          <p:nvPr>
            <p:ph type="body" sz="half" idx="1"/>
          </p:nvPr>
        </p:nvSpPr>
        <p:spPr>
          <a:xfrm>
            <a:off x="381000" y="1447800"/>
            <a:ext cx="5943600"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rPr>
              <a:t>Emergency Response</a:t>
            </a:r>
            <a:br>
              <a:rPr lang="en-US" sz="2000" b="1" dirty="0">
                <a:solidFill>
                  <a:srgbClr val="CC0000"/>
                </a:solidFill>
                <a:effectLst>
                  <a:outerShdw blurRad="38100" dist="38100" dir="2700000" algn="tl">
                    <a:srgbClr val="C0C0C0"/>
                  </a:outerShdw>
                </a:effectLst>
              </a:rPr>
            </a:br>
            <a:endParaRPr lang="en-US" sz="2000" b="1" dirty="0">
              <a:solidFill>
                <a:srgbClr val="CC0000"/>
              </a:solidFill>
              <a:effectLst>
                <a:outerShdw blurRad="38100" dist="38100" dir="2700000" algn="tl">
                  <a:srgbClr val="C0C0C0"/>
                </a:outerShdw>
              </a:effectLst>
            </a:endParaRPr>
          </a:p>
          <a:p>
            <a:r>
              <a:rPr lang="en-US" sz="2000" dirty="0"/>
              <a:t>Contractor responsible for informing their employees of Emergency Response Plan procedures</a:t>
            </a:r>
          </a:p>
          <a:p>
            <a:endParaRPr lang="en-US" sz="2000" dirty="0"/>
          </a:p>
          <a:p>
            <a:r>
              <a:rPr lang="en-US" sz="2000" dirty="0"/>
              <a:t>Emergency Response Plan on file with project / outage management personnel. </a:t>
            </a:r>
          </a:p>
          <a:p>
            <a:pPr>
              <a:buFont typeface="Wingdings" pitchFamily="2" charset="2"/>
              <a:buNone/>
            </a:pPr>
            <a:endParaRPr lang="en-US" sz="2000" dirty="0"/>
          </a:p>
        </p:txBody>
      </p:sp>
      <p:pic>
        <p:nvPicPr>
          <p:cNvPr id="8" name="Picture 7"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12" name="Date Placeholder 11"/>
          <p:cNvSpPr>
            <a:spLocks noGrp="1"/>
          </p:cNvSpPr>
          <p:nvPr>
            <p:ph type="dt" sz="half" idx="10"/>
          </p:nvPr>
        </p:nvSpPr>
        <p:spPr/>
        <p:txBody>
          <a:bodyPr/>
          <a:lstStyle/>
          <a:p>
            <a:r>
              <a:rPr lang="en-US" dirty="0"/>
              <a:t>4-6-2026</a:t>
            </a:r>
          </a:p>
        </p:txBody>
      </p:sp>
      <p:pic>
        <p:nvPicPr>
          <p:cNvPr id="79874" name="Picture 2" descr="See full size image">
            <a:hlinkClick r:id="rId3"/>
          </p:cNvPr>
          <p:cNvPicPr>
            <a:picLocks noChangeAspect="1" noChangeArrowheads="1"/>
          </p:cNvPicPr>
          <p:nvPr/>
        </p:nvPicPr>
        <p:blipFill>
          <a:blip r:embed="rId4" cstate="print"/>
          <a:srcRect/>
          <a:stretch>
            <a:fillRect/>
          </a:stretch>
        </p:blipFill>
        <p:spPr bwMode="auto">
          <a:xfrm>
            <a:off x="7467600" y="1066800"/>
            <a:ext cx="1295400" cy="1295400"/>
          </a:xfrm>
          <a:prstGeom prst="rect">
            <a:avLst/>
          </a:prstGeom>
          <a:noFill/>
        </p:spPr>
      </p:pic>
      <p:pic>
        <p:nvPicPr>
          <p:cNvPr id="44039" name="Picture 7" descr="EXIT_2"/>
          <p:cNvPicPr>
            <a:picLocks noGrp="1" noChangeAspect="1" noChangeArrowheads="1"/>
          </p:cNvPicPr>
          <p:nvPr>
            <p:ph sz="quarter" idx="3"/>
          </p:nvPr>
        </p:nvPicPr>
        <p:blipFill>
          <a:blip r:embed="rId5" cstate="print"/>
          <a:srcRect/>
          <a:stretch>
            <a:fillRect/>
          </a:stretch>
        </p:blipFill>
        <p:spPr>
          <a:xfrm rot="10800000" flipV="1">
            <a:off x="6705600" y="4267200"/>
            <a:ext cx="1244600" cy="1524000"/>
          </a:xfrm>
          <a:noFill/>
          <a:ln/>
        </p:spPr>
      </p:pic>
      <p:pic>
        <p:nvPicPr>
          <p:cNvPr id="44037" name="Picture 5" descr="EMGYXT2"/>
          <p:cNvPicPr>
            <a:picLocks noGrp="1" noChangeAspect="1" noChangeArrowheads="1"/>
          </p:cNvPicPr>
          <p:nvPr>
            <p:ph sz="quarter" idx="2"/>
          </p:nvPr>
        </p:nvPicPr>
        <p:blipFill>
          <a:blip r:embed="rId6" cstate="print"/>
          <a:srcRect/>
          <a:stretch>
            <a:fillRect/>
          </a:stretch>
        </p:blipFill>
        <p:spPr>
          <a:xfrm>
            <a:off x="6477000" y="2057400"/>
            <a:ext cx="1384300" cy="1524000"/>
          </a:xfrm>
          <a:noFill/>
          <a:ln/>
        </p:spPr>
      </p:pic>
      <p:pic>
        <p:nvPicPr>
          <p:cNvPr id="79876" name="Picture 4" descr="See full size image">
            <a:hlinkClick r:id="rId7"/>
          </p:cNvPr>
          <p:cNvPicPr>
            <a:picLocks noChangeAspect="1" noChangeArrowheads="1"/>
          </p:cNvPicPr>
          <p:nvPr/>
        </p:nvPicPr>
        <p:blipFill>
          <a:blip r:embed="rId8" cstate="print"/>
          <a:srcRect/>
          <a:stretch>
            <a:fillRect/>
          </a:stretch>
        </p:blipFill>
        <p:spPr bwMode="auto">
          <a:xfrm>
            <a:off x="7620000" y="3200400"/>
            <a:ext cx="1228725" cy="1512277"/>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27036" y="1295400"/>
            <a:ext cx="7954963" cy="44196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Hard Hats</a:t>
            </a:r>
          </a:p>
          <a:p>
            <a:endParaRPr lang="en-US" sz="2000" b="1" dirty="0"/>
          </a:p>
          <a:p>
            <a:r>
              <a:rPr lang="en-US" sz="2000" b="1" dirty="0"/>
              <a:t>Must meet the current ANSI standard Z89.1 </a:t>
            </a:r>
          </a:p>
          <a:p>
            <a:pPr marL="0" indent="0">
              <a:buNone/>
            </a:pPr>
            <a:r>
              <a:rPr lang="en-US" sz="2000" b="1" dirty="0"/>
              <a:t>     and be Class G or E Rated</a:t>
            </a:r>
          </a:p>
          <a:p>
            <a:endParaRPr lang="en-US" sz="2000" dirty="0"/>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57349" name="Picture 5" descr="HRDHAT2"/>
          <p:cNvPicPr>
            <a:picLocks noChangeAspect="1" noChangeArrowheads="1"/>
          </p:cNvPicPr>
          <p:nvPr/>
        </p:nvPicPr>
        <p:blipFill>
          <a:blip r:embed="rId2" cstate="print"/>
          <a:srcRect/>
          <a:stretch>
            <a:fillRect/>
          </a:stretch>
        </p:blipFill>
        <p:spPr bwMode="auto">
          <a:xfrm>
            <a:off x="6477000" y="914400"/>
            <a:ext cx="2239963" cy="1568598"/>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381000" y="381000"/>
            <a:ext cx="8001000" cy="4267200"/>
          </a:xfrm>
        </p:spPr>
        <p:txBody>
          <a:bodyPr/>
          <a:lstStyle/>
          <a:p>
            <a:pPr algn="ct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	Project Specific PPE Requirements</a:t>
            </a:r>
          </a:p>
          <a:p>
            <a:pPr>
              <a:buFont typeface="Wingdings" pitchFamily="2" charset="2"/>
              <a:buNone/>
            </a:pPr>
            <a:endParaRPr lang="en-US" sz="1700" b="1" dirty="0">
              <a:solidFill>
                <a:srgbClr val="CC0000"/>
              </a:solidFill>
              <a:effectLst>
                <a:outerShdw blurRad="38100" dist="38100" dir="2700000" algn="tl">
                  <a:srgbClr val="C0C0C0"/>
                </a:outerShdw>
              </a:effectLst>
              <a:latin typeface="Tahoma" pitchFamily="34" charset="0"/>
            </a:endParaRPr>
          </a:p>
          <a:p>
            <a:r>
              <a:rPr lang="en-US" sz="2000" b="1" dirty="0"/>
              <a:t>Safety Toed Boots</a:t>
            </a:r>
          </a:p>
          <a:p>
            <a:endParaRPr lang="en-US" sz="2000" dirty="0"/>
          </a:p>
          <a:p>
            <a:pPr lvl="1"/>
            <a:r>
              <a:rPr lang="en-US" sz="1800" dirty="0"/>
              <a:t>Leather or Similar Material</a:t>
            </a:r>
          </a:p>
          <a:p>
            <a:pPr lvl="1"/>
            <a:endParaRPr lang="en-US" sz="1800" dirty="0"/>
          </a:p>
          <a:p>
            <a:pPr lvl="1"/>
            <a:r>
              <a:rPr lang="en-US" sz="1800" dirty="0"/>
              <a:t>Defined Heel</a:t>
            </a:r>
          </a:p>
          <a:p>
            <a:pPr lvl="1"/>
            <a:endParaRPr lang="en-US" sz="1800" dirty="0"/>
          </a:p>
          <a:p>
            <a:pPr lvl="1"/>
            <a:r>
              <a:rPr lang="en-US" sz="1800" dirty="0"/>
              <a:t>EH Electrical Rating</a:t>
            </a:r>
          </a:p>
          <a:p>
            <a:pPr lvl="1"/>
            <a:endParaRPr lang="en-US" sz="1800" dirty="0"/>
          </a:p>
          <a:p>
            <a:pPr lvl="1"/>
            <a:r>
              <a:rPr lang="en-US" sz="1800" dirty="0"/>
              <a:t>5” Ankle Support</a:t>
            </a:r>
          </a:p>
          <a:p>
            <a:pPr lvl="1"/>
            <a:endParaRPr lang="en-US" sz="1800" dirty="0"/>
          </a:p>
          <a:p>
            <a:pPr lvl="1"/>
            <a:r>
              <a:rPr lang="en-US" sz="1800" dirty="0"/>
              <a:t>Slip Resistant</a:t>
            </a:r>
          </a:p>
          <a:p>
            <a:pPr lvl="1"/>
            <a:endParaRPr lang="en-US" sz="1800" dirty="0"/>
          </a:p>
          <a:p>
            <a:pPr lvl="1"/>
            <a:r>
              <a:rPr lang="en-US" sz="1800" dirty="0"/>
              <a:t>Protective Toe- Meets ASTM F2413</a:t>
            </a:r>
          </a:p>
          <a:p>
            <a:pPr marL="471487" lvl="1" indent="0">
              <a:buNone/>
            </a:pPr>
            <a:endParaRPr lang="en-US" sz="1800" dirty="0"/>
          </a:p>
        </p:txBody>
      </p:sp>
      <p:pic>
        <p:nvPicPr>
          <p:cNvPr id="58373" name="Picture 5" descr="Z271"/>
          <p:cNvPicPr>
            <a:picLocks noChangeAspect="1" noChangeArrowheads="1"/>
          </p:cNvPicPr>
          <p:nvPr/>
        </p:nvPicPr>
        <p:blipFill>
          <a:blip r:embed="rId2" cstate="print"/>
          <a:srcRect/>
          <a:stretch>
            <a:fillRect/>
          </a:stretch>
        </p:blipFill>
        <p:spPr bwMode="auto">
          <a:xfrm>
            <a:off x="5562600" y="2209800"/>
            <a:ext cx="2849563" cy="2005013"/>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066800" y="1524000"/>
            <a:ext cx="6858000" cy="4267200"/>
          </a:xfrm>
        </p:spPr>
        <p:txBody>
          <a:bodyPr/>
          <a:lstStyle/>
          <a:p>
            <a:pPr algn="ctr">
              <a:buFont typeface="Wingdings" pitchFamily="2" charset="2"/>
              <a:buNone/>
            </a:pPr>
            <a:r>
              <a:rPr lang="en-US" sz="2800" b="1" dirty="0">
                <a:solidFill>
                  <a:srgbClr val="CC0000"/>
                </a:solidFill>
                <a:effectLst>
                  <a:outerShdw blurRad="38100" dist="38100" dir="2700000" algn="tl">
                    <a:srgbClr val="C0C0C0"/>
                  </a:outerShdw>
                </a:effectLst>
                <a:latin typeface="Tahoma" pitchFamily="34" charset="0"/>
              </a:rPr>
              <a:t>JEA Electric Production Facilities</a:t>
            </a:r>
          </a:p>
          <a:p>
            <a:pPr>
              <a:buFont typeface="Wingdings" pitchFamily="2" charset="2"/>
              <a:buNone/>
            </a:pPr>
            <a:endParaRPr lang="en-US" sz="1900" b="1" dirty="0">
              <a:solidFill>
                <a:srgbClr val="CC0000"/>
              </a:solidFill>
              <a:effectLst>
                <a:outerShdw blurRad="38100" dist="38100" dir="2700000" algn="tl">
                  <a:srgbClr val="C0C0C0"/>
                </a:outerShdw>
              </a:effectLst>
              <a:latin typeface="Tahoma" pitchFamily="34" charset="0"/>
            </a:endParaRPr>
          </a:p>
          <a:p>
            <a:r>
              <a:rPr lang="en-US" sz="2400" dirty="0" err="1"/>
              <a:t>Northside</a:t>
            </a:r>
            <a:r>
              <a:rPr lang="en-US" sz="2400" dirty="0"/>
              <a:t> Generating Station</a:t>
            </a:r>
          </a:p>
          <a:p>
            <a:r>
              <a:rPr lang="en-US" sz="2400" dirty="0"/>
              <a:t>Kennedy Generating Station</a:t>
            </a:r>
          </a:p>
          <a:p>
            <a:r>
              <a:rPr lang="en-US" sz="2400" dirty="0"/>
              <a:t>Brandy Branch</a:t>
            </a:r>
          </a:p>
          <a:p>
            <a:r>
              <a:rPr lang="en-US" sz="2400" dirty="0"/>
              <a:t>Greenland Energy Center</a:t>
            </a:r>
          </a:p>
        </p:txBody>
      </p:sp>
      <p:sp>
        <p:nvSpPr>
          <p:cNvPr id="6" name="Multiply 5"/>
          <p:cNvSpPr/>
          <p:nvPr/>
        </p:nvSpPr>
        <p:spPr bwMode="auto">
          <a:xfrm>
            <a:off x="1143000" y="4191000"/>
            <a:ext cx="304800" cy="381000"/>
          </a:xfrm>
          <a:prstGeom prst="mathMultiply">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7" name="Picture 6"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11" name="Date Placeholder 10"/>
          <p:cNvSpPr>
            <a:spLocks noGrp="1"/>
          </p:cNvSpPr>
          <p:nvPr>
            <p:ph type="dt" sz="half" idx="10"/>
          </p:nvPr>
        </p:nvSpPr>
        <p:spPr/>
        <p:txBody>
          <a:bodyPr/>
          <a:lstStyle/>
          <a:p>
            <a:r>
              <a:rPr lang="en-US" dirty="0"/>
              <a:t>4-6-2026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p:txBody>
          <a:bodyPr/>
          <a:lstStyle/>
          <a:p>
            <a:pPr>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1700" b="1" dirty="0">
              <a:solidFill>
                <a:srgbClr val="CC0000"/>
              </a:solidFill>
              <a:effectLst>
                <a:outerShdw blurRad="38100" dist="38100" dir="2700000" algn="tl">
                  <a:srgbClr val="C0C0C0"/>
                </a:outerShdw>
              </a:effectLst>
              <a:latin typeface="Tahoma" pitchFamily="34" charset="0"/>
            </a:endParaRPr>
          </a:p>
          <a:p>
            <a:r>
              <a:rPr lang="en-US" sz="2000" b="1" dirty="0"/>
              <a:t>Safety Glasses at ALL TIMES</a:t>
            </a:r>
          </a:p>
          <a:p>
            <a:endParaRPr lang="en-US" sz="2000" dirty="0"/>
          </a:p>
          <a:p>
            <a:pPr lvl="1"/>
            <a:r>
              <a:rPr lang="en-US" sz="2000" dirty="0"/>
              <a:t>ANSI approved lenses w/side shields</a:t>
            </a:r>
          </a:p>
          <a:p>
            <a:pPr lvl="1"/>
            <a:endParaRPr lang="en-US" sz="2000" dirty="0"/>
          </a:p>
          <a:p>
            <a:pPr lvl="1"/>
            <a:r>
              <a:rPr lang="en-US" sz="2000" dirty="0"/>
              <a:t>Goggles where needed</a:t>
            </a:r>
          </a:p>
          <a:p>
            <a:pPr lvl="1"/>
            <a:endParaRPr lang="en-US" sz="2000" dirty="0"/>
          </a:p>
          <a:p>
            <a:pPr lvl="1"/>
            <a:r>
              <a:rPr lang="en-US" sz="2000" dirty="0"/>
              <a:t>Prescription lenses OK if ANSI or </a:t>
            </a:r>
          </a:p>
          <a:p>
            <a:pPr lvl="1">
              <a:buFont typeface="Wingdings" pitchFamily="2" charset="2"/>
              <a:buNone/>
            </a:pPr>
            <a:r>
              <a:rPr lang="en-US" sz="2000" dirty="0"/>
              <a:t>	inserted/covered by ANSI safety glasses</a:t>
            </a:r>
          </a:p>
        </p:txBody>
      </p:sp>
      <p:pic>
        <p:nvPicPr>
          <p:cNvPr id="59397" name="Picture 5" descr="WEARGLSS"/>
          <p:cNvPicPr>
            <a:picLocks noChangeAspect="1" noChangeArrowheads="1"/>
          </p:cNvPicPr>
          <p:nvPr/>
        </p:nvPicPr>
        <p:blipFill>
          <a:blip r:embed="rId2" cstate="print"/>
          <a:srcRect/>
          <a:stretch>
            <a:fillRect/>
          </a:stretch>
        </p:blipFill>
        <p:spPr bwMode="auto">
          <a:xfrm>
            <a:off x="6578600" y="2057400"/>
            <a:ext cx="1695450" cy="2743200"/>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Face Shields</a:t>
            </a:r>
          </a:p>
          <a:p>
            <a:pPr>
              <a:buNone/>
            </a:pPr>
            <a:endParaRPr lang="en-US" sz="2000" dirty="0"/>
          </a:p>
          <a:p>
            <a:pPr lvl="1"/>
            <a:r>
              <a:rPr lang="en-US" sz="2000" dirty="0"/>
              <a:t>Required when exposed to over-spray, chemical splash, chipping, grinding, abrading …</a:t>
            </a:r>
          </a:p>
          <a:p>
            <a:pPr lvl="1">
              <a:buNone/>
            </a:pPr>
            <a:endParaRPr lang="en-US" sz="2000" dirty="0"/>
          </a:p>
          <a:p>
            <a:pPr lvl="1"/>
            <a:r>
              <a:rPr lang="en-US" sz="2000" dirty="0"/>
              <a:t>Safety glasses must be worn under the </a:t>
            </a:r>
            <a:r>
              <a:rPr lang="en-US" sz="2000" dirty="0" err="1"/>
              <a:t>faceshield</a:t>
            </a:r>
            <a:endParaRPr lang="en-US" sz="2000" dirty="0"/>
          </a:p>
          <a:p>
            <a:pPr lvl="1"/>
            <a:endParaRPr lang="en-US" sz="2400" b="1" i="1" dirty="0"/>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p:txBody>
      </p:sp>
      <p:pic>
        <p:nvPicPr>
          <p:cNvPr id="60421" name="Picture 5" descr="Z280"/>
          <p:cNvPicPr>
            <a:picLocks noChangeAspect="1" noChangeArrowheads="1"/>
          </p:cNvPicPr>
          <p:nvPr/>
        </p:nvPicPr>
        <p:blipFill>
          <a:blip r:embed="rId2" cstate="print"/>
          <a:srcRect/>
          <a:stretch>
            <a:fillRect/>
          </a:stretch>
        </p:blipFill>
        <p:spPr bwMode="auto">
          <a:xfrm>
            <a:off x="6781800" y="609600"/>
            <a:ext cx="1706563" cy="2286000"/>
          </a:xfrm>
          <a:prstGeom prst="rect">
            <a:avLst/>
          </a:prstGeom>
          <a:noFill/>
          <a:ln w="9525">
            <a:noFill/>
            <a:miter lim="800000"/>
            <a:headEnd/>
            <a:tailEnd/>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3"/>
          <p:cNvSpPr>
            <a:spLocks noGrp="1" noChangeArrowheads="1"/>
          </p:cNvSpPr>
          <p:nvPr>
            <p:ph type="body" sz="half" idx="1"/>
          </p:nvPr>
        </p:nvSpPr>
        <p:spPr>
          <a:xfrm>
            <a:off x="381000" y="1447800"/>
            <a:ext cx="5910262" cy="44958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Project Specific PPE Requirements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Respirators</a:t>
            </a:r>
          </a:p>
          <a:p>
            <a:pPr>
              <a:buNone/>
            </a:pPr>
            <a:endParaRPr lang="en-US" sz="2000" dirty="0"/>
          </a:p>
          <a:p>
            <a:pPr lvl="1"/>
            <a:r>
              <a:rPr lang="en-US" sz="2000" dirty="0"/>
              <a:t>Get the </a:t>
            </a:r>
            <a:r>
              <a:rPr lang="en-US" sz="2000" u="sng" dirty="0"/>
              <a:t>right mask and filter cartridge for the task</a:t>
            </a:r>
            <a:r>
              <a:rPr lang="en-US" sz="2000" dirty="0"/>
              <a:t>.  (ex P100 for lead, asbestos, cadmium, arsenic)</a:t>
            </a:r>
          </a:p>
          <a:p>
            <a:pPr lvl="1"/>
            <a:endParaRPr lang="en-US" sz="2000" dirty="0"/>
          </a:p>
          <a:p>
            <a:pPr lvl="1"/>
            <a:r>
              <a:rPr lang="en-US" sz="2000" dirty="0"/>
              <a:t>Meet or exceed atmospheric hazard</a:t>
            </a:r>
          </a:p>
          <a:p>
            <a:pPr lvl="1">
              <a:buNone/>
            </a:pPr>
            <a:endParaRPr lang="en-US" sz="2000" dirty="0"/>
          </a:p>
          <a:p>
            <a:pPr lvl="1"/>
            <a:r>
              <a:rPr lang="en-US" sz="2000" dirty="0"/>
              <a:t>Medical Approval, fit test and inspect/maintain daily</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6" name="Picture 5"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10" name="Date Placeholder 9"/>
          <p:cNvSpPr>
            <a:spLocks noGrp="1"/>
          </p:cNvSpPr>
          <p:nvPr>
            <p:ph type="dt" sz="half" idx="10"/>
          </p:nvPr>
        </p:nvSpPr>
        <p:spPr/>
        <p:txBody>
          <a:bodyPr/>
          <a:lstStyle/>
          <a:p>
            <a:r>
              <a:rPr lang="en-US" dirty="0"/>
              <a:t>4-6-2026</a:t>
            </a:r>
          </a:p>
        </p:txBody>
      </p:sp>
      <p:pic>
        <p:nvPicPr>
          <p:cNvPr id="64514" name="Picture 2" descr="http://t1.gstatic.com/images?q=tbn:g0ztDdWwY87ZPM:http://www.lhsfna.org/images/resp2.jpg">
            <a:hlinkClick r:id="rId3"/>
          </p:cNvPr>
          <p:cNvPicPr>
            <a:picLocks noChangeAspect="1" noChangeArrowheads="1"/>
          </p:cNvPicPr>
          <p:nvPr/>
        </p:nvPicPr>
        <p:blipFill>
          <a:blip r:embed="rId4" cstate="print"/>
          <a:srcRect/>
          <a:stretch>
            <a:fillRect/>
          </a:stretch>
        </p:blipFill>
        <p:spPr bwMode="auto">
          <a:xfrm>
            <a:off x="6324600" y="2362200"/>
            <a:ext cx="2362200" cy="236220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7" name="Rectangle 3"/>
          <p:cNvSpPr>
            <a:spLocks noGrp="1" noChangeArrowheads="1"/>
          </p:cNvSpPr>
          <p:nvPr>
            <p:ph type="body" sz="half" idx="1"/>
          </p:nvPr>
        </p:nvSpPr>
        <p:spPr>
          <a:xfrm>
            <a:off x="381000" y="1371600"/>
            <a:ext cx="4648200" cy="44958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Other Considerations:</a:t>
            </a: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b="1" dirty="0"/>
              <a:t>Wild animals &amp; reptiles</a:t>
            </a:r>
          </a:p>
          <a:p>
            <a:pPr>
              <a:buNone/>
            </a:pPr>
            <a:endParaRPr lang="en-US" sz="2000" b="1" dirty="0"/>
          </a:p>
          <a:p>
            <a:endParaRPr lang="en-US" sz="2000" b="1" dirty="0"/>
          </a:p>
          <a:p>
            <a:r>
              <a:rPr lang="en-US" sz="2000" b="1" dirty="0"/>
              <a:t>Insects – spiders</a:t>
            </a:r>
          </a:p>
          <a:p>
            <a:endParaRPr lang="en-US" sz="2000" b="1" dirty="0"/>
          </a:p>
          <a:p>
            <a:endParaRPr lang="en-US" sz="2000" b="1" dirty="0"/>
          </a:p>
          <a:p>
            <a:r>
              <a:rPr lang="en-US" sz="2000" b="1" dirty="0"/>
              <a:t>Others</a:t>
            </a:r>
          </a:p>
          <a:p>
            <a:pPr>
              <a:buNone/>
            </a:pPr>
            <a:endParaRPr lang="en-US" sz="2000" dirty="0"/>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6" name="Picture 5"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10" name="Date Placeholder 9"/>
          <p:cNvSpPr>
            <a:spLocks noGrp="1"/>
          </p:cNvSpPr>
          <p:nvPr>
            <p:ph type="dt" sz="half" idx="10"/>
          </p:nvPr>
        </p:nvSpPr>
        <p:spPr/>
        <p:txBody>
          <a:bodyPr/>
          <a:lstStyle/>
          <a:p>
            <a:r>
              <a:rPr lang="en-US" dirty="0"/>
              <a:t>4-6-2026</a:t>
            </a:r>
          </a:p>
        </p:txBody>
      </p:sp>
      <p:pic>
        <p:nvPicPr>
          <p:cNvPr id="90114" name="Picture 2" descr="G:\USC\Shared Info\Lowe,s pictures\big rattle snake\P9150896.JPG"/>
          <p:cNvPicPr>
            <a:picLocks noChangeAspect="1" noChangeArrowheads="1"/>
          </p:cNvPicPr>
          <p:nvPr/>
        </p:nvPicPr>
        <p:blipFill>
          <a:blip r:embed="rId3" cstate="print"/>
          <a:srcRect/>
          <a:stretch>
            <a:fillRect/>
          </a:stretch>
        </p:blipFill>
        <p:spPr bwMode="auto">
          <a:xfrm>
            <a:off x="5867400" y="762000"/>
            <a:ext cx="2260600" cy="1695450"/>
          </a:xfrm>
          <a:prstGeom prst="rect">
            <a:avLst/>
          </a:prstGeom>
          <a:noFill/>
        </p:spPr>
      </p:pic>
      <p:pic>
        <p:nvPicPr>
          <p:cNvPr id="90116" name="Picture 4" descr="http://t1.gstatic.com/images?q=tbn:IuQ1kYjiNrOoJM:http://www.lib.uiowa.edu/haRDIN/MD/pictures22/cdc/PHIL_1125_lores.jpg">
            <a:hlinkClick r:id="rId4"/>
          </p:cNvPr>
          <p:cNvPicPr>
            <a:picLocks noChangeAspect="1" noChangeArrowheads="1"/>
          </p:cNvPicPr>
          <p:nvPr/>
        </p:nvPicPr>
        <p:blipFill>
          <a:blip r:embed="rId5" cstate="print"/>
          <a:srcRect/>
          <a:stretch>
            <a:fillRect/>
          </a:stretch>
        </p:blipFill>
        <p:spPr bwMode="auto">
          <a:xfrm>
            <a:off x="5181600" y="3124200"/>
            <a:ext cx="1333500" cy="876300"/>
          </a:xfrm>
          <a:prstGeom prst="rect">
            <a:avLst/>
          </a:prstGeom>
          <a:noFill/>
        </p:spPr>
      </p:pic>
      <p:pic>
        <p:nvPicPr>
          <p:cNvPr id="90118" name="Picture 6" descr="http://t1.gstatic.com/images?q=tbn:h8tNXGJU9zJe8M:http://media.thedaily.com.au/img/photos/2007/08/29/A_black_widow_spider_t350.jpg">
            <a:hlinkClick r:id="rId6"/>
          </p:cNvPr>
          <p:cNvPicPr>
            <a:picLocks noChangeAspect="1" noChangeArrowheads="1"/>
          </p:cNvPicPr>
          <p:nvPr/>
        </p:nvPicPr>
        <p:blipFill>
          <a:blip r:embed="rId7" cstate="print"/>
          <a:srcRect/>
          <a:stretch>
            <a:fillRect/>
          </a:stretch>
        </p:blipFill>
        <p:spPr bwMode="auto">
          <a:xfrm>
            <a:off x="6934200" y="3124200"/>
            <a:ext cx="1143000" cy="981076"/>
          </a:xfrm>
          <a:prstGeom prst="rect">
            <a:avLst/>
          </a:prstGeom>
          <a:noFill/>
        </p:spPr>
      </p:pic>
      <p:sp>
        <p:nvSpPr>
          <p:cNvPr id="11" name="TextBox 10"/>
          <p:cNvSpPr txBox="1"/>
          <p:nvPr/>
        </p:nvSpPr>
        <p:spPr>
          <a:xfrm>
            <a:off x="5181600" y="4114800"/>
            <a:ext cx="1314206" cy="276999"/>
          </a:xfrm>
          <a:prstGeom prst="rect">
            <a:avLst/>
          </a:prstGeom>
          <a:noFill/>
        </p:spPr>
        <p:txBody>
          <a:bodyPr wrap="none" rtlCol="0">
            <a:spAutoFit/>
          </a:bodyPr>
          <a:lstStyle/>
          <a:p>
            <a:r>
              <a:rPr lang="en-US" sz="1200" dirty="0"/>
              <a:t>Brown Recluse</a:t>
            </a:r>
          </a:p>
        </p:txBody>
      </p:sp>
      <p:sp>
        <p:nvSpPr>
          <p:cNvPr id="12" name="TextBox 11"/>
          <p:cNvSpPr txBox="1"/>
          <p:nvPr/>
        </p:nvSpPr>
        <p:spPr>
          <a:xfrm>
            <a:off x="6934200" y="4191000"/>
            <a:ext cx="1160895" cy="276999"/>
          </a:xfrm>
          <a:prstGeom prst="rect">
            <a:avLst/>
          </a:prstGeom>
          <a:noFill/>
        </p:spPr>
        <p:txBody>
          <a:bodyPr wrap="none" rtlCol="0">
            <a:spAutoFit/>
          </a:bodyPr>
          <a:lstStyle/>
          <a:p>
            <a:r>
              <a:rPr lang="en-US" sz="1200" dirty="0"/>
              <a:t>Black Widow</a:t>
            </a:r>
          </a:p>
        </p:txBody>
      </p:sp>
      <p:sp>
        <p:nvSpPr>
          <p:cNvPr id="13" name="TextBox 12"/>
          <p:cNvSpPr txBox="1"/>
          <p:nvPr/>
        </p:nvSpPr>
        <p:spPr>
          <a:xfrm>
            <a:off x="5105400" y="2590800"/>
            <a:ext cx="3653564" cy="307777"/>
          </a:xfrm>
          <a:prstGeom prst="rect">
            <a:avLst/>
          </a:prstGeom>
          <a:noFill/>
        </p:spPr>
        <p:txBody>
          <a:bodyPr wrap="none" rtlCol="0">
            <a:spAutoFit/>
          </a:bodyPr>
          <a:lstStyle/>
          <a:p>
            <a:r>
              <a:rPr lang="en-US" sz="1400" dirty="0"/>
              <a:t>Eastern Diamond-back – found on site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3" name="Rectangle 3"/>
          <p:cNvSpPr>
            <a:spLocks noGrp="1" noChangeArrowheads="1"/>
          </p:cNvSpPr>
          <p:nvPr>
            <p:ph type="body" sz="half" idx="1"/>
          </p:nvPr>
        </p:nvSpPr>
        <p:spPr>
          <a:xfrm>
            <a:off x="304800" y="1219200"/>
            <a:ext cx="5224462" cy="48768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In summary</a:t>
            </a: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a:p>
            <a:r>
              <a:rPr lang="en-US" sz="2000" b="1" i="1" dirty="0"/>
              <a:t>Ask</a:t>
            </a:r>
            <a:r>
              <a:rPr lang="en-US" sz="2000" dirty="0"/>
              <a:t> if you are not sure </a:t>
            </a:r>
          </a:p>
          <a:p>
            <a:pPr>
              <a:buNone/>
            </a:pPr>
            <a:endParaRPr lang="en-US" sz="2000" dirty="0"/>
          </a:p>
          <a:p>
            <a:r>
              <a:rPr lang="en-US" sz="2000" dirty="0"/>
              <a:t>Good housekeeping</a:t>
            </a:r>
          </a:p>
          <a:p>
            <a:endParaRPr lang="en-US" sz="2000" dirty="0"/>
          </a:p>
          <a:p>
            <a:r>
              <a:rPr lang="en-US" sz="2000" dirty="0"/>
              <a:t>Wear your PPE &amp; follow safety procedures</a:t>
            </a:r>
          </a:p>
          <a:p>
            <a:endParaRPr lang="en-US" sz="2000" dirty="0"/>
          </a:p>
          <a:p>
            <a:r>
              <a:rPr lang="en-US" sz="2000" dirty="0"/>
              <a:t>Be alert – report or fix unsafe acts &amp; conditions </a:t>
            </a:r>
          </a:p>
          <a:p>
            <a:endParaRPr lang="en-US" sz="2000" dirty="0"/>
          </a:p>
          <a:p>
            <a:r>
              <a:rPr lang="en-US" sz="2000" dirty="0"/>
              <a:t>Help your co-workers</a:t>
            </a:r>
          </a:p>
        </p:txBody>
      </p:sp>
      <p:pic>
        <p:nvPicPr>
          <p:cNvPr id="6" name="Picture 5"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pic>
        <p:nvPicPr>
          <p:cNvPr id="61442" name="Picture 2" descr="See full size image">
            <a:hlinkClick r:id="rId3"/>
          </p:cNvPr>
          <p:cNvPicPr>
            <a:picLocks noChangeAspect="1" noChangeArrowheads="1"/>
          </p:cNvPicPr>
          <p:nvPr/>
        </p:nvPicPr>
        <p:blipFill>
          <a:blip r:embed="rId4" cstate="print"/>
          <a:srcRect/>
          <a:stretch>
            <a:fillRect/>
          </a:stretch>
        </p:blipFill>
        <p:spPr bwMode="auto">
          <a:xfrm>
            <a:off x="5562600" y="1447800"/>
            <a:ext cx="2957513" cy="2057400"/>
          </a:xfrm>
          <a:prstGeom prst="rect">
            <a:avLst/>
          </a:prstGeom>
          <a:noFill/>
        </p:spPr>
      </p:pic>
      <p:pic>
        <p:nvPicPr>
          <p:cNvPr id="61444" name="Picture 4" descr="http://t3.gstatic.com/images?q=tbn:tpnP6yZNSFcWaM:http://www.adoragraphics.com/Synmark/Images/SAFETY%2520SLOGANS%2520MIKE%2520LEYSTRA.jpg">
            <a:hlinkClick r:id="rId5"/>
          </p:cNvPr>
          <p:cNvPicPr>
            <a:picLocks noChangeAspect="1" noChangeArrowheads="1"/>
          </p:cNvPicPr>
          <p:nvPr/>
        </p:nvPicPr>
        <p:blipFill>
          <a:blip r:embed="rId6" cstate="print"/>
          <a:srcRect/>
          <a:stretch>
            <a:fillRect/>
          </a:stretch>
        </p:blipFill>
        <p:spPr bwMode="auto">
          <a:xfrm>
            <a:off x="6477000" y="4343400"/>
            <a:ext cx="2238375" cy="18101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001000" cy="4724400"/>
          </a:xfrm>
        </p:spPr>
        <p:txBody>
          <a:bodyPr/>
          <a:lstStyle/>
          <a:p>
            <a:pPr>
              <a:buNone/>
            </a:pPr>
            <a:r>
              <a:rPr lang="en-US" dirty="0">
                <a:solidFill>
                  <a:schemeClr val="accent2"/>
                </a:solidFill>
                <a:effectLst>
                  <a:outerShdw blurRad="38100" dist="38100" dir="2700000" algn="tl">
                    <a:srgbClr val="000000">
                      <a:alpha val="43137"/>
                    </a:srgbClr>
                  </a:outerShdw>
                </a:effectLst>
              </a:rPr>
              <a:t>Greenland Energy Center (GEC)</a:t>
            </a:r>
          </a:p>
          <a:p>
            <a:pPr>
              <a:buNone/>
            </a:pPr>
            <a:endParaRPr lang="en-US" dirty="0"/>
          </a:p>
          <a:p>
            <a:r>
              <a:rPr lang="en-US" sz="2400" dirty="0"/>
              <a:t>Location</a:t>
            </a:r>
          </a:p>
          <a:p>
            <a:pPr lvl="1"/>
            <a:r>
              <a:rPr lang="en-US" sz="2400" dirty="0"/>
              <a:t>12121 Philips Hwy (US 1), about ½ south of 9A</a:t>
            </a:r>
          </a:p>
          <a:p>
            <a:pPr lvl="1">
              <a:buNone/>
            </a:pPr>
            <a:endParaRPr lang="en-US" sz="2400" dirty="0"/>
          </a:p>
          <a:p>
            <a:r>
              <a:rPr lang="en-US" sz="2400" dirty="0"/>
              <a:t>Nearest Fire Station (EMS)</a:t>
            </a:r>
          </a:p>
          <a:p>
            <a:pPr lvl="1"/>
            <a:r>
              <a:rPr lang="en-US" sz="2400" dirty="0"/>
              <a:t>11026 Philips Hwy, 2.9 north on US1</a:t>
            </a:r>
          </a:p>
          <a:p>
            <a:pPr lvl="1">
              <a:buNone/>
            </a:pPr>
            <a:endParaRPr lang="en-US" sz="2400" dirty="0"/>
          </a:p>
          <a:p>
            <a:r>
              <a:rPr lang="en-US" sz="2400" dirty="0"/>
              <a:t>AED on site – in the JEA offices</a:t>
            </a:r>
          </a:p>
        </p:txBody>
      </p:sp>
      <p:pic>
        <p:nvPicPr>
          <p:cNvPr id="5" name="Picture 4" descr="JEALogo.gif"/>
          <p:cNvPicPr>
            <a:picLocks noChangeAspect="1"/>
          </p:cNvPicPr>
          <p:nvPr/>
        </p:nvPicPr>
        <p:blipFill>
          <a:blip r:embed="rId2" cstate="print"/>
          <a:stretch>
            <a:fillRect/>
          </a:stretch>
        </p:blipFill>
        <p:spPr>
          <a:xfrm>
            <a:off x="381000" y="457200"/>
            <a:ext cx="1339780" cy="609600"/>
          </a:xfrm>
          <a:prstGeom prst="rect">
            <a:avLst/>
          </a:prstGeom>
        </p:spPr>
      </p:pic>
      <p:sp>
        <p:nvSpPr>
          <p:cNvPr id="8" name="Date Placeholder 7"/>
          <p:cNvSpPr>
            <a:spLocks noGrp="1"/>
          </p:cNvSpPr>
          <p:nvPr>
            <p:ph type="dt" sz="half" idx="10"/>
          </p:nvPr>
        </p:nvSpPr>
        <p:spPr/>
        <p:txBody>
          <a:bodyPr/>
          <a:lstStyle/>
          <a:p>
            <a:r>
              <a:rPr lang="en-US" dirty="0"/>
              <a:t>4-6-2026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304800" y="1447800"/>
            <a:ext cx="5300662"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JEA Electric Production Facilities</a:t>
            </a:r>
            <a:br>
              <a:rPr lang="en-US" sz="2400" b="1" dirty="0">
                <a:solidFill>
                  <a:srgbClr val="CC0000"/>
                </a:solidFill>
                <a:effectLst>
                  <a:outerShdw blurRad="38100" dist="38100" dir="2700000" algn="tl">
                    <a:srgbClr val="C0C0C0"/>
                  </a:outerShdw>
                </a:effectLst>
                <a:latin typeface="Tahoma" pitchFamily="34" charset="0"/>
              </a:rPr>
            </a:br>
            <a:endParaRPr lang="en-US" sz="24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r>
              <a:rPr lang="en-US" sz="2400" b="1" i="1" dirty="0">
                <a:solidFill>
                  <a:srgbClr val="CC0000"/>
                </a:solidFill>
                <a:effectLst>
                  <a:outerShdw blurRad="38100" dist="38100" dir="2700000" algn="tl">
                    <a:srgbClr val="C0C0C0"/>
                  </a:outerShdw>
                </a:effectLst>
                <a:latin typeface="Tahoma" pitchFamily="34" charset="0"/>
              </a:rPr>
              <a:t>	Highest Injury Potential</a:t>
            </a:r>
            <a:endParaRPr lang="en-US" sz="24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endParaRPr lang="en-US" sz="2400" b="1" dirty="0">
              <a:solidFill>
                <a:srgbClr val="CC0000"/>
              </a:solidFill>
              <a:effectLst>
                <a:outerShdw blurRad="38100" dist="38100" dir="2700000" algn="tl">
                  <a:srgbClr val="C0C0C0"/>
                </a:outerShdw>
              </a:effectLst>
              <a:latin typeface="Tahoma" pitchFamily="34" charset="0"/>
            </a:endParaRPr>
          </a:p>
          <a:p>
            <a:r>
              <a:rPr lang="en-US" sz="2000" dirty="0"/>
              <a:t>Falls </a:t>
            </a:r>
          </a:p>
          <a:p>
            <a:r>
              <a:rPr lang="en-US" sz="2000" dirty="0"/>
              <a:t>Caught In/Struck By</a:t>
            </a:r>
          </a:p>
          <a:p>
            <a:r>
              <a:rPr lang="en-US" sz="2000" dirty="0"/>
              <a:t>Hot Work</a:t>
            </a:r>
          </a:p>
          <a:p>
            <a:r>
              <a:rPr lang="en-US" sz="2000" dirty="0"/>
              <a:t>Control of Hazardous Energy</a:t>
            </a:r>
          </a:p>
          <a:p>
            <a:r>
              <a:rPr lang="en-US" sz="2000" dirty="0"/>
              <a:t>Scaffolding</a:t>
            </a:r>
          </a:p>
        </p:txBody>
      </p:sp>
      <p:pic>
        <p:nvPicPr>
          <p:cNvPr id="16391" name="Picture 7" descr="G:\USC\Shared Info\Lowe,s pictures\GEC Pictures 101609\101OLYMP\PA091173.JPG"/>
          <p:cNvPicPr>
            <a:picLocks noChangeAspect="1" noChangeArrowheads="1"/>
          </p:cNvPicPr>
          <p:nvPr/>
        </p:nvPicPr>
        <p:blipFill>
          <a:blip r:embed="rId2" cstate="print"/>
          <a:srcRect/>
          <a:stretch>
            <a:fillRect/>
          </a:stretch>
        </p:blipFill>
        <p:spPr bwMode="auto">
          <a:xfrm>
            <a:off x="5943600" y="1295400"/>
            <a:ext cx="2743200" cy="2057400"/>
          </a:xfrm>
          <a:prstGeom prst="rect">
            <a:avLst/>
          </a:prstGeom>
          <a:noFill/>
        </p:spPr>
      </p:pic>
      <p:pic>
        <p:nvPicPr>
          <p:cNvPr id="6" name="Picture 5" descr="JEALogo.gif"/>
          <p:cNvPicPr>
            <a:picLocks noChangeAspect="1"/>
          </p:cNvPicPr>
          <p:nvPr/>
        </p:nvPicPr>
        <p:blipFill>
          <a:blip r:embed="rId3" cstate="print"/>
          <a:stretch>
            <a:fillRect/>
          </a:stretch>
        </p:blipFill>
        <p:spPr>
          <a:xfrm>
            <a:off x="381000" y="457200"/>
            <a:ext cx="1339780" cy="609600"/>
          </a:xfrm>
          <a:prstGeom prst="rect">
            <a:avLst/>
          </a:prstGeom>
        </p:spPr>
      </p:pic>
      <p:pic>
        <p:nvPicPr>
          <p:cNvPr id="41988" name="Picture 4" descr="Scaffolding eTool">
            <a:hlinkClick r:id="rId4" tooltip="Slide Show"/>
          </p:cNvPr>
          <p:cNvPicPr>
            <a:picLocks noChangeAspect="1" noChangeArrowheads="1"/>
          </p:cNvPicPr>
          <p:nvPr/>
        </p:nvPicPr>
        <p:blipFill>
          <a:blip r:embed="rId5" cstate="print"/>
          <a:srcRect/>
          <a:stretch>
            <a:fillRect/>
          </a:stretch>
        </p:blipFill>
        <p:spPr bwMode="auto">
          <a:xfrm>
            <a:off x="6934199" y="5105400"/>
            <a:ext cx="1761663" cy="1209676"/>
          </a:xfrm>
          <a:prstGeom prst="rect">
            <a:avLst/>
          </a:prstGeom>
          <a:noFill/>
        </p:spPr>
      </p:pic>
      <p:pic>
        <p:nvPicPr>
          <p:cNvPr id="41990" name="Picture 6" descr="http://t0.gstatic.com/images?q=tbn:mTNY9x6J_WEjLM:http://safety.1800inet.com/images/marcom/fallprotect.jpg">
            <a:hlinkClick r:id="rId6"/>
          </p:cNvPr>
          <p:cNvPicPr>
            <a:picLocks noChangeAspect="1" noChangeArrowheads="1"/>
          </p:cNvPicPr>
          <p:nvPr/>
        </p:nvPicPr>
        <p:blipFill>
          <a:blip r:embed="rId7" cstate="print"/>
          <a:srcRect/>
          <a:stretch>
            <a:fillRect/>
          </a:stretch>
        </p:blipFill>
        <p:spPr bwMode="auto">
          <a:xfrm>
            <a:off x="5410200" y="3886200"/>
            <a:ext cx="1524000" cy="1081550"/>
          </a:xfrm>
          <a:prstGeom prst="rect">
            <a:avLst/>
          </a:prstGeom>
          <a:noFill/>
        </p:spPr>
      </p:pic>
      <p:sp>
        <p:nvSpPr>
          <p:cNvPr id="13" name="Date Placeholder 12"/>
          <p:cNvSpPr>
            <a:spLocks noGrp="1"/>
          </p:cNvSpPr>
          <p:nvPr>
            <p:ph type="dt" sz="half" idx="10"/>
          </p:nvPr>
        </p:nvSpPr>
        <p:spPr/>
        <p:txBody>
          <a:bodyPr/>
          <a:lstStyle/>
          <a:p>
            <a:r>
              <a:rPr lang="en-US" dirty="0"/>
              <a:t>4-6-2026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type="body" sz="half" idx="1"/>
          </p:nvPr>
        </p:nvSpPr>
        <p:spPr>
          <a:xfrm>
            <a:off x="566738" y="1752600"/>
            <a:ext cx="4386262" cy="4267200"/>
          </a:xfrm>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Fall Protection &amp; Arrest</a:t>
            </a:r>
            <a:br>
              <a:rPr lang="en-US" sz="2000" b="1" dirty="0">
                <a:solidFill>
                  <a:srgbClr val="CC0000"/>
                </a:solidFill>
                <a:effectLst>
                  <a:outerShdw blurRad="38100" dist="38100" dir="2700000" algn="tl">
                    <a:srgbClr val="C0C0C0"/>
                  </a:outerShdw>
                </a:effectLst>
                <a:latin typeface="Tahoma" pitchFamily="34" charset="0"/>
              </a:rPr>
            </a:br>
            <a:endParaRPr lang="en-US" sz="2000" b="1" dirty="0">
              <a:solidFill>
                <a:srgbClr val="CC0000"/>
              </a:solidFill>
              <a:effectLst>
                <a:outerShdw blurRad="38100" dist="38100" dir="2700000" algn="tl">
                  <a:srgbClr val="C0C0C0"/>
                </a:outerShdw>
              </a:effectLst>
              <a:latin typeface="Tahoma" pitchFamily="34" charset="0"/>
            </a:endParaRPr>
          </a:p>
          <a:p>
            <a:r>
              <a:rPr lang="en-US" sz="2000" b="1" u="sng" dirty="0"/>
              <a:t>100%</a:t>
            </a:r>
            <a:r>
              <a:rPr lang="en-US" sz="2000" dirty="0"/>
              <a:t> Fall Protection at 4’ and over on ALL JEA projects.</a:t>
            </a:r>
          </a:p>
          <a:p>
            <a:pPr>
              <a:buNone/>
            </a:pPr>
            <a:endParaRPr lang="en-US" sz="2000" dirty="0"/>
          </a:p>
          <a:p>
            <a:r>
              <a:rPr lang="en-US" sz="2000" dirty="0"/>
              <a:t>Full body harness, fall arrest anchorage, and suspension trauma straps required.</a:t>
            </a:r>
          </a:p>
          <a:p>
            <a:pPr>
              <a:buNone/>
            </a:pPr>
            <a:endParaRPr lang="en-US" sz="1800" dirty="0"/>
          </a:p>
          <a:p>
            <a:pPr lvl="1"/>
            <a:r>
              <a:rPr lang="en-US" sz="1400" dirty="0"/>
              <a:t>Scaffolding reviewed later</a:t>
            </a:r>
          </a:p>
        </p:txBody>
      </p:sp>
      <p:pic>
        <p:nvPicPr>
          <p:cNvPr id="20485" name="Picture 5" descr="ohpowr"/>
          <p:cNvPicPr>
            <a:picLocks noGrp="1" noChangeAspect="1" noChangeArrowheads="1"/>
          </p:cNvPicPr>
          <p:nvPr>
            <p:ph sz="half" idx="2"/>
          </p:nvPr>
        </p:nvPicPr>
        <p:blipFill>
          <a:blip r:embed="rId2" cstate="print"/>
          <a:srcRect/>
          <a:stretch>
            <a:fillRect/>
          </a:stretch>
        </p:blipFill>
        <p:spPr>
          <a:xfrm>
            <a:off x="4953000" y="2286000"/>
            <a:ext cx="3886200" cy="3168650"/>
          </a:xfrm>
          <a:noFill/>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p:cNvSpPr>
            <a:spLocks noGrp="1" noChangeArrowheads="1"/>
          </p:cNvSpPr>
          <p:nvPr>
            <p:ph type="body" sz="half" idx="1"/>
          </p:nvPr>
        </p:nvSpPr>
        <p:spPr/>
        <p:txBody>
          <a:bodyPr/>
          <a:lstStyle/>
          <a:p>
            <a:pPr>
              <a:buFont typeface="Wingdings" pitchFamily="2" charset="2"/>
              <a:buNone/>
            </a:pPr>
            <a:r>
              <a:rPr lang="en-US" sz="2400" b="1" dirty="0">
                <a:solidFill>
                  <a:srgbClr val="CC0000"/>
                </a:solidFill>
                <a:effectLst>
                  <a:outerShdw blurRad="38100" dist="38100" dir="2700000" algn="tl">
                    <a:srgbClr val="C0C0C0"/>
                  </a:outerShdw>
                </a:effectLst>
                <a:latin typeface="Tahoma" pitchFamily="34" charset="0"/>
              </a:rPr>
              <a:t>Fall Protection &amp; Arrest</a:t>
            </a:r>
          </a:p>
          <a:p>
            <a:pPr>
              <a:buFont typeface="Wingdings" pitchFamily="2" charset="2"/>
              <a:buNone/>
            </a:pPr>
            <a:endParaRPr lang="en-US" sz="2400" b="1" u="sng" dirty="0"/>
          </a:p>
          <a:p>
            <a:r>
              <a:rPr lang="en-US" sz="2000" dirty="0"/>
              <a:t>Daily inspections of:</a:t>
            </a:r>
          </a:p>
          <a:p>
            <a:pPr>
              <a:buNone/>
            </a:pPr>
            <a:endParaRPr lang="en-US" sz="2000" dirty="0"/>
          </a:p>
          <a:p>
            <a:pPr lvl="1"/>
            <a:r>
              <a:rPr lang="en-US" sz="1600" dirty="0"/>
              <a:t>Harnesses</a:t>
            </a:r>
          </a:p>
          <a:p>
            <a:pPr lvl="1"/>
            <a:endParaRPr lang="en-US" sz="1600" dirty="0"/>
          </a:p>
          <a:p>
            <a:pPr lvl="1"/>
            <a:r>
              <a:rPr lang="en-US" sz="1600" dirty="0"/>
              <a:t>Lanyards &amp; lifelines</a:t>
            </a:r>
          </a:p>
          <a:p>
            <a:pPr lvl="1">
              <a:buNone/>
            </a:pPr>
            <a:endParaRPr lang="en-US" sz="1600" dirty="0"/>
          </a:p>
          <a:p>
            <a:pPr lvl="1"/>
            <a:r>
              <a:rPr lang="en-US" sz="1600" dirty="0"/>
              <a:t>Anchor points</a:t>
            </a:r>
          </a:p>
          <a:p>
            <a:pPr lvl="1"/>
            <a:endParaRPr lang="en-US" sz="1600" dirty="0"/>
          </a:p>
          <a:p>
            <a:r>
              <a:rPr lang="en-US" sz="2000" u="sng" dirty="0"/>
              <a:t>Do not </a:t>
            </a:r>
            <a:r>
              <a:rPr lang="en-US" sz="2000" dirty="0"/>
              <a:t>tie off to conduit, valves, piping.</a:t>
            </a:r>
          </a:p>
          <a:p>
            <a:pPr lvl="1"/>
            <a:endParaRPr lang="en-US" sz="1600" dirty="0"/>
          </a:p>
          <a:p>
            <a:pPr>
              <a:buFont typeface="Wingdings" pitchFamily="2" charset="2"/>
              <a:buNone/>
            </a:pPr>
            <a:endParaRPr lang="en-US" sz="2000" b="1" u="sng" dirty="0"/>
          </a:p>
          <a:p>
            <a:pPr>
              <a:buFont typeface="Wingdings" pitchFamily="2" charset="2"/>
              <a:buNone/>
            </a:pPr>
            <a:endParaRPr lang="en-US" sz="1800" b="1" dirty="0">
              <a:solidFill>
                <a:srgbClr val="CC0000"/>
              </a:solidFill>
              <a:effectLst>
                <a:outerShdw blurRad="38100" dist="38100" dir="2700000" algn="tl">
                  <a:srgbClr val="C0C0C0"/>
                </a:outerShdw>
              </a:effectLst>
              <a:latin typeface="Tahoma" pitchFamily="34" charset="0"/>
            </a:endParaRPr>
          </a:p>
          <a:p>
            <a:pPr>
              <a:buFont typeface="Wingdings" pitchFamily="2" charset="2"/>
              <a:buNone/>
            </a:pPr>
            <a:endParaRPr lang="en-US" sz="2000" b="1" dirty="0">
              <a:solidFill>
                <a:srgbClr val="CC0000"/>
              </a:solidFill>
              <a:effectLst>
                <a:outerShdw blurRad="38100" dist="38100" dir="2700000" algn="tl">
                  <a:srgbClr val="C0C0C0"/>
                </a:outerShdw>
              </a:effectLst>
              <a:latin typeface="Tahoma" pitchFamily="34" charset="0"/>
            </a:endParaRPr>
          </a:p>
        </p:txBody>
      </p:sp>
      <p:pic>
        <p:nvPicPr>
          <p:cNvPr id="22538" name="Picture 10" descr="Fall_240"/>
          <p:cNvPicPr>
            <a:picLocks noGrp="1" noChangeAspect="1" noChangeArrowheads="1"/>
          </p:cNvPicPr>
          <p:nvPr>
            <p:ph sz="half" idx="2"/>
          </p:nvPr>
        </p:nvPicPr>
        <p:blipFill>
          <a:blip r:embed="rId2" cstate="print"/>
          <a:srcRect/>
          <a:stretch>
            <a:fillRect/>
          </a:stretch>
        </p:blipFill>
        <p:spPr>
          <a:xfrm>
            <a:off x="4648200" y="2895600"/>
            <a:ext cx="3924300" cy="2649538"/>
          </a:xfrm>
          <a:noFill/>
          <a:ln/>
        </p:spPr>
      </p:pic>
      <p:pic>
        <p:nvPicPr>
          <p:cNvPr id="5" name="Picture 4" descr="JEALogo.gif"/>
          <p:cNvPicPr>
            <a:picLocks noChangeAspect="1"/>
          </p:cNvPicPr>
          <p:nvPr/>
        </p:nvPicPr>
        <p:blipFill>
          <a:blip r:embed="rId3" cstate="print"/>
          <a:stretch>
            <a:fillRect/>
          </a:stretch>
        </p:blipFill>
        <p:spPr>
          <a:xfrm>
            <a:off x="381000" y="457200"/>
            <a:ext cx="1339780" cy="609600"/>
          </a:xfrm>
          <a:prstGeom prst="rect">
            <a:avLst/>
          </a:prstGeom>
        </p:spPr>
      </p:pic>
      <p:sp>
        <p:nvSpPr>
          <p:cNvPr id="9" name="Date Placeholder 8"/>
          <p:cNvSpPr>
            <a:spLocks noGrp="1"/>
          </p:cNvSpPr>
          <p:nvPr>
            <p:ph type="dt" sz="half" idx="10"/>
          </p:nvPr>
        </p:nvSpPr>
        <p:spPr/>
        <p:txBody>
          <a:bodyPr/>
          <a:lstStyle/>
          <a:p>
            <a:r>
              <a:rPr lang="en-US" dirty="0"/>
              <a:t>4-6-2026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4691062" cy="4267200"/>
          </a:xfrm>
        </p:spPr>
        <p:txBody>
          <a:bodyPr/>
          <a:lstStyle/>
          <a:p>
            <a:pPr>
              <a:buNone/>
            </a:pPr>
            <a:r>
              <a:rPr lang="en-US" sz="2400" b="1" dirty="0">
                <a:solidFill>
                  <a:srgbClr val="CC0000"/>
                </a:solidFill>
                <a:effectLst>
                  <a:outerShdw blurRad="38100" dist="38100" dir="2700000" algn="tl">
                    <a:srgbClr val="C0C0C0"/>
                  </a:outerShdw>
                </a:effectLst>
                <a:latin typeface="Tahoma" pitchFamily="34" charset="0"/>
              </a:rPr>
              <a:t>Caught In/Struck By</a:t>
            </a:r>
          </a:p>
          <a:p>
            <a:pPr>
              <a:buNone/>
            </a:pPr>
            <a:endParaRPr lang="en-US" dirty="0"/>
          </a:p>
          <a:p>
            <a:r>
              <a:rPr lang="en-US" sz="2000" dirty="0"/>
              <a:t>Be alert</a:t>
            </a:r>
          </a:p>
          <a:p>
            <a:endParaRPr lang="en-US" sz="2000" dirty="0"/>
          </a:p>
          <a:p>
            <a:r>
              <a:rPr lang="en-US" sz="2000" dirty="0"/>
              <a:t>Communicate with operators &amp; spotters</a:t>
            </a:r>
          </a:p>
          <a:p>
            <a:pPr>
              <a:buNone/>
            </a:pPr>
            <a:endParaRPr lang="en-US" sz="2000" dirty="0"/>
          </a:p>
          <a:p>
            <a:r>
              <a:rPr lang="en-US" sz="2000" dirty="0"/>
              <a:t>Wear high visibility clothing as needed</a:t>
            </a:r>
          </a:p>
        </p:txBody>
      </p:sp>
      <p:pic>
        <p:nvPicPr>
          <p:cNvPr id="83970" name="Picture 2" descr="http://www.google.com/images?q=tbn:5IEhay5GViu8hM::www.made-in-china.com/image/2f0j00faTtkBRjRQWsM/Crawler-Cranes-QUY150-.jpg&amp;h=94&amp;w=141&amp;usg=__zyRWW46kkV5GY_QU5HyEd5jmp1g=">
            <a:hlinkClick r:id="rId2"/>
          </p:cNvPr>
          <p:cNvPicPr>
            <a:picLocks noChangeAspect="1" noChangeArrowheads="1"/>
          </p:cNvPicPr>
          <p:nvPr/>
        </p:nvPicPr>
        <p:blipFill>
          <a:blip r:embed="rId3" cstate="print"/>
          <a:srcRect/>
          <a:stretch>
            <a:fillRect/>
          </a:stretch>
        </p:blipFill>
        <p:spPr bwMode="auto">
          <a:xfrm>
            <a:off x="5943602" y="2133601"/>
            <a:ext cx="2133598" cy="1422400"/>
          </a:xfrm>
          <a:prstGeom prst="rect">
            <a:avLst/>
          </a:prstGeom>
          <a:noFill/>
        </p:spPr>
      </p:pic>
      <p:pic>
        <p:nvPicPr>
          <p:cNvPr id="83972" name="Picture 4" descr="http://www.google.com/images?q=tbn:0imwih2-kqPsvM::www.vortrax.ca/navigation/equipment/images/lightbox/Trackhoe-230.jpg&amp;h=94&amp;w=125&amp;usg=__01aWBx0z1K-QPmKb9R-UxMMAzQA=">
            <a:hlinkClick r:id="rId4"/>
          </p:cNvPr>
          <p:cNvPicPr>
            <a:picLocks noChangeAspect="1" noChangeArrowheads="1"/>
          </p:cNvPicPr>
          <p:nvPr/>
        </p:nvPicPr>
        <p:blipFill>
          <a:blip r:embed="rId5" cstate="print"/>
          <a:srcRect/>
          <a:stretch>
            <a:fillRect/>
          </a:stretch>
        </p:blipFill>
        <p:spPr bwMode="auto">
          <a:xfrm>
            <a:off x="7391400" y="3810000"/>
            <a:ext cx="1621274" cy="1219200"/>
          </a:xfrm>
          <a:prstGeom prst="rect">
            <a:avLst/>
          </a:prstGeom>
          <a:noFill/>
        </p:spPr>
      </p:pic>
      <p:pic>
        <p:nvPicPr>
          <p:cNvPr id="83974" name="Picture 6" descr="http://www.google.com/images?q=tbn:Z0jPW74D2SrOOM::media.giantbomb.com/uploads/1/17166/1031882-falling_object_large.jpg&amp;h=94&amp;w=93&amp;usg=__3GnjwYSYmkLmrO4NiTHnHoXMwIQ=">
            <a:hlinkClick r:id="rId6"/>
          </p:cNvPr>
          <p:cNvPicPr>
            <a:picLocks noChangeAspect="1" noChangeArrowheads="1"/>
          </p:cNvPicPr>
          <p:nvPr/>
        </p:nvPicPr>
        <p:blipFill>
          <a:blip r:embed="rId7" cstate="print"/>
          <a:srcRect/>
          <a:stretch>
            <a:fillRect/>
          </a:stretch>
        </p:blipFill>
        <p:spPr bwMode="auto">
          <a:xfrm>
            <a:off x="6023854" y="4419600"/>
            <a:ext cx="1262771" cy="1276351"/>
          </a:xfrm>
          <a:prstGeom prst="rect">
            <a:avLst/>
          </a:prstGeom>
          <a:noFill/>
        </p:spPr>
      </p:pic>
      <p:pic>
        <p:nvPicPr>
          <p:cNvPr id="7" name="Picture 6" descr="JEALogo.gif"/>
          <p:cNvPicPr>
            <a:picLocks noChangeAspect="1"/>
          </p:cNvPicPr>
          <p:nvPr/>
        </p:nvPicPr>
        <p:blipFill>
          <a:blip r:embed="rId8" cstate="print"/>
          <a:stretch>
            <a:fillRect/>
          </a:stretch>
        </p:blipFill>
        <p:spPr>
          <a:xfrm>
            <a:off x="381000" y="457200"/>
            <a:ext cx="1339780" cy="609600"/>
          </a:xfrm>
          <a:prstGeom prst="rect">
            <a:avLst/>
          </a:prstGeom>
        </p:spPr>
      </p:pic>
      <p:sp>
        <p:nvSpPr>
          <p:cNvPr id="11" name="Date Placeholder 10"/>
          <p:cNvSpPr>
            <a:spLocks noGrp="1"/>
          </p:cNvSpPr>
          <p:nvPr>
            <p:ph type="dt" sz="half" idx="10"/>
          </p:nvPr>
        </p:nvSpPr>
        <p:spPr/>
        <p:txBody>
          <a:bodyPr/>
          <a:lstStyle/>
          <a:p>
            <a:r>
              <a:rPr lang="en-US" dirty="0"/>
              <a:t>4-6-2026</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138" y="1473500"/>
            <a:ext cx="4691062" cy="4267200"/>
          </a:xfrm>
        </p:spPr>
        <p:txBody>
          <a:bodyPr/>
          <a:lstStyle/>
          <a:p>
            <a:pPr>
              <a:buNone/>
            </a:pPr>
            <a:r>
              <a:rPr lang="en-US" sz="2400" b="1" dirty="0">
                <a:solidFill>
                  <a:srgbClr val="CC0000"/>
                </a:solidFill>
                <a:effectLst>
                  <a:outerShdw blurRad="38100" dist="38100" dir="2700000" algn="tl">
                    <a:srgbClr val="C0C0C0"/>
                  </a:outerShdw>
                </a:effectLst>
                <a:latin typeface="Tahoma" pitchFamily="34" charset="0"/>
              </a:rPr>
              <a:t>Caught In/Struck By</a:t>
            </a:r>
          </a:p>
          <a:p>
            <a:pPr>
              <a:buNone/>
            </a:pPr>
            <a:endParaRPr lang="en-US" dirty="0"/>
          </a:p>
          <a:p>
            <a:r>
              <a:rPr lang="en-US" sz="2000" dirty="0"/>
              <a:t>Conduct pre-trips</a:t>
            </a:r>
          </a:p>
          <a:p>
            <a:pPr lvl="1"/>
            <a:r>
              <a:rPr lang="en-US" sz="2000" dirty="0"/>
              <a:t>Are horns, alarms, lights working?</a:t>
            </a:r>
          </a:p>
          <a:p>
            <a:endParaRPr lang="en-US" sz="2000" dirty="0"/>
          </a:p>
          <a:p>
            <a:r>
              <a:rPr lang="en-US" sz="2000" dirty="0"/>
              <a:t>Use tag lines – at least 4’</a:t>
            </a:r>
          </a:p>
          <a:p>
            <a:pPr lvl="1"/>
            <a:r>
              <a:rPr lang="en-US" sz="2000" dirty="0"/>
              <a:t>Don’t stand under loads</a:t>
            </a:r>
          </a:p>
          <a:p>
            <a:endParaRPr lang="en-US" sz="2000" dirty="0"/>
          </a:p>
          <a:p>
            <a:r>
              <a:rPr lang="en-US" sz="2000" dirty="0"/>
              <a:t>Inspect hooks, latches &amp; rigging</a:t>
            </a:r>
          </a:p>
        </p:txBody>
      </p:sp>
      <p:pic>
        <p:nvPicPr>
          <p:cNvPr id="83970" name="Picture 2" descr="http://www.google.com/images?q=tbn:5IEhay5GViu8hM::www.made-in-china.com/image/2f0j00faTtkBRjRQWsM/Crawler-Cranes-QUY150-.jpg&amp;h=94&amp;w=141&amp;usg=__zyRWW46kkV5GY_QU5HyEd5jmp1g=">
            <a:hlinkClick r:id="rId2"/>
          </p:cNvPr>
          <p:cNvPicPr>
            <a:picLocks noChangeAspect="1" noChangeArrowheads="1"/>
          </p:cNvPicPr>
          <p:nvPr/>
        </p:nvPicPr>
        <p:blipFill>
          <a:blip r:embed="rId3" cstate="print"/>
          <a:srcRect/>
          <a:stretch>
            <a:fillRect/>
          </a:stretch>
        </p:blipFill>
        <p:spPr bwMode="auto">
          <a:xfrm>
            <a:off x="5943600" y="3505200"/>
            <a:ext cx="2133598" cy="1422400"/>
          </a:xfrm>
          <a:prstGeom prst="rect">
            <a:avLst/>
          </a:prstGeom>
          <a:noFill/>
        </p:spPr>
      </p:pic>
      <p:pic>
        <p:nvPicPr>
          <p:cNvPr id="83972" name="Picture 4" descr="http://www.google.com/images?q=tbn:0imwih2-kqPsvM::www.vortrax.ca/navigation/equipment/images/lightbox/Trackhoe-230.jpg&amp;h=94&amp;w=125&amp;usg=__01aWBx0z1K-QPmKb9R-UxMMAzQA=">
            <a:hlinkClick r:id="rId4"/>
          </p:cNvPr>
          <p:cNvPicPr>
            <a:picLocks noChangeAspect="1" noChangeArrowheads="1"/>
          </p:cNvPicPr>
          <p:nvPr/>
        </p:nvPicPr>
        <p:blipFill>
          <a:blip r:embed="rId5" cstate="print"/>
          <a:srcRect/>
          <a:stretch>
            <a:fillRect/>
          </a:stretch>
        </p:blipFill>
        <p:spPr bwMode="auto">
          <a:xfrm>
            <a:off x="4953000" y="2133600"/>
            <a:ext cx="1621274" cy="1219200"/>
          </a:xfrm>
          <a:prstGeom prst="rect">
            <a:avLst/>
          </a:prstGeom>
          <a:noFill/>
        </p:spPr>
      </p:pic>
      <p:pic>
        <p:nvPicPr>
          <p:cNvPr id="83974" name="Picture 6" descr="http://www.google.com/images?q=tbn:Z0jPW74D2SrOOM::media.giantbomb.com/uploads/1/17166/1031882-falling_object_large.jpg&amp;h=94&amp;w=93&amp;usg=__3GnjwYSYmkLmrO4NiTHnHoXMwIQ=">
            <a:hlinkClick r:id="rId6"/>
          </p:cNvPr>
          <p:cNvPicPr>
            <a:picLocks noChangeAspect="1" noChangeArrowheads="1"/>
          </p:cNvPicPr>
          <p:nvPr/>
        </p:nvPicPr>
        <p:blipFill>
          <a:blip r:embed="rId7" cstate="print"/>
          <a:srcRect/>
          <a:stretch>
            <a:fillRect/>
          </a:stretch>
        </p:blipFill>
        <p:spPr bwMode="auto">
          <a:xfrm>
            <a:off x="5029200" y="5105400"/>
            <a:ext cx="1262771" cy="1276351"/>
          </a:xfrm>
          <a:prstGeom prst="rect">
            <a:avLst/>
          </a:prstGeom>
          <a:noFill/>
        </p:spPr>
      </p:pic>
      <p:pic>
        <p:nvPicPr>
          <p:cNvPr id="7" name="Picture 6" descr="JEALogo.gif"/>
          <p:cNvPicPr>
            <a:picLocks noChangeAspect="1"/>
          </p:cNvPicPr>
          <p:nvPr/>
        </p:nvPicPr>
        <p:blipFill>
          <a:blip r:embed="rId8" cstate="print"/>
          <a:stretch>
            <a:fillRect/>
          </a:stretch>
        </p:blipFill>
        <p:spPr>
          <a:xfrm>
            <a:off x="381000" y="457200"/>
            <a:ext cx="1339780" cy="609600"/>
          </a:xfrm>
          <a:prstGeom prst="rect">
            <a:avLst/>
          </a:prstGeom>
        </p:spPr>
      </p:pic>
      <p:sp>
        <p:nvSpPr>
          <p:cNvPr id="11" name="Date Placeholder 10"/>
          <p:cNvSpPr>
            <a:spLocks noGrp="1"/>
          </p:cNvSpPr>
          <p:nvPr>
            <p:ph type="dt" sz="half" idx="10"/>
          </p:nvPr>
        </p:nvSpPr>
        <p:spPr/>
        <p:txBody>
          <a:bodyPr/>
          <a:lstStyle/>
          <a:p>
            <a:r>
              <a:rPr lang="en-US" dirty="0"/>
              <a:t>4-6-2026</a:t>
            </a:r>
          </a:p>
        </p:txBody>
      </p:sp>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949</TotalTime>
  <Words>1199</Words>
  <Application>Microsoft Office PowerPoint</Application>
  <PresentationFormat>On-screen Show (4:3)</PresentationFormat>
  <Paragraphs>340</Paragraphs>
  <Slides>34</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5" baseType="lpstr">
      <vt:lpstr>Arial Black</vt:lpstr>
      <vt:lpstr>Book Antiqua</vt:lpstr>
      <vt:lpstr>Calibri</vt:lpstr>
      <vt:lpstr>Cambria</vt:lpstr>
      <vt:lpstr>Impact</vt:lpstr>
      <vt:lpstr>Tahoma</vt:lpstr>
      <vt:lpstr>Times New Roman</vt:lpstr>
      <vt:lpstr>Verdana</vt:lpstr>
      <vt:lpstr>Wingdings</vt:lpstr>
      <vt:lpstr>Profile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JEA</dc:creator>
  <cp:lastModifiedBy>Fisher, James</cp:lastModifiedBy>
  <cp:revision>39</cp:revision>
  <dcterms:created xsi:type="dcterms:W3CDTF">2003-10-29T18:52:36Z</dcterms:created>
  <dcterms:modified xsi:type="dcterms:W3CDTF">2026-04-08T11:54:00Z</dcterms:modified>
</cp:coreProperties>
</file>