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59" r:id="rId3"/>
    <p:sldId id="288" r:id="rId4"/>
    <p:sldId id="257" r:id="rId5"/>
    <p:sldId id="261" r:id="rId6"/>
    <p:sldId id="278" r:id="rId7"/>
    <p:sldId id="279" r:id="rId8"/>
    <p:sldId id="28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1" r:id="rId25"/>
    <p:sldId id="282" r:id="rId26"/>
    <p:sldId id="283" r:id="rId27"/>
    <p:sldId id="284" r:id="rId28"/>
    <p:sldId id="285" r:id="rId29"/>
    <p:sldId id="286"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65" autoAdjust="0"/>
    <p:restoredTop sz="94632" autoAdjust="0"/>
  </p:normalViewPr>
  <p:slideViewPr>
    <p:cSldViewPr>
      <p:cViewPr varScale="1">
        <p:scale>
          <a:sx n="105" d="100"/>
          <a:sy n="105" d="100"/>
        </p:scale>
        <p:origin x="139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sher, James" userId="4e27478e-43c4-491f-958f-eb9d59311654" providerId="ADAL" clId="{807E64BD-07B5-415F-9D44-C0D7DEE8C330}"/>
    <pc:docChg chg="undo custSel delSld modSld sldOrd">
      <pc:chgData name="Fisher, James" userId="4e27478e-43c4-491f-958f-eb9d59311654" providerId="ADAL" clId="{807E64BD-07B5-415F-9D44-C0D7DEE8C330}" dt="2026-04-08T11:32:30.686" v="156" actId="5793"/>
      <pc:docMkLst>
        <pc:docMk/>
      </pc:docMkLst>
      <pc:sldChg chg="modSp mod">
        <pc:chgData name="Fisher, James" userId="4e27478e-43c4-491f-958f-eb9d59311654" providerId="ADAL" clId="{807E64BD-07B5-415F-9D44-C0D7DEE8C330}" dt="2026-04-08T11:26:26.064" v="123" actId="1076"/>
        <pc:sldMkLst>
          <pc:docMk/>
          <pc:sldMk cId="1236660486" sldId="267"/>
        </pc:sldMkLst>
        <pc:spChg chg="mod">
          <ac:chgData name="Fisher, James" userId="4e27478e-43c4-491f-958f-eb9d59311654" providerId="ADAL" clId="{807E64BD-07B5-415F-9D44-C0D7DEE8C330}" dt="2026-04-08T11:26:04.026" v="119" actId="14100"/>
          <ac:spMkLst>
            <pc:docMk/>
            <pc:sldMk cId="1236660486" sldId="267"/>
            <ac:spMk id="8" creationId="{00000000-0000-0000-0000-000000000000}"/>
          </ac:spMkLst>
        </pc:spChg>
        <pc:spChg chg="mod">
          <ac:chgData name="Fisher, James" userId="4e27478e-43c4-491f-958f-eb9d59311654" providerId="ADAL" clId="{807E64BD-07B5-415F-9D44-C0D7DEE8C330}" dt="2026-04-08T11:25:47.750" v="116" actId="14100"/>
          <ac:spMkLst>
            <pc:docMk/>
            <pc:sldMk cId="1236660486" sldId="267"/>
            <ac:spMk id="29703" creationId="{00000000-0000-0000-0000-000000000000}"/>
          </ac:spMkLst>
        </pc:spChg>
        <pc:picChg chg="mod">
          <ac:chgData name="Fisher, James" userId="4e27478e-43c4-491f-958f-eb9d59311654" providerId="ADAL" clId="{807E64BD-07B5-415F-9D44-C0D7DEE8C330}" dt="2026-04-08T11:26:22.792" v="122" actId="1076"/>
          <ac:picMkLst>
            <pc:docMk/>
            <pc:sldMk cId="1236660486" sldId="267"/>
            <ac:picMk id="33796" creationId="{00000000-0000-0000-0000-000000000000}"/>
          </ac:picMkLst>
        </pc:picChg>
        <pc:picChg chg="mod">
          <ac:chgData name="Fisher, James" userId="4e27478e-43c4-491f-958f-eb9d59311654" providerId="ADAL" clId="{807E64BD-07B5-415F-9D44-C0D7DEE8C330}" dt="2026-04-08T11:26:26.064" v="123" actId="1076"/>
          <ac:picMkLst>
            <pc:docMk/>
            <pc:sldMk cId="1236660486" sldId="267"/>
            <ac:picMk id="33802" creationId="{00000000-0000-0000-0000-000000000000}"/>
          </ac:picMkLst>
        </pc:picChg>
      </pc:sldChg>
      <pc:sldChg chg="del">
        <pc:chgData name="Fisher, James" userId="4e27478e-43c4-491f-958f-eb9d59311654" providerId="ADAL" clId="{807E64BD-07B5-415F-9D44-C0D7DEE8C330}" dt="2026-04-08T11:23:16.563" v="115" actId="2696"/>
        <pc:sldMkLst>
          <pc:docMk/>
          <pc:sldMk cId="1576834710" sldId="277"/>
        </pc:sldMkLst>
      </pc:sldChg>
      <pc:sldChg chg="modSp mod">
        <pc:chgData name="Fisher, James" userId="4e27478e-43c4-491f-958f-eb9d59311654" providerId="ADAL" clId="{807E64BD-07B5-415F-9D44-C0D7DEE8C330}" dt="2026-04-08T11:21:57.941" v="112" actId="20577"/>
        <pc:sldMkLst>
          <pc:docMk/>
          <pc:sldMk cId="1405604604" sldId="278"/>
        </pc:sldMkLst>
        <pc:spChg chg="mod">
          <ac:chgData name="Fisher, James" userId="4e27478e-43c4-491f-958f-eb9d59311654" providerId="ADAL" clId="{807E64BD-07B5-415F-9D44-C0D7DEE8C330}" dt="2026-04-08T11:21:57.941" v="112" actId="20577"/>
          <ac:spMkLst>
            <pc:docMk/>
            <pc:sldMk cId="1405604604" sldId="278"/>
            <ac:spMk id="3" creationId="{00000000-0000-0000-0000-000000000000}"/>
          </ac:spMkLst>
        </pc:spChg>
      </pc:sldChg>
      <pc:sldChg chg="modSp mod">
        <pc:chgData name="Fisher, James" userId="4e27478e-43c4-491f-958f-eb9d59311654" providerId="ADAL" clId="{807E64BD-07B5-415F-9D44-C0D7DEE8C330}" dt="2026-04-08T11:28:21.787" v="133" actId="20577"/>
        <pc:sldMkLst>
          <pc:docMk/>
          <pc:sldMk cId="1043533371" sldId="281"/>
        </pc:sldMkLst>
        <pc:spChg chg="mod">
          <ac:chgData name="Fisher, James" userId="4e27478e-43c4-491f-958f-eb9d59311654" providerId="ADAL" clId="{807E64BD-07B5-415F-9D44-C0D7DEE8C330}" dt="2026-04-08T11:28:21.787" v="133" actId="20577"/>
          <ac:spMkLst>
            <pc:docMk/>
            <pc:sldMk cId="1043533371" sldId="281"/>
            <ac:spMk id="57347" creationId="{00000000-0000-0000-0000-000000000000}"/>
          </ac:spMkLst>
        </pc:spChg>
      </pc:sldChg>
      <pc:sldChg chg="modSp mod">
        <pc:chgData name="Fisher, James" userId="4e27478e-43c4-491f-958f-eb9d59311654" providerId="ADAL" clId="{807E64BD-07B5-415F-9D44-C0D7DEE8C330}" dt="2026-04-08T11:32:30.686" v="156" actId="5793"/>
        <pc:sldMkLst>
          <pc:docMk/>
          <pc:sldMk cId="1149727235" sldId="282"/>
        </pc:sldMkLst>
        <pc:spChg chg="mod">
          <ac:chgData name="Fisher, James" userId="4e27478e-43c4-491f-958f-eb9d59311654" providerId="ADAL" clId="{807E64BD-07B5-415F-9D44-C0D7DEE8C330}" dt="2026-04-08T11:32:30.686" v="156" actId="5793"/>
          <ac:spMkLst>
            <pc:docMk/>
            <pc:sldMk cId="1149727235" sldId="282"/>
            <ac:spMk id="58371" creationId="{00000000-0000-0000-0000-000000000000}"/>
          </ac:spMkLst>
        </pc:spChg>
      </pc:sldChg>
      <pc:sldChg chg="addSp delSp modSp mod ord">
        <pc:chgData name="Fisher, James" userId="4e27478e-43c4-491f-958f-eb9d59311654" providerId="ADAL" clId="{807E64BD-07B5-415F-9D44-C0D7DEE8C330}" dt="2026-04-08T11:22:46.097" v="114"/>
        <pc:sldMkLst>
          <pc:docMk/>
          <pc:sldMk cId="3434166270" sldId="288"/>
        </pc:sldMkLst>
        <pc:spChg chg="del">
          <ac:chgData name="Fisher, James" userId="4e27478e-43c4-491f-958f-eb9d59311654" providerId="ADAL" clId="{807E64BD-07B5-415F-9D44-C0D7DEE8C330}" dt="2026-04-08T11:16:40.220" v="32" actId="478"/>
          <ac:spMkLst>
            <pc:docMk/>
            <pc:sldMk cId="3434166270" sldId="288"/>
            <ac:spMk id="2" creationId="{00000000-0000-0000-0000-000000000000}"/>
          </ac:spMkLst>
        </pc:spChg>
        <pc:spChg chg="del">
          <ac:chgData name="Fisher, James" userId="4e27478e-43c4-491f-958f-eb9d59311654" providerId="ADAL" clId="{807E64BD-07B5-415F-9D44-C0D7DEE8C330}" dt="2026-04-08T11:14:48.772" v="10" actId="478"/>
          <ac:spMkLst>
            <pc:docMk/>
            <pc:sldMk cId="3434166270" sldId="288"/>
            <ac:spMk id="3" creationId="{00000000-0000-0000-0000-000000000000}"/>
          </ac:spMkLst>
        </pc:spChg>
        <pc:spChg chg="del">
          <ac:chgData name="Fisher, James" userId="4e27478e-43c4-491f-958f-eb9d59311654" providerId="ADAL" clId="{807E64BD-07B5-415F-9D44-C0D7DEE8C330}" dt="2026-04-08T11:16:45.835" v="34" actId="478"/>
          <ac:spMkLst>
            <pc:docMk/>
            <pc:sldMk cId="3434166270" sldId="288"/>
            <ac:spMk id="5" creationId="{00000000-0000-0000-0000-000000000000}"/>
          </ac:spMkLst>
        </pc:spChg>
        <pc:spChg chg="del">
          <ac:chgData name="Fisher, James" userId="4e27478e-43c4-491f-958f-eb9d59311654" providerId="ADAL" clId="{807E64BD-07B5-415F-9D44-C0D7DEE8C330}" dt="2026-04-08T11:16:47.005" v="35" actId="478"/>
          <ac:spMkLst>
            <pc:docMk/>
            <pc:sldMk cId="3434166270" sldId="288"/>
            <ac:spMk id="6" creationId="{00000000-0000-0000-0000-000000000000}"/>
          </ac:spMkLst>
        </pc:spChg>
        <pc:spChg chg="del">
          <ac:chgData name="Fisher, James" userId="4e27478e-43c4-491f-958f-eb9d59311654" providerId="ADAL" clId="{807E64BD-07B5-415F-9D44-C0D7DEE8C330}" dt="2026-04-08T11:16:48.021" v="36" actId="478"/>
          <ac:spMkLst>
            <pc:docMk/>
            <pc:sldMk cId="3434166270" sldId="288"/>
            <ac:spMk id="7" creationId="{00000000-0000-0000-0000-000000000000}"/>
          </ac:spMkLst>
        </pc:spChg>
        <pc:spChg chg="del">
          <ac:chgData name="Fisher, James" userId="4e27478e-43c4-491f-958f-eb9d59311654" providerId="ADAL" clId="{807E64BD-07B5-415F-9D44-C0D7DEE8C330}" dt="2026-04-08T11:16:48.917" v="37" actId="478"/>
          <ac:spMkLst>
            <pc:docMk/>
            <pc:sldMk cId="3434166270" sldId="288"/>
            <ac:spMk id="8" creationId="{00000000-0000-0000-0000-000000000000}"/>
          </ac:spMkLst>
        </pc:spChg>
        <pc:spChg chg="del">
          <ac:chgData name="Fisher, James" userId="4e27478e-43c4-491f-958f-eb9d59311654" providerId="ADAL" clId="{807E64BD-07B5-415F-9D44-C0D7DEE8C330}" dt="2026-04-08T11:14:45.943" v="8" actId="478"/>
          <ac:spMkLst>
            <pc:docMk/>
            <pc:sldMk cId="3434166270" sldId="288"/>
            <ac:spMk id="9" creationId="{00000000-0000-0000-0000-000000000000}"/>
          </ac:spMkLst>
        </pc:spChg>
        <pc:spChg chg="del">
          <ac:chgData name="Fisher, James" userId="4e27478e-43c4-491f-958f-eb9d59311654" providerId="ADAL" clId="{807E64BD-07B5-415F-9D44-C0D7DEE8C330}" dt="2026-04-08T11:14:39.004" v="5" actId="478"/>
          <ac:spMkLst>
            <pc:docMk/>
            <pc:sldMk cId="3434166270" sldId="288"/>
            <ac:spMk id="10" creationId="{00000000-0000-0000-0000-000000000000}"/>
          </ac:spMkLst>
        </pc:spChg>
        <pc:spChg chg="del">
          <ac:chgData name="Fisher, James" userId="4e27478e-43c4-491f-958f-eb9d59311654" providerId="ADAL" clId="{807E64BD-07B5-415F-9D44-C0D7DEE8C330}" dt="2026-04-08T11:16:44.782" v="33" actId="478"/>
          <ac:spMkLst>
            <pc:docMk/>
            <pc:sldMk cId="3434166270" sldId="288"/>
            <ac:spMk id="11" creationId="{00000000-0000-0000-0000-000000000000}"/>
          </ac:spMkLst>
        </pc:spChg>
        <pc:spChg chg="del">
          <ac:chgData name="Fisher, James" userId="4e27478e-43c4-491f-958f-eb9d59311654" providerId="ADAL" clId="{807E64BD-07B5-415F-9D44-C0D7DEE8C330}" dt="2026-04-08T11:14:54.073" v="14" actId="478"/>
          <ac:spMkLst>
            <pc:docMk/>
            <pc:sldMk cId="3434166270" sldId="288"/>
            <ac:spMk id="12" creationId="{00000000-0000-0000-0000-000000000000}"/>
          </ac:spMkLst>
        </pc:spChg>
        <pc:spChg chg="del">
          <ac:chgData name="Fisher, James" userId="4e27478e-43c4-491f-958f-eb9d59311654" providerId="ADAL" clId="{807E64BD-07B5-415F-9D44-C0D7DEE8C330}" dt="2026-04-08T11:14:51.950" v="12" actId="478"/>
          <ac:spMkLst>
            <pc:docMk/>
            <pc:sldMk cId="3434166270" sldId="288"/>
            <ac:spMk id="13" creationId="{00000000-0000-0000-0000-000000000000}"/>
          </ac:spMkLst>
        </pc:spChg>
        <pc:spChg chg="del">
          <ac:chgData name="Fisher, James" userId="4e27478e-43c4-491f-958f-eb9d59311654" providerId="ADAL" clId="{807E64BD-07B5-415F-9D44-C0D7DEE8C330}" dt="2026-04-08T11:14:50.188" v="11" actId="478"/>
          <ac:spMkLst>
            <pc:docMk/>
            <pc:sldMk cId="3434166270" sldId="288"/>
            <ac:spMk id="14" creationId="{00000000-0000-0000-0000-000000000000}"/>
          </ac:spMkLst>
        </pc:spChg>
        <pc:spChg chg="del">
          <ac:chgData name="Fisher, James" userId="4e27478e-43c4-491f-958f-eb9d59311654" providerId="ADAL" clId="{807E64BD-07B5-415F-9D44-C0D7DEE8C330}" dt="2026-04-08T11:14:55.629" v="15" actId="478"/>
          <ac:spMkLst>
            <pc:docMk/>
            <pc:sldMk cId="3434166270" sldId="288"/>
            <ac:spMk id="15" creationId="{00000000-0000-0000-0000-000000000000}"/>
          </ac:spMkLst>
        </pc:spChg>
        <pc:spChg chg="del">
          <ac:chgData name="Fisher, James" userId="4e27478e-43c4-491f-958f-eb9d59311654" providerId="ADAL" clId="{807E64BD-07B5-415F-9D44-C0D7DEE8C330}" dt="2026-04-08T11:14:44.135" v="7" actId="478"/>
          <ac:spMkLst>
            <pc:docMk/>
            <pc:sldMk cId="3434166270" sldId="288"/>
            <ac:spMk id="16" creationId="{00000000-0000-0000-0000-000000000000}"/>
          </ac:spMkLst>
        </pc:spChg>
        <pc:spChg chg="del">
          <ac:chgData name="Fisher, James" userId="4e27478e-43c4-491f-958f-eb9d59311654" providerId="ADAL" clId="{807E64BD-07B5-415F-9D44-C0D7DEE8C330}" dt="2026-04-08T11:14:42.719" v="6" actId="478"/>
          <ac:spMkLst>
            <pc:docMk/>
            <pc:sldMk cId="3434166270" sldId="288"/>
            <ac:spMk id="17" creationId="{00000000-0000-0000-0000-000000000000}"/>
          </ac:spMkLst>
        </pc:spChg>
        <pc:spChg chg="del">
          <ac:chgData name="Fisher, James" userId="4e27478e-43c4-491f-958f-eb9d59311654" providerId="ADAL" clId="{807E64BD-07B5-415F-9D44-C0D7DEE8C330}" dt="2026-04-08T11:14:32.621" v="1" actId="478"/>
          <ac:spMkLst>
            <pc:docMk/>
            <pc:sldMk cId="3434166270" sldId="288"/>
            <ac:spMk id="19" creationId="{00000000-0000-0000-0000-000000000000}"/>
          </ac:spMkLst>
        </pc:spChg>
        <pc:spChg chg="add mod">
          <ac:chgData name="Fisher, James" userId="4e27478e-43c4-491f-958f-eb9d59311654" providerId="ADAL" clId="{807E64BD-07B5-415F-9D44-C0D7DEE8C330}" dt="2026-04-08T11:18:49.280" v="75" actId="255"/>
          <ac:spMkLst>
            <pc:docMk/>
            <pc:sldMk cId="3434166270" sldId="288"/>
            <ac:spMk id="20" creationId="{BF3EB028-EF25-985F-14CD-4FF1CFE3F186}"/>
          </ac:spMkLst>
        </pc:spChg>
        <pc:spChg chg="del mod">
          <ac:chgData name="Fisher, James" userId="4e27478e-43c4-491f-958f-eb9d59311654" providerId="ADAL" clId="{807E64BD-07B5-415F-9D44-C0D7DEE8C330}" dt="2026-04-08T11:14:36.973" v="4" actId="478"/>
          <ac:spMkLst>
            <pc:docMk/>
            <pc:sldMk cId="3434166270" sldId="288"/>
            <ac:spMk id="21" creationId="{00000000-0000-0000-0000-000000000000}"/>
          </ac:spMkLst>
        </pc:spChg>
        <pc:spChg chg="del">
          <ac:chgData name="Fisher, James" userId="4e27478e-43c4-491f-958f-eb9d59311654" providerId="ADAL" clId="{807E64BD-07B5-415F-9D44-C0D7DEE8C330}" dt="2026-04-08T11:14:47.594" v="9" actId="478"/>
          <ac:spMkLst>
            <pc:docMk/>
            <pc:sldMk cId="3434166270" sldId="288"/>
            <ac:spMk id="22" creationId="{00000000-0000-0000-0000-000000000000}"/>
          </ac:spMkLst>
        </pc:spChg>
        <pc:spChg chg="del">
          <ac:chgData name="Fisher, James" userId="4e27478e-43c4-491f-958f-eb9d59311654" providerId="ADAL" clId="{807E64BD-07B5-415F-9D44-C0D7DEE8C330}" dt="2026-04-08T11:14:53.130" v="13" actId="478"/>
          <ac:spMkLst>
            <pc:docMk/>
            <pc:sldMk cId="3434166270" sldId="288"/>
            <ac:spMk id="23" creationId="{00000000-0000-0000-0000-000000000000}"/>
          </ac:spMkLst>
        </pc:spChg>
        <pc:spChg chg="del">
          <ac:chgData name="Fisher, James" userId="4e27478e-43c4-491f-958f-eb9d59311654" providerId="ADAL" clId="{807E64BD-07B5-415F-9D44-C0D7DEE8C330}" dt="2026-04-08T11:14:33.783" v="2" actId="478"/>
          <ac:spMkLst>
            <pc:docMk/>
            <pc:sldMk cId="3434166270" sldId="288"/>
            <ac:spMk id="24" creationId="{00000000-0000-0000-0000-000000000000}"/>
          </ac:spMkLst>
        </pc:spChg>
        <pc:picChg chg="add del mod">
          <ac:chgData name="Fisher, James" userId="4e27478e-43c4-491f-958f-eb9d59311654" providerId="ADAL" clId="{807E64BD-07B5-415F-9D44-C0D7DEE8C330}" dt="2026-04-08T11:15:51.022" v="22" actId="478"/>
          <ac:picMkLst>
            <pc:docMk/>
            <pc:sldMk cId="3434166270" sldId="288"/>
            <ac:picMk id="4" creationId="{1C0A6CAB-0515-6856-DFC7-6CC5E63FC9E3}"/>
          </ac:picMkLst>
        </pc:picChg>
        <pc:picChg chg="add mod">
          <ac:chgData name="Fisher, James" userId="4e27478e-43c4-491f-958f-eb9d59311654" providerId="ADAL" clId="{807E64BD-07B5-415F-9D44-C0D7DEE8C330}" dt="2026-04-08T11:18:58.692" v="81" actId="1037"/>
          <ac:picMkLst>
            <pc:docMk/>
            <pc:sldMk cId="3434166270" sldId="288"/>
            <ac:picMk id="18" creationId="{96982ABE-A15C-CB43-6247-1D966A3187AD}"/>
          </ac:picMkLst>
        </pc:picChg>
        <pc:picChg chg="del">
          <ac:chgData name="Fisher, James" userId="4e27478e-43c4-491f-958f-eb9d59311654" providerId="ADAL" clId="{807E64BD-07B5-415F-9D44-C0D7DEE8C330}" dt="2026-04-08T11:14:26.380" v="0" actId="21"/>
          <ac:picMkLst>
            <pc:docMk/>
            <pc:sldMk cId="3434166270" sldId="288"/>
            <ac:picMk id="102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34FFB-6BB0-4A05-AAEC-5BB77C5E635F}" type="datetimeFigureOut">
              <a:rPr lang="en-US" smtClean="0"/>
              <a:t>4/8/2026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69247-C3F8-42BC-B925-A85AD11BBF2E}" type="slidenum">
              <a:rPr lang="en-US" smtClean="0"/>
              <a:t>‹#›</a:t>
            </a:fld>
            <a:endParaRPr lang="en-US"/>
          </a:p>
        </p:txBody>
      </p:sp>
    </p:spTree>
    <p:extLst>
      <p:ext uri="{BB962C8B-B14F-4D97-AF65-F5344CB8AC3E}">
        <p14:creationId xmlns:p14="http://schemas.microsoft.com/office/powerpoint/2010/main" val="209069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be </a:t>
            </a:r>
            <a:r>
              <a:rPr lang="en-US"/>
              <a:t>right Curtis!</a:t>
            </a:r>
          </a:p>
        </p:txBody>
      </p:sp>
      <p:sp>
        <p:nvSpPr>
          <p:cNvPr id="4" name="Slide Number Placeholder 3"/>
          <p:cNvSpPr>
            <a:spLocks noGrp="1"/>
          </p:cNvSpPr>
          <p:nvPr>
            <p:ph type="sldNum" sz="quarter" idx="10"/>
          </p:nvPr>
        </p:nvSpPr>
        <p:spPr/>
        <p:txBody>
          <a:bodyPr/>
          <a:lstStyle/>
          <a:p>
            <a:fld id="{406452BE-BDBA-4E35-BF69-A3B60E018D0F}" type="slidenum">
              <a:rPr lang="en-US" smtClean="0"/>
              <a:t>3</a:t>
            </a:fld>
            <a:endParaRPr lang="en-US"/>
          </a:p>
        </p:txBody>
      </p:sp>
    </p:spTree>
    <p:extLst>
      <p:ext uri="{BB962C8B-B14F-4D97-AF65-F5344CB8AC3E}">
        <p14:creationId xmlns:p14="http://schemas.microsoft.com/office/powerpoint/2010/main" val="3948903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0340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080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84BB41-AD5E-43EC-A8AF-76B771E63D2F}"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65FF4-5E09-46EB-83E6-BAB8E6E744E7}" type="slidenum">
              <a:rPr lang="en-US" smtClean="0"/>
              <a:t>‹#›</a:t>
            </a:fld>
            <a:endParaRPr lang="en-US"/>
          </a:p>
        </p:txBody>
      </p:sp>
    </p:spTree>
    <p:extLst>
      <p:ext uri="{BB962C8B-B14F-4D97-AF65-F5344CB8AC3E}">
        <p14:creationId xmlns:p14="http://schemas.microsoft.com/office/powerpoint/2010/main" val="320554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4BB41-AD5E-43EC-A8AF-76B771E63D2F}"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65FF4-5E09-46EB-83E6-BAB8E6E744E7}" type="slidenum">
              <a:rPr lang="en-US" smtClean="0"/>
              <a:t>‹#›</a:t>
            </a:fld>
            <a:endParaRPr lang="en-US"/>
          </a:p>
        </p:txBody>
      </p:sp>
    </p:spTree>
    <p:extLst>
      <p:ext uri="{BB962C8B-B14F-4D97-AF65-F5344CB8AC3E}">
        <p14:creationId xmlns:p14="http://schemas.microsoft.com/office/powerpoint/2010/main" val="3277519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4BB41-AD5E-43EC-A8AF-76B771E63D2F}"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65FF4-5E09-46EB-83E6-BAB8E6E744E7}" type="slidenum">
              <a:rPr lang="en-US" smtClean="0"/>
              <a:t>‹#›</a:t>
            </a:fld>
            <a:endParaRPr lang="en-US"/>
          </a:p>
        </p:txBody>
      </p:sp>
    </p:spTree>
    <p:extLst>
      <p:ext uri="{BB962C8B-B14F-4D97-AF65-F5344CB8AC3E}">
        <p14:creationId xmlns:p14="http://schemas.microsoft.com/office/powerpoint/2010/main" val="206877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1981200" cy="476250"/>
          </a:xfrm>
        </p:spPr>
        <p:txBody>
          <a:bodyPr/>
          <a:lstStyle>
            <a:lvl1pPr>
              <a:defRPr/>
            </a:lvl1pPr>
          </a:lstStyle>
          <a:p>
            <a:r>
              <a:rPr lang="en-US"/>
              <a:t>Created:  11-15-09</a:t>
            </a:r>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Date Created:  11-15-09</a:t>
            </a:r>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50B828BD-038A-4CAE-AD61-D90CECBABB95}" type="slidenum">
              <a:rPr lang="en-US"/>
              <a:pPr/>
              <a:t>‹#›</a:t>
            </a:fld>
            <a:endParaRPr lang="en-US"/>
          </a:p>
        </p:txBody>
      </p:sp>
    </p:spTree>
    <p:extLst>
      <p:ext uri="{BB962C8B-B14F-4D97-AF65-F5344CB8AC3E}">
        <p14:creationId xmlns:p14="http://schemas.microsoft.com/office/powerpoint/2010/main" val="754959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a:lstStyle/>
          <a:p>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r>
              <a:rPr lang="en-US"/>
              <a:t>Created:  11-15-09</a:t>
            </a: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Date Created:  11-15-09</a:t>
            </a:r>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E0947927-87CD-4E65-BE13-251DD641B11C}" type="slidenum">
              <a:rPr lang="en-US"/>
              <a:pPr/>
              <a:t>‹#›</a:t>
            </a:fld>
            <a:endParaRPr lang="en-US"/>
          </a:p>
        </p:txBody>
      </p:sp>
    </p:spTree>
    <p:extLst>
      <p:ext uri="{BB962C8B-B14F-4D97-AF65-F5344CB8AC3E}">
        <p14:creationId xmlns:p14="http://schemas.microsoft.com/office/powerpoint/2010/main" val="1802470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1981200" cy="476250"/>
          </a:xfrm>
        </p:spPr>
        <p:txBody>
          <a:bodyPr/>
          <a:lstStyle>
            <a:lvl1pPr>
              <a:defRPr/>
            </a:lvl1pPr>
          </a:lstStyle>
          <a:p>
            <a:r>
              <a:rPr lang="en-US"/>
              <a:t>Created:  11-15-09</a:t>
            </a: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t>Date Created:  11-15-09</a:t>
            </a:r>
          </a:p>
        </p:txBody>
      </p:sp>
      <p:sp>
        <p:nvSpPr>
          <p:cNvPr id="8" name="Slide Number Placeholder 7"/>
          <p:cNvSpPr>
            <a:spLocks noGrp="1"/>
          </p:cNvSpPr>
          <p:nvPr>
            <p:ph type="sldNum" sz="quarter" idx="12"/>
          </p:nvPr>
        </p:nvSpPr>
        <p:spPr>
          <a:xfrm>
            <a:off x="6553200" y="6245225"/>
            <a:ext cx="1981200" cy="476250"/>
          </a:xfrm>
        </p:spPr>
        <p:txBody>
          <a:bodyPr/>
          <a:lstStyle>
            <a:lvl1pPr>
              <a:defRPr/>
            </a:lvl1pPr>
          </a:lstStyle>
          <a:p>
            <a:fld id="{627A6F42-BF12-465F-93F8-2A08935A6364}" type="slidenum">
              <a:rPr lang="en-US"/>
              <a:pPr/>
              <a:t>‹#›</a:t>
            </a:fld>
            <a:endParaRPr lang="en-US"/>
          </a:p>
        </p:txBody>
      </p:sp>
    </p:spTree>
    <p:extLst>
      <p:ext uri="{BB962C8B-B14F-4D97-AF65-F5344CB8AC3E}">
        <p14:creationId xmlns:p14="http://schemas.microsoft.com/office/powerpoint/2010/main" val="90430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4BB41-AD5E-43EC-A8AF-76B771E63D2F}"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65FF4-5E09-46EB-83E6-BAB8E6E744E7}" type="slidenum">
              <a:rPr lang="en-US" smtClean="0"/>
              <a:t>‹#›</a:t>
            </a:fld>
            <a:endParaRPr lang="en-US"/>
          </a:p>
        </p:txBody>
      </p:sp>
    </p:spTree>
    <p:extLst>
      <p:ext uri="{BB962C8B-B14F-4D97-AF65-F5344CB8AC3E}">
        <p14:creationId xmlns:p14="http://schemas.microsoft.com/office/powerpoint/2010/main" val="2765596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84BB41-AD5E-43EC-A8AF-76B771E63D2F}"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65FF4-5E09-46EB-83E6-BAB8E6E744E7}" type="slidenum">
              <a:rPr lang="en-US" smtClean="0"/>
              <a:t>‹#›</a:t>
            </a:fld>
            <a:endParaRPr lang="en-US"/>
          </a:p>
        </p:txBody>
      </p:sp>
    </p:spTree>
    <p:extLst>
      <p:ext uri="{BB962C8B-B14F-4D97-AF65-F5344CB8AC3E}">
        <p14:creationId xmlns:p14="http://schemas.microsoft.com/office/powerpoint/2010/main" val="273072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84BB41-AD5E-43EC-A8AF-76B771E63D2F}"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65FF4-5E09-46EB-83E6-BAB8E6E744E7}" type="slidenum">
              <a:rPr lang="en-US" smtClean="0"/>
              <a:t>‹#›</a:t>
            </a:fld>
            <a:endParaRPr lang="en-US"/>
          </a:p>
        </p:txBody>
      </p:sp>
    </p:spTree>
    <p:extLst>
      <p:ext uri="{BB962C8B-B14F-4D97-AF65-F5344CB8AC3E}">
        <p14:creationId xmlns:p14="http://schemas.microsoft.com/office/powerpoint/2010/main" val="1298841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84BB41-AD5E-43EC-A8AF-76B771E63D2F}" type="datetimeFigureOut">
              <a:rPr lang="en-US" smtClean="0"/>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F65FF4-5E09-46EB-83E6-BAB8E6E744E7}" type="slidenum">
              <a:rPr lang="en-US" smtClean="0"/>
              <a:t>‹#›</a:t>
            </a:fld>
            <a:endParaRPr lang="en-US"/>
          </a:p>
        </p:txBody>
      </p:sp>
    </p:spTree>
    <p:extLst>
      <p:ext uri="{BB962C8B-B14F-4D97-AF65-F5344CB8AC3E}">
        <p14:creationId xmlns:p14="http://schemas.microsoft.com/office/powerpoint/2010/main" val="594690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84BB41-AD5E-43EC-A8AF-76B771E63D2F}" type="datetimeFigureOut">
              <a:rPr lang="en-US" smtClean="0"/>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F65FF4-5E09-46EB-83E6-BAB8E6E744E7}" type="slidenum">
              <a:rPr lang="en-US" smtClean="0"/>
              <a:t>‹#›</a:t>
            </a:fld>
            <a:endParaRPr lang="en-US"/>
          </a:p>
        </p:txBody>
      </p:sp>
    </p:spTree>
    <p:extLst>
      <p:ext uri="{BB962C8B-B14F-4D97-AF65-F5344CB8AC3E}">
        <p14:creationId xmlns:p14="http://schemas.microsoft.com/office/powerpoint/2010/main" val="191215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4BB41-AD5E-43EC-A8AF-76B771E63D2F}" type="datetimeFigureOut">
              <a:rPr lang="en-US" smtClean="0"/>
              <a:t>4/8/2026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F65FF4-5E09-46EB-83E6-BAB8E6E744E7}" type="slidenum">
              <a:rPr lang="en-US" smtClean="0"/>
              <a:t>‹#›</a:t>
            </a:fld>
            <a:endParaRPr lang="en-US"/>
          </a:p>
        </p:txBody>
      </p:sp>
    </p:spTree>
    <p:extLst>
      <p:ext uri="{BB962C8B-B14F-4D97-AF65-F5344CB8AC3E}">
        <p14:creationId xmlns:p14="http://schemas.microsoft.com/office/powerpoint/2010/main" val="207053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84BB41-AD5E-43EC-A8AF-76B771E63D2F}"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65FF4-5E09-46EB-83E6-BAB8E6E744E7}" type="slidenum">
              <a:rPr lang="en-US" smtClean="0"/>
              <a:t>‹#›</a:t>
            </a:fld>
            <a:endParaRPr lang="en-US"/>
          </a:p>
        </p:txBody>
      </p:sp>
    </p:spTree>
    <p:extLst>
      <p:ext uri="{BB962C8B-B14F-4D97-AF65-F5344CB8AC3E}">
        <p14:creationId xmlns:p14="http://schemas.microsoft.com/office/powerpoint/2010/main" val="113395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84BB41-AD5E-43EC-A8AF-76B771E63D2F}"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65FF4-5E09-46EB-83E6-BAB8E6E744E7}" type="slidenum">
              <a:rPr lang="en-US" smtClean="0"/>
              <a:t>‹#›</a:t>
            </a:fld>
            <a:endParaRPr lang="en-US"/>
          </a:p>
        </p:txBody>
      </p:sp>
    </p:spTree>
    <p:extLst>
      <p:ext uri="{BB962C8B-B14F-4D97-AF65-F5344CB8AC3E}">
        <p14:creationId xmlns:p14="http://schemas.microsoft.com/office/powerpoint/2010/main" val="2207775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4BB41-AD5E-43EC-A8AF-76B771E63D2F}" type="datetimeFigureOut">
              <a:rPr lang="en-US" smtClean="0"/>
              <a:t>4/8/2026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65FF4-5E09-46EB-83E6-BAB8E6E744E7}" type="slidenum">
              <a:rPr lang="en-US" smtClean="0"/>
              <a:t>‹#›</a:t>
            </a:fld>
            <a:endParaRPr lang="en-US"/>
          </a:p>
        </p:txBody>
      </p:sp>
    </p:spTree>
    <p:extLst>
      <p:ext uri="{BB962C8B-B14F-4D97-AF65-F5344CB8AC3E}">
        <p14:creationId xmlns:p14="http://schemas.microsoft.com/office/powerpoint/2010/main" val="1063209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hyperlink" Target="http://www.google.com/imgres?imgurl=http://www.made-in-china.com/image/2f0j00faTtkBRjRQWsM/Crawler-Cranes-QUY150-.jpg&amp;imgrefurl=http://www.made-in-china.com/showroom/goldhorse/product-detailaJnxWbGBTQDX/China-Crawler-Cranes-QUY150-.html&amp;h=532&amp;w=800&amp;sz=95&amp;tbnid=5IEhay5GViu8hM:&amp;tbnh=95&amp;tbnw=143&amp;prev=/images?q=picture+of+cranes&amp;hl=en&amp;usg=__p1u6Adk4NG4WwORMSX3e6axYr90=&amp;ei=6JnwSoilDNHglAeEl-nqCA&amp;sa=X&amp;oi=image_result&amp;resnum=2&amp;ct=image&amp;ved=0CA8Q9QEwAQ" TargetMode="External"/><Relationship Id="rId1" Type="http://schemas.openxmlformats.org/officeDocument/2006/relationships/slideLayout" Target="../slideLayouts/slideLayout2.xml"/><Relationship Id="rId6" Type="http://schemas.openxmlformats.org/officeDocument/2006/relationships/hyperlink" Target="http://www.google.com/imgres?imgurl=http://media.giantbomb.com/uploads/1/17166/1031882-falling_object_large.jpg&amp;imgrefurl=http://www.giantbomb.com/falling-object/92-3196/&amp;h=301&amp;w=300&amp;sz=11&amp;tbnid=Z0jPW74D2SrOOM:&amp;tbnh=116&amp;tbnw=116&amp;prev=/images?q=picture+of+falling+object&amp;hl=en&amp;usg=__vOvPooLhkkyq3fgxZ-XUDZL3fI8=&amp;ei=lJrwSvSvK8PhlAePlrjrCA&amp;sa=X&amp;oi=image_result&amp;resnum=2&amp;ct=image&amp;ved=0CA8Q9QEwAQ" TargetMode="External"/><Relationship Id="rId5" Type="http://schemas.openxmlformats.org/officeDocument/2006/relationships/image" Target="../media/image15.jpeg"/><Relationship Id="rId4" Type="http://schemas.openxmlformats.org/officeDocument/2006/relationships/hyperlink" Target="http://www.google.com/imgres?imgurl=http://www.vortrax.ca/navigation/equipment/images/lightbox/Trackhoe-230.jpg&amp;imgrefurl=http://www.vortrax.ca/navigation/equipment/equipment.html&amp;h=450&amp;w=600&amp;sz=68&amp;tbnid=0imwih2-kqPsvM:&amp;tbnh=101&amp;tbnw=135&amp;prev=/images?q=picture+of+trackhoe&amp;hl=en&amp;usg=__Ggor5xKEmpbhiGG_HhDkVfVwZ3c=&amp;ei=NJrwSpvQDIWxlAfA8In3CA&amp;sa=X&amp;oi=image_result&amp;resnum=1&amp;ct=image&amp;ved=0CBQQ9QEwA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images.google.com/imgres?imgurl=http://community.klipsch.com/forums/storage/9/1069356/HandGrinder45.jpg&amp;imgrefurl=http://community.klipsch.com/forums/p/105878/1069881.aspx&amp;usg=__PPMU9PhZ_GzeafP08HL1-ANFL5c=&amp;h=1013&amp;w=1350&amp;sz=152&amp;hl=en&amp;start=3&amp;um=1&amp;tbnid=eeFKKbF5tFw37M:&amp;tbnh=113&amp;tbnw=150&amp;prev=/images?q=hand+grinder&amp;hl=en&amp;um=1" TargetMode="External"/><Relationship Id="rId7" Type="http://schemas.openxmlformats.org/officeDocument/2006/relationships/hyperlink" Target="http://images.google.com/imgres?imgurl=http://www.rebar-for-sale.com/img/rebar-sticks-welding.jpg&amp;imgrefurl=http://www.rebar-for-sale.com/rebar-welding.html&amp;usg=__5RG3JIKZ8y69lSl06b0LvoCaZls=&amp;h=400&amp;w=340&amp;sz=23&amp;hl=en&amp;start=59&amp;um=1&amp;tbnid=2nxUc2HuRFSqtM:&amp;tbnh=124&amp;tbnw=105&amp;prev=/images?q=welding&amp;ndsp=20&amp;hl=en&amp;sa=N&amp;start=40&amp;um=1" TargetMode="External"/><Relationship Id="rId12" Type="http://schemas.openxmlformats.org/officeDocument/2006/relationships/image" Target="../media/image23.jpeg"/><Relationship Id="rId2" Type="http://schemas.openxmlformats.org/officeDocument/2006/relationships/image" Target="../media/image1.gif"/><Relationship Id="rId1" Type="http://schemas.openxmlformats.org/officeDocument/2006/relationships/slideLayout" Target="../slideLayouts/slideLayout12.xml"/><Relationship Id="rId6" Type="http://schemas.openxmlformats.org/officeDocument/2006/relationships/image" Target="../media/image20.jpeg"/><Relationship Id="rId11" Type="http://schemas.openxmlformats.org/officeDocument/2006/relationships/hyperlink" Target="http://images.google.com/imgres?imgurl=http://www.steaminc.org.nz/content/Locomotives/Images/ab608h.jpg&amp;imgrefurl=http://www.steaminc.org.nz/content/Locomotives/AB608.htm&amp;usg=__gjpV6xsHKfr6WFcmdGpOvsqmAW8=&amp;h=450&amp;w=600&amp;sz=54&amp;hl=en&amp;start=14&amp;um=1&amp;tbnid=k350LOwj6yPhUM:&amp;tbnh=101&amp;tbnw=135&amp;prev=/images?q=hot+riveting&amp;ndsp=20&amp;hl=en&amp;sa=N&amp;um=1" TargetMode="External"/><Relationship Id="rId5" Type="http://schemas.openxmlformats.org/officeDocument/2006/relationships/hyperlink" Target="http://images.google.com/imgres?imgurl=http://www.mtc-software.com/image/applications/hi-plasma.jpg&amp;imgrefurl=http://www.mtc-software.com/applications/highplasma.php&amp;usg=__JFUhAu91PVfmEUDfJB3B2IWoPdg=&amp;h=250&amp;w=260&amp;sz=15&amp;hl=en&amp;start=2&amp;um=1&amp;tbnid=W3wqb-6_DQmTpM:&amp;tbnh=108&amp;tbnw=112&amp;prev=/images?q=plasma+cutting&amp;hl=en&amp;um=1" TargetMode="External"/><Relationship Id="rId10" Type="http://schemas.openxmlformats.org/officeDocument/2006/relationships/image" Target="../media/image22.jpeg"/><Relationship Id="rId4" Type="http://schemas.openxmlformats.org/officeDocument/2006/relationships/image" Target="../media/image19.jpeg"/><Relationship Id="rId9" Type="http://schemas.openxmlformats.org/officeDocument/2006/relationships/hyperlink" Target="http://images.google.com/imgres?imgurl=http://www.xmission.com/~ranthon/dia-brazing1.gif&amp;imgrefurl=http://www.xmission.com/~ranthon/lapidary.htm&amp;usg=__ojcMh44BUOiJh96aJTHpVWo2m9Y=&amp;h=259&amp;w=400&amp;sz=74&amp;hl=en&amp;start=9&amp;um=1&amp;tbnid=zxMYdSwOoNFauM:&amp;tbnh=80&amp;tbnw=124&amp;prev=/images?q=brazing&amp;ndsp=20&amp;hl=en&amp;sa=N&amp;um=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4.wmf"/><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hyperlink" Target="http://www.google.com/imgres?imgurl=http://www.firesafetraining.com/images/FireExtinguisher1.png&amp;imgrefurl=http://www.firesafetraining.com/fireextinguisher.html&amp;usg=__TcuWTrIOXJPTUQBIG8IXS1otLTY=&amp;h=358&amp;w=480&amp;sz=67&amp;hl=en&amp;start=25&amp;tbnid=qEM76SkjCbiyMM:&amp;tbnh=96&amp;tbnw=129&amp;prev=/images?q=fire+extinguisher+pictures&amp;ndsp=20&amp;hl=en&amp;sa=N&amp;start=2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oleObject" Target="../embeddings/oleObject1.bin"/><Relationship Id="rId1" Type="http://schemas.openxmlformats.org/officeDocument/2006/relationships/slideLayout" Target="../slideLayouts/slideLayout13.xml"/><Relationship Id="rId4" Type="http://schemas.openxmlformats.org/officeDocument/2006/relationships/image" Target="../media/image1.gif"/></Relationships>
</file>

<file path=ppt/slides/_rels/slide1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8.wmf"/><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hyperlink" Target="http://www.google.com/imgres?imgurl=http://www.lexproducts.com/galleries/product_image_large/Inline_1_xl.jpg&amp;imgrefurl=http://www.lexproducts.com/cs/industrial_product;jsessionid=avo02maPFqygwpIons?id=358&amp;market=Industrial&amp;productLineId=17&amp;usg=__sIZNAvVZts1Og9b41iN3E0aSE9Y=&amp;h=362&amp;w=400&amp;sz=11&amp;hl=en&amp;start=12&amp;tbnid=qpMwOQjb4DFzQM:&amp;tbnh=112&amp;tbnw=124&amp;prev=/images?q=ground+fault+circuit+interrupter&amp;hl=en" TargetMode="External"/><Relationship Id="rId5" Type="http://schemas.openxmlformats.org/officeDocument/2006/relationships/image" Target="../media/image31.jpeg"/><Relationship Id="rId4" Type="http://schemas.openxmlformats.org/officeDocument/2006/relationships/hyperlink" Target="http://www.google.com/imgres?imgurl=http://www.o-digital.com/uploads/2179/2217-1/Portable_Ground_Fault_Circuit_Interrupter_574.jpg&amp;imgrefurl=http://www.o-digital.com/wholesale-products/2179/2225-2/Flyback-Transformer-FBT-7-120115.html&amp;usg=__o2TGSLbEvWDbdWXTXI9wDUvvB1Q=&amp;h=400&amp;w=400&amp;sz=18&amp;hl=en&amp;start=5&amp;tbnid=wUPiGE1iRPkrwM:&amp;tbnh=124&amp;tbnw=124&amp;prev=/images?q=ground+fault+circuit+interrupter&amp;hl=e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imgres?imgurl=http://www.aoc.gov/images/scaffold_2000_2.jpg&amp;imgrefurl=http://www.aoc.gov/projects/frdm_maint_2000/scaffold_2000_2.cfm&amp;usg=__7ka5Y0vfluPL3gc3xrol-gCf45U=&amp;h=345&amp;w=520&amp;sz=45&amp;hl=en&amp;start=16&amp;tbnid=bY_iOU29-kI5SM:&amp;tbnh=87&amp;tbnw=131&amp;prev=/images?q=scaffold&amp;hl=en" TargetMode="External"/><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images.google.com/imgres?imgurl=http://www.lhsfna.org/images/resp2.jpg&amp;imgrefurl=http://www.lhsfna.org/index.cfm?objectID=5F4E63FA-D56F-E6FA-94AA6183F67C5305&amp;usg=__1LYju5FEJ6oQNCrzTMAxwC80Isg=&amp;h=399&amp;w=400&amp;sz=23&amp;hl=en&amp;start=11&amp;um=1&amp;tbnid=g0ztDdWwY87ZPM:&amp;tbnh=124&amp;tbnw=124&amp;prev=/images?q=respirator+pictures&amp;hl=en&amp;um=1" TargetMode="External"/><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1.jpeg"/><Relationship Id="rId2" Type="http://schemas.openxmlformats.org/officeDocument/2006/relationships/image" Target="../media/image1.gif"/><Relationship Id="rId1" Type="http://schemas.openxmlformats.org/officeDocument/2006/relationships/slideLayout" Target="../slideLayouts/slideLayout12.xml"/><Relationship Id="rId6" Type="http://schemas.openxmlformats.org/officeDocument/2006/relationships/hyperlink" Target="http://images.google.com/imgres?imgurl=http://media.thedaily.com.au/img/photos/2007/08/29/A_black_widow_spider_t350.jpg&amp;imgrefurl=http://treatmentscorpionbites.com/the-black-widow-spider&amp;usg=__HAl4RdrBvEkrd4q0tY9O-IQxUG4=&amp;h=300&amp;w=350&amp;sz=17&amp;hl=en&amp;start=13&amp;um=1&amp;tbnid=h8tNXGJU9zJe8M:&amp;tbnh=103&amp;tbnw=120&amp;prev=/images?q=black+widow&amp;hl=en&amp;um=1" TargetMode="External"/><Relationship Id="rId5" Type="http://schemas.openxmlformats.org/officeDocument/2006/relationships/image" Target="../media/image40.jpeg"/><Relationship Id="rId4" Type="http://schemas.openxmlformats.org/officeDocument/2006/relationships/hyperlink" Target="http://images.google.com/imgres?imgurl=http://www.lib.uiowa.edu/haRDIN/MD/pictures22/cdc/PHIL_1125_lores.jpg&amp;imgrefurl=http://www.lib.uiowa.edu/haRDIN/MD/cdc/1125.html&amp;usg=__8UTjnZGeBykpeCvDhnR3t36HYQU=&amp;h=459&amp;w=700&amp;sz=121&amp;hl=en&amp;start=2&amp;um=1&amp;tbnid=IuQ1kYjiNrOoJM:&amp;tbnh=92&amp;tbnw=140&amp;prev=/images?q=brown+recluse+spider&amp;hl=en&amp;um=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images.google.com/imgres?imgurl=http://www.adoragraphics.com/Synmark/Images/SAFETY%20SLOGANS%20MIKE%20LEYSTRA.jpg&amp;imgrefurl=http://www.tandet.com/Tandet-e-newsletter-Issue6-4.htm&amp;usg=__JDktWOqRb5GPew489R_CoOjezH4=&amp;h=233&amp;w=288&amp;sz=147&amp;hl=en&amp;start=1&amp;um=1&amp;tbnid=tpnP6yZNSFcWaM:&amp;tbnh=93&amp;tbnw=115&amp;prev=/images?q=safety+slogans&amp;hl=en&amp;um=1" TargetMode="External"/><Relationship Id="rId5" Type="http://schemas.openxmlformats.org/officeDocument/2006/relationships/image" Target="../media/image42.jpeg"/><Relationship Id="rId4" Type="http://schemas.openxmlformats.org/officeDocument/2006/relationships/hyperlink" Target="http://www.stolaf.edu/committees/safety/SafetyHabit.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jea1.sharepoint.com/sites/HRSafety/SitePages/SDS.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cccnj.edu/images/emergencyresponse.jpg" TargetMode="External"/><Relationship Id="rId7" Type="http://schemas.openxmlformats.org/officeDocument/2006/relationships/hyperlink" Target="http://www.onlineorganizing.com/graphics02Products/GMUProduct_Ready_Plan.gif" TargetMode="External"/><Relationship Id="rId2" Type="http://schemas.openxmlformats.org/officeDocument/2006/relationships/image" Target="../media/image1.gif"/><Relationship Id="rId1" Type="http://schemas.openxmlformats.org/officeDocument/2006/relationships/slideLayout" Target="../slideLayouts/slideLayout14.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hyperlink" Target="http://www.google.com/imgres?imgurl=http://safety.1800inet.com/images/marcom/fallprotect.jpg&amp;imgrefurl=http://safety.1800inet.com/products_by_topic.php/name/fall_protection_training/keywords/fall&amp;usg=__PCovUZo_Fu5GPMK4t-Uo-J6VpM8=&amp;h=285&amp;w=400&amp;sz=26&amp;hl=en&amp;start=5&amp;tbnid=mTNY9x6J_WEjLM:&amp;tbnh=88&amp;tbnw=124&amp;prev=/images?q=fall+protection+pictures&amp;hl=en" TargetMode="External"/><Relationship Id="rId5" Type="http://schemas.openxmlformats.org/officeDocument/2006/relationships/image" Target="../media/image10.jpeg"/><Relationship Id="rId4" Type="http://schemas.openxmlformats.org/officeDocument/2006/relationships/hyperlink" Target="http://www.osha.gov/SLTC/etools/scaffolding/slides/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WordArt 5"/>
          <p:cNvSpPr>
            <a:spLocks noChangeArrowheads="1" noChangeShapeType="1" noTextEdit="1"/>
          </p:cNvSpPr>
          <p:nvPr/>
        </p:nvSpPr>
        <p:spPr bwMode="auto">
          <a:xfrm>
            <a:off x="609600" y="1752600"/>
            <a:ext cx="7696200" cy="2667000"/>
          </a:xfrm>
          <a:prstGeom prst="rect">
            <a:avLst/>
          </a:prstGeom>
        </p:spPr>
        <p:txBody>
          <a:bodyPr wrap="none" fromWordArt="1">
            <a:prstTxWarp prst="textPlain">
              <a:avLst>
                <a:gd name="adj" fmla="val 49660"/>
              </a:avLst>
            </a:prstTxWarp>
          </a:bodyPr>
          <a:lstStyle/>
          <a:p>
            <a:pPr algn="ctr"/>
            <a:r>
              <a:rPr lang="en-US" sz="3600" kern="10" dirty="0">
                <a:ln w="19050">
                  <a:solidFill>
                    <a:srgbClr val="99CCFF"/>
                  </a:solidFill>
                  <a:round/>
                  <a:headEnd/>
                  <a:tailEnd/>
                </a:ln>
                <a:solidFill>
                  <a:srgbClr val="0070C0"/>
                </a:solidFill>
                <a:effectLst>
                  <a:outerShdw blurRad="38100" dist="38100" dir="2700000" algn="tl">
                    <a:srgbClr val="000000">
                      <a:alpha val="43137"/>
                    </a:srgbClr>
                  </a:outerShdw>
                </a:effectLst>
                <a:latin typeface="Cambria" pitchFamily="18" charset="0"/>
              </a:rPr>
              <a:t>Site Specific Safety Training</a:t>
            </a:r>
          </a:p>
          <a:p>
            <a:pPr algn="ctr"/>
            <a:r>
              <a:rPr lang="en-US" sz="3600" kern="10" dirty="0">
                <a:ln w="19050">
                  <a:solidFill>
                    <a:srgbClr val="99CCFF"/>
                  </a:solidFill>
                  <a:round/>
                  <a:headEnd/>
                  <a:tailEnd/>
                </a:ln>
                <a:solidFill>
                  <a:srgbClr val="0070C0"/>
                </a:solidFill>
                <a:effectLst>
                  <a:outerShdw blurRad="38100" dist="38100" dir="2700000" algn="tl">
                    <a:srgbClr val="000000">
                      <a:alpha val="43137"/>
                    </a:srgbClr>
                  </a:outerShdw>
                </a:effectLst>
                <a:latin typeface="Cambria" pitchFamily="18" charset="0"/>
              </a:rPr>
              <a:t>for </a:t>
            </a:r>
          </a:p>
          <a:p>
            <a:pPr algn="ctr"/>
            <a:r>
              <a:rPr lang="en-US" sz="3600" u="sng" kern="10" dirty="0" err="1">
                <a:ln w="19050">
                  <a:solidFill>
                    <a:srgbClr val="99CCFF"/>
                  </a:solidFill>
                  <a:round/>
                  <a:headEnd/>
                  <a:tailEnd/>
                </a:ln>
                <a:solidFill>
                  <a:srgbClr val="0070C0"/>
                </a:solidFill>
                <a:effectLst>
                  <a:outerShdw blurRad="38100" dist="38100" dir="2700000" algn="tl">
                    <a:srgbClr val="000000">
                      <a:alpha val="43137"/>
                    </a:srgbClr>
                  </a:outerShdw>
                </a:effectLst>
                <a:latin typeface="Cambria" pitchFamily="18" charset="0"/>
              </a:rPr>
              <a:t>Blacksford</a:t>
            </a:r>
            <a:r>
              <a:rPr lang="en-US" sz="3600" u="sng" kern="10" dirty="0">
                <a:ln w="19050">
                  <a:solidFill>
                    <a:srgbClr val="99CCFF"/>
                  </a:solidFill>
                  <a:round/>
                  <a:headEnd/>
                  <a:tailEnd/>
                </a:ln>
                <a:solidFill>
                  <a:srgbClr val="0070C0"/>
                </a:solidFill>
                <a:effectLst>
                  <a:outerShdw blurRad="38100" dist="38100" dir="2700000" algn="tl">
                    <a:srgbClr val="000000">
                      <a:alpha val="43137"/>
                    </a:srgbClr>
                  </a:outerShdw>
                </a:effectLst>
                <a:latin typeface="Cambria" pitchFamily="18" charset="0"/>
              </a:rPr>
              <a:t> WRF</a:t>
            </a:r>
          </a:p>
        </p:txBody>
      </p:sp>
      <p:pic>
        <p:nvPicPr>
          <p:cNvPr id="9" name="Picture 8" descr="JEALogo.gif"/>
          <p:cNvPicPr>
            <a:picLocks noChangeAspect="1"/>
          </p:cNvPicPr>
          <p:nvPr/>
        </p:nvPicPr>
        <p:blipFill>
          <a:blip r:embed="rId3" cstate="print"/>
          <a:stretch>
            <a:fillRect/>
          </a:stretch>
        </p:blipFill>
        <p:spPr>
          <a:xfrm>
            <a:off x="304800" y="304800"/>
            <a:ext cx="1339780" cy="609600"/>
          </a:xfrm>
          <a:prstGeom prst="rect">
            <a:avLst/>
          </a:prstGeom>
        </p:spPr>
      </p:pic>
    </p:spTree>
    <p:extLst>
      <p:ext uri="{BB962C8B-B14F-4D97-AF65-F5344CB8AC3E}">
        <p14:creationId xmlns:p14="http://schemas.microsoft.com/office/powerpoint/2010/main" val="1988771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sz="half" idx="1"/>
          </p:nvPr>
        </p:nvSpPr>
        <p:spPr>
          <a:xfrm>
            <a:off x="533400" y="1371600"/>
            <a:ext cx="4419600" cy="48006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Fall Protection</a:t>
            </a:r>
            <a:endParaRPr lang="en-US" sz="2000" b="1" dirty="0">
              <a:solidFill>
                <a:srgbClr val="CC0000"/>
              </a:solidFill>
              <a:effectLst>
                <a:outerShdw blurRad="38100" dist="38100" dir="2700000" algn="tl">
                  <a:srgbClr val="C0C0C0"/>
                </a:outerShdw>
              </a:effectLst>
              <a:latin typeface="Tahoma" pitchFamily="34" charset="0"/>
            </a:endParaRPr>
          </a:p>
          <a:p>
            <a:r>
              <a:rPr lang="en-US" sz="2000" b="1" u="sng" dirty="0"/>
              <a:t>100%</a:t>
            </a:r>
            <a:r>
              <a:rPr lang="en-US" sz="2000" dirty="0"/>
              <a:t> Fall Protection at 4’ and over on ALL JEA projects.</a:t>
            </a:r>
          </a:p>
          <a:p>
            <a:pPr>
              <a:buNone/>
            </a:pPr>
            <a:endParaRPr lang="en-US" sz="2000" dirty="0"/>
          </a:p>
          <a:p>
            <a:r>
              <a:rPr lang="en-US" sz="2000" dirty="0"/>
              <a:t>Fall Prevention – work positioning, work restriction or guardrail systems</a:t>
            </a:r>
          </a:p>
          <a:p>
            <a:endParaRPr lang="en-US" sz="2000" dirty="0"/>
          </a:p>
          <a:p>
            <a:r>
              <a:rPr lang="en-US" sz="2000" dirty="0"/>
              <a:t>Fall Arrest - full body harness, lanyard, anchor point and suspension trauma straps</a:t>
            </a:r>
          </a:p>
          <a:p>
            <a:endParaRPr lang="en-US" sz="1800" dirty="0"/>
          </a:p>
          <a:p>
            <a:r>
              <a:rPr lang="en-US" sz="1800" dirty="0"/>
              <a:t>Scaffolding reviewed later</a:t>
            </a:r>
          </a:p>
        </p:txBody>
      </p:sp>
      <p:pic>
        <p:nvPicPr>
          <p:cNvPr id="20485" name="Picture 5" descr="ohpowr"/>
          <p:cNvPicPr>
            <a:picLocks noGrp="1" noChangeAspect="1" noChangeArrowheads="1"/>
          </p:cNvPicPr>
          <p:nvPr>
            <p:ph sz="half" idx="2"/>
          </p:nvPr>
        </p:nvPicPr>
        <p:blipFill>
          <a:blip r:embed="rId2" cstate="print"/>
          <a:srcRect/>
          <a:stretch>
            <a:fillRect/>
          </a:stretch>
        </p:blipFill>
        <p:spPr>
          <a:xfrm>
            <a:off x="5562600" y="2286000"/>
            <a:ext cx="3276600" cy="2671607"/>
          </a:xfrm>
          <a:noFill/>
          <a:ln/>
        </p:spPr>
      </p:pic>
      <p:pic>
        <p:nvPicPr>
          <p:cNvPr id="5" name="Picture 4" descr="JEALogo.gif"/>
          <p:cNvPicPr>
            <a:picLocks noChangeAspect="1"/>
          </p:cNvPicPr>
          <p:nvPr/>
        </p:nvPicPr>
        <p:blipFill>
          <a:blip r:embed="rId3" cstate="print"/>
          <a:stretch>
            <a:fillRect/>
          </a:stretch>
        </p:blipFill>
        <p:spPr>
          <a:xfrm>
            <a:off x="381000" y="457200"/>
            <a:ext cx="1339780" cy="609600"/>
          </a:xfrm>
          <a:prstGeom prst="rect">
            <a:avLst/>
          </a:prstGeom>
        </p:spPr>
      </p:pic>
    </p:spTree>
    <p:extLst>
      <p:ext uri="{BB962C8B-B14F-4D97-AF65-F5344CB8AC3E}">
        <p14:creationId xmlns:p14="http://schemas.microsoft.com/office/powerpoint/2010/main" val="2037942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half" idx="1"/>
          </p:nvPr>
        </p:nvSpPr>
        <p:spPr>
          <a:xfrm>
            <a:off x="533400" y="1447800"/>
            <a:ext cx="3924300" cy="48006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Fall Arrest</a:t>
            </a:r>
          </a:p>
          <a:p>
            <a:pPr>
              <a:buFont typeface="Wingdings" pitchFamily="2" charset="2"/>
              <a:buNone/>
            </a:pPr>
            <a:endParaRPr lang="en-US" sz="2400" b="1" u="sng" dirty="0"/>
          </a:p>
          <a:p>
            <a:r>
              <a:rPr lang="en-US" sz="2000" dirty="0"/>
              <a:t>Daily inspections of:</a:t>
            </a:r>
          </a:p>
          <a:p>
            <a:pPr lvl="1"/>
            <a:r>
              <a:rPr lang="en-US" sz="1600" dirty="0"/>
              <a:t>Harnesses</a:t>
            </a:r>
          </a:p>
          <a:p>
            <a:pPr lvl="1"/>
            <a:r>
              <a:rPr lang="en-US" sz="1600" dirty="0"/>
              <a:t>Lanyards &amp; lifelines</a:t>
            </a:r>
          </a:p>
          <a:p>
            <a:pPr lvl="1"/>
            <a:r>
              <a:rPr lang="en-US" sz="1600" dirty="0"/>
              <a:t>Anchor points</a:t>
            </a:r>
          </a:p>
          <a:p>
            <a:pPr lvl="1"/>
            <a:r>
              <a:rPr lang="en-US" sz="1600" dirty="0"/>
              <a:t>Work at &lt;17-18’ in elevation will require other means of fall arrest (SRLs).  Check with your supervisor.</a:t>
            </a:r>
          </a:p>
          <a:p>
            <a:r>
              <a:rPr lang="en-US" sz="2000" u="sng" dirty="0"/>
              <a:t>Do not </a:t>
            </a:r>
            <a:r>
              <a:rPr lang="en-US" sz="2000" dirty="0"/>
              <a:t>tie off to conduit, valves, piping.</a:t>
            </a:r>
          </a:p>
          <a:p>
            <a:pPr lvl="1"/>
            <a:endParaRPr lang="en-US" sz="1600" dirty="0"/>
          </a:p>
          <a:p>
            <a:pPr>
              <a:buFont typeface="Wingdings" pitchFamily="2" charset="2"/>
              <a:buNone/>
            </a:pPr>
            <a:endParaRPr lang="en-US" sz="2000" b="1" u="sng" dirty="0"/>
          </a:p>
          <a:p>
            <a:pPr>
              <a:buFont typeface="Wingdings" pitchFamily="2" charset="2"/>
              <a:buNone/>
            </a:pPr>
            <a:endParaRPr lang="en-US" sz="1800" b="1" dirty="0">
              <a:solidFill>
                <a:srgbClr val="CC0000"/>
              </a:solidFill>
              <a:effectLst>
                <a:outerShdw blurRad="38100" dist="38100" dir="2700000" algn="tl">
                  <a:srgbClr val="C0C0C0"/>
                </a:outerShdw>
              </a:effectLst>
              <a:latin typeface="Tahoma" pitchFamily="34" charset="0"/>
            </a:endParaRPr>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p:txBody>
      </p:sp>
      <p:pic>
        <p:nvPicPr>
          <p:cNvPr id="22538" name="Picture 10" descr="Fall_240"/>
          <p:cNvPicPr>
            <a:picLocks noGrp="1" noChangeAspect="1" noChangeArrowheads="1"/>
          </p:cNvPicPr>
          <p:nvPr>
            <p:ph sz="half" idx="2"/>
          </p:nvPr>
        </p:nvPicPr>
        <p:blipFill>
          <a:blip r:embed="rId2" cstate="print"/>
          <a:srcRect/>
          <a:stretch>
            <a:fillRect/>
          </a:stretch>
        </p:blipFill>
        <p:spPr>
          <a:xfrm>
            <a:off x="4648200" y="2895600"/>
            <a:ext cx="3924300" cy="2649538"/>
          </a:xfrm>
          <a:noFill/>
          <a:ln/>
        </p:spPr>
      </p:pic>
      <p:pic>
        <p:nvPicPr>
          <p:cNvPr id="5" name="Picture 4" descr="JEALogo.gif"/>
          <p:cNvPicPr>
            <a:picLocks noChangeAspect="1"/>
          </p:cNvPicPr>
          <p:nvPr/>
        </p:nvPicPr>
        <p:blipFill>
          <a:blip r:embed="rId3" cstate="print"/>
          <a:stretch>
            <a:fillRect/>
          </a:stretch>
        </p:blipFill>
        <p:spPr>
          <a:xfrm>
            <a:off x="381000" y="457200"/>
            <a:ext cx="1339780" cy="609600"/>
          </a:xfrm>
          <a:prstGeom prst="rect">
            <a:avLst/>
          </a:prstGeom>
        </p:spPr>
      </p:pic>
    </p:spTree>
    <p:extLst>
      <p:ext uri="{BB962C8B-B14F-4D97-AF65-F5344CB8AC3E}">
        <p14:creationId xmlns:p14="http://schemas.microsoft.com/office/powerpoint/2010/main" val="781696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4691062" cy="5334000"/>
          </a:xfrm>
        </p:spPr>
        <p:txBody>
          <a:bodyPr/>
          <a:lstStyle/>
          <a:p>
            <a:pPr>
              <a:buNone/>
            </a:pPr>
            <a:r>
              <a:rPr lang="en-US" sz="2400" b="1" dirty="0">
                <a:solidFill>
                  <a:srgbClr val="CC0000"/>
                </a:solidFill>
                <a:effectLst>
                  <a:outerShdw blurRad="38100" dist="38100" dir="2700000" algn="tl">
                    <a:srgbClr val="C0C0C0"/>
                  </a:outerShdw>
                </a:effectLst>
                <a:latin typeface="Tahoma" pitchFamily="34" charset="0"/>
              </a:rPr>
              <a:t>Struck By</a:t>
            </a:r>
          </a:p>
          <a:p>
            <a:pPr>
              <a:buNone/>
            </a:pPr>
            <a:endParaRPr lang="en-US" sz="2000" dirty="0"/>
          </a:p>
          <a:p>
            <a:r>
              <a:rPr lang="en-US" sz="2000" dirty="0"/>
              <a:t>Be alert</a:t>
            </a:r>
          </a:p>
          <a:p>
            <a:r>
              <a:rPr lang="en-US" sz="2000" dirty="0"/>
              <a:t>Communicate with operators &amp; spotters</a:t>
            </a:r>
          </a:p>
          <a:p>
            <a:r>
              <a:rPr lang="en-US" sz="2000" dirty="0"/>
              <a:t>Wear high visibility clothing as needed</a:t>
            </a:r>
          </a:p>
          <a:p>
            <a:r>
              <a:rPr lang="en-US" sz="2000" dirty="0"/>
              <a:t>Conduct pre-trips</a:t>
            </a:r>
          </a:p>
          <a:p>
            <a:pPr lvl="1"/>
            <a:r>
              <a:rPr lang="en-US" sz="1800" dirty="0"/>
              <a:t>Are horns, alarms, lights working?</a:t>
            </a:r>
          </a:p>
          <a:p>
            <a:r>
              <a:rPr lang="en-US" sz="2000" dirty="0"/>
              <a:t>Use tag lines – at least 4’</a:t>
            </a:r>
          </a:p>
          <a:p>
            <a:pPr lvl="1"/>
            <a:r>
              <a:rPr lang="en-US" sz="1800" dirty="0"/>
              <a:t>Don’t stand under loads</a:t>
            </a:r>
          </a:p>
          <a:p>
            <a:r>
              <a:rPr lang="en-US" sz="2000" dirty="0"/>
              <a:t>Inspect hooks, latches &amp; rigging</a:t>
            </a:r>
          </a:p>
          <a:p>
            <a:endParaRPr lang="en-US" sz="2000" dirty="0"/>
          </a:p>
        </p:txBody>
      </p:sp>
      <p:pic>
        <p:nvPicPr>
          <p:cNvPr id="83970" name="Picture 2" descr="http://www.google.com/images?q=tbn:5IEhay5GViu8hM::www.made-in-china.com/image/2f0j00faTtkBRjRQWsM/Crawler-Cranes-QUY150-.jpg&amp;h=94&amp;w=141&amp;usg=__zyRWW46kkV5GY_QU5HyEd5jmp1g=">
            <a:hlinkClick r:id="rId2"/>
          </p:cNvPr>
          <p:cNvPicPr>
            <a:picLocks noChangeAspect="1" noChangeArrowheads="1"/>
          </p:cNvPicPr>
          <p:nvPr/>
        </p:nvPicPr>
        <p:blipFill>
          <a:blip r:embed="rId3" cstate="print"/>
          <a:srcRect/>
          <a:stretch>
            <a:fillRect/>
          </a:stretch>
        </p:blipFill>
        <p:spPr bwMode="auto">
          <a:xfrm>
            <a:off x="5943602" y="2133601"/>
            <a:ext cx="2133598" cy="1422400"/>
          </a:xfrm>
          <a:prstGeom prst="rect">
            <a:avLst/>
          </a:prstGeom>
          <a:noFill/>
        </p:spPr>
      </p:pic>
      <p:pic>
        <p:nvPicPr>
          <p:cNvPr id="83972" name="Picture 4" descr="http://www.google.com/images?q=tbn:0imwih2-kqPsvM::www.vortrax.ca/navigation/equipment/images/lightbox/Trackhoe-230.jpg&amp;h=94&amp;w=125&amp;usg=__01aWBx0z1K-QPmKb9R-UxMMAzQA=">
            <a:hlinkClick r:id="rId4"/>
          </p:cNvPr>
          <p:cNvPicPr>
            <a:picLocks noChangeAspect="1" noChangeArrowheads="1"/>
          </p:cNvPicPr>
          <p:nvPr/>
        </p:nvPicPr>
        <p:blipFill>
          <a:blip r:embed="rId5" cstate="print"/>
          <a:srcRect/>
          <a:stretch>
            <a:fillRect/>
          </a:stretch>
        </p:blipFill>
        <p:spPr bwMode="auto">
          <a:xfrm>
            <a:off x="7391400" y="3810000"/>
            <a:ext cx="1621274" cy="1219200"/>
          </a:xfrm>
          <a:prstGeom prst="rect">
            <a:avLst/>
          </a:prstGeom>
          <a:noFill/>
        </p:spPr>
      </p:pic>
      <p:pic>
        <p:nvPicPr>
          <p:cNvPr id="83974" name="Picture 6" descr="http://www.google.com/images?q=tbn:Z0jPW74D2SrOOM::media.giantbomb.com/uploads/1/17166/1031882-falling_object_large.jpg&amp;h=94&amp;w=93&amp;usg=__3GnjwYSYmkLmrO4NiTHnHoXMwIQ=">
            <a:hlinkClick r:id="rId6"/>
          </p:cNvPr>
          <p:cNvPicPr>
            <a:picLocks noChangeAspect="1" noChangeArrowheads="1"/>
          </p:cNvPicPr>
          <p:nvPr/>
        </p:nvPicPr>
        <p:blipFill>
          <a:blip r:embed="rId7" cstate="print"/>
          <a:srcRect/>
          <a:stretch>
            <a:fillRect/>
          </a:stretch>
        </p:blipFill>
        <p:spPr bwMode="auto">
          <a:xfrm>
            <a:off x="6023854" y="4419600"/>
            <a:ext cx="1262771" cy="1276351"/>
          </a:xfrm>
          <a:prstGeom prst="rect">
            <a:avLst/>
          </a:prstGeom>
          <a:noFill/>
        </p:spPr>
      </p:pic>
      <p:pic>
        <p:nvPicPr>
          <p:cNvPr id="7" name="Picture 6" descr="JEALogo.gif"/>
          <p:cNvPicPr>
            <a:picLocks noChangeAspect="1"/>
          </p:cNvPicPr>
          <p:nvPr/>
        </p:nvPicPr>
        <p:blipFill>
          <a:blip r:embed="rId8" cstate="print"/>
          <a:stretch>
            <a:fillRect/>
          </a:stretch>
        </p:blipFill>
        <p:spPr>
          <a:xfrm>
            <a:off x="381000" y="457200"/>
            <a:ext cx="1339780" cy="609600"/>
          </a:xfrm>
          <a:prstGeom prst="rect">
            <a:avLst/>
          </a:prstGeom>
        </p:spPr>
      </p:pic>
    </p:spTree>
    <p:extLst>
      <p:ext uri="{BB962C8B-B14F-4D97-AF65-F5344CB8AC3E}">
        <p14:creationId xmlns:p14="http://schemas.microsoft.com/office/powerpoint/2010/main" val="3114929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978" y="1714500"/>
            <a:ext cx="5285422" cy="3467100"/>
          </a:xfrm>
        </p:spPr>
        <p:txBody>
          <a:bodyPr/>
          <a:lstStyle/>
          <a:p>
            <a:pPr>
              <a:buNone/>
            </a:pPr>
            <a:r>
              <a:rPr lang="en-US" sz="2400" b="1" dirty="0">
                <a:solidFill>
                  <a:srgbClr val="CC0000"/>
                </a:solidFill>
                <a:effectLst>
                  <a:outerShdw blurRad="38100" dist="38100" dir="2700000" algn="tl">
                    <a:srgbClr val="C0C0C0"/>
                  </a:outerShdw>
                </a:effectLst>
                <a:latin typeface="Tahoma" pitchFamily="34" charset="0"/>
              </a:rPr>
              <a:t>Caught In (trench/excavation)</a:t>
            </a:r>
          </a:p>
          <a:p>
            <a:pPr>
              <a:lnSpc>
                <a:spcPct val="150000"/>
              </a:lnSpc>
            </a:pPr>
            <a:r>
              <a:rPr lang="en-US" sz="2000" dirty="0">
                <a:latin typeface="Tahoma" pitchFamily="34" charset="0"/>
              </a:rPr>
              <a:t>Know your soil type (Type C)</a:t>
            </a:r>
          </a:p>
          <a:p>
            <a:r>
              <a:rPr lang="en-US" sz="2000" dirty="0">
                <a:latin typeface="Tahoma" pitchFamily="34" charset="0"/>
              </a:rPr>
              <a:t>Slope, shore or box &gt;5’ in depth</a:t>
            </a:r>
          </a:p>
          <a:p>
            <a:r>
              <a:rPr lang="en-US" sz="2000" dirty="0">
                <a:latin typeface="Tahoma" pitchFamily="34" charset="0"/>
              </a:rPr>
              <a:t>Spoil pile &gt;2’ from edge of excavation or trench</a:t>
            </a:r>
          </a:p>
          <a:p>
            <a:r>
              <a:rPr lang="en-US" sz="2000" dirty="0">
                <a:latin typeface="Tahoma" pitchFamily="34" charset="0"/>
              </a:rPr>
              <a:t>Access/egress every 25’ of lateral movement</a:t>
            </a:r>
          </a:p>
          <a:p>
            <a:r>
              <a:rPr lang="en-US" sz="2000" dirty="0">
                <a:latin typeface="Tahoma" pitchFamily="34" charset="0"/>
              </a:rPr>
              <a:t>Maintain barricades around open holes</a:t>
            </a:r>
          </a:p>
          <a:p>
            <a:r>
              <a:rPr lang="en-US" sz="2000" dirty="0">
                <a:latin typeface="Tahoma" pitchFamily="34" charset="0"/>
              </a:rPr>
              <a:t>Monitor conditions regularly</a:t>
            </a:r>
          </a:p>
          <a:p>
            <a:pPr>
              <a:buNone/>
            </a:pPr>
            <a:endParaRPr lang="en-US" dirty="0"/>
          </a:p>
        </p:txBody>
      </p:sp>
      <p:pic>
        <p:nvPicPr>
          <p:cNvPr id="7" name="Picture 6" descr="JEALogo.gif"/>
          <p:cNvPicPr>
            <a:picLocks noChangeAspect="1"/>
          </p:cNvPicPr>
          <p:nvPr/>
        </p:nvPicPr>
        <p:blipFill>
          <a:blip r:embed="rId2" cstate="print"/>
          <a:stretch>
            <a:fillRect/>
          </a:stretch>
        </p:blipFill>
        <p:spPr>
          <a:xfrm>
            <a:off x="381000" y="457200"/>
            <a:ext cx="1339780" cy="609600"/>
          </a:xfrm>
          <a:prstGeom prst="rect">
            <a:avLst/>
          </a:prstGeom>
        </p:spPr>
      </p:pic>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6250" y="3886200"/>
            <a:ext cx="3490985" cy="260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4" descr="Image result for open excavation image constru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609600"/>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041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391160" y="1361659"/>
            <a:ext cx="8382000" cy="4267200"/>
          </a:xfrm>
        </p:spPr>
        <p:txBody>
          <a:bodyPr>
            <a:normAutofit fontScale="92500" lnSpcReduction="20000"/>
          </a:bodyPr>
          <a:lstStyle/>
          <a:p>
            <a:pPr>
              <a:lnSpc>
                <a:spcPct val="80000"/>
              </a:lnSpc>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Hot Work</a:t>
            </a:r>
            <a:br>
              <a:rPr lang="en-US" sz="2000" b="1" dirty="0">
                <a:solidFill>
                  <a:srgbClr val="CC0000"/>
                </a:solidFill>
                <a:effectLst>
                  <a:outerShdw blurRad="38100" dist="38100" dir="2700000" algn="tl">
                    <a:srgbClr val="C0C0C0"/>
                  </a:outerShdw>
                </a:effectLst>
                <a:latin typeface="Tahoma" pitchFamily="34" charset="0"/>
              </a:rPr>
            </a:br>
            <a:endParaRPr lang="en-US" sz="2000" b="1" dirty="0">
              <a:solidFill>
                <a:srgbClr val="CC0000"/>
              </a:solidFill>
              <a:effectLst>
                <a:outerShdw blurRad="38100" dist="38100" dir="2700000" algn="tl">
                  <a:srgbClr val="C0C0C0"/>
                </a:outerShdw>
              </a:effectLst>
              <a:latin typeface="Tahoma" pitchFamily="34" charset="0"/>
            </a:endParaRPr>
          </a:p>
          <a:p>
            <a:pPr>
              <a:lnSpc>
                <a:spcPct val="80000"/>
              </a:lnSpc>
            </a:pPr>
            <a:r>
              <a:rPr lang="en-US" sz="2000" dirty="0"/>
              <a:t>Welding</a:t>
            </a:r>
          </a:p>
          <a:p>
            <a:pPr>
              <a:lnSpc>
                <a:spcPct val="80000"/>
              </a:lnSpc>
              <a:buNone/>
            </a:pPr>
            <a:r>
              <a:rPr lang="en-US" sz="2000" dirty="0"/>
              <a:t>		</a:t>
            </a:r>
          </a:p>
          <a:p>
            <a:pPr>
              <a:lnSpc>
                <a:spcPct val="110000"/>
              </a:lnSpc>
            </a:pPr>
            <a:r>
              <a:rPr lang="en-US" sz="2000" dirty="0"/>
              <a:t>Brazing</a:t>
            </a:r>
          </a:p>
          <a:p>
            <a:pPr>
              <a:lnSpc>
                <a:spcPct val="110000"/>
              </a:lnSpc>
            </a:pPr>
            <a:endParaRPr lang="en-US" sz="2000" dirty="0"/>
          </a:p>
          <a:p>
            <a:pPr>
              <a:lnSpc>
                <a:spcPct val="80000"/>
              </a:lnSpc>
            </a:pPr>
            <a:r>
              <a:rPr lang="en-US" sz="2000" dirty="0"/>
              <a:t>Flame or Plasma Cutting</a:t>
            </a:r>
          </a:p>
          <a:p>
            <a:pPr>
              <a:lnSpc>
                <a:spcPct val="80000"/>
              </a:lnSpc>
              <a:buNone/>
            </a:pPr>
            <a:r>
              <a:rPr lang="en-US" sz="2000" dirty="0"/>
              <a:t>	</a:t>
            </a:r>
          </a:p>
          <a:p>
            <a:pPr>
              <a:lnSpc>
                <a:spcPct val="80000"/>
              </a:lnSpc>
            </a:pPr>
            <a:r>
              <a:rPr lang="en-US" sz="2000" dirty="0"/>
              <a:t>Hot Riveting</a:t>
            </a:r>
          </a:p>
          <a:p>
            <a:pPr>
              <a:lnSpc>
                <a:spcPct val="80000"/>
              </a:lnSpc>
            </a:pPr>
            <a:endParaRPr lang="en-US" sz="2000" dirty="0"/>
          </a:p>
          <a:p>
            <a:pPr>
              <a:lnSpc>
                <a:spcPct val="80000"/>
              </a:lnSpc>
            </a:pPr>
            <a:endParaRPr lang="en-US" sz="2000" dirty="0"/>
          </a:p>
          <a:p>
            <a:pPr>
              <a:lnSpc>
                <a:spcPct val="140000"/>
              </a:lnSpc>
            </a:pPr>
            <a:endParaRPr lang="en-US" sz="2000" u="sng" dirty="0"/>
          </a:p>
          <a:p>
            <a:pPr marL="0" indent="0" algn="ctr">
              <a:lnSpc>
                <a:spcPct val="140000"/>
              </a:lnSpc>
              <a:buNone/>
            </a:pPr>
            <a:endParaRPr lang="en-US" sz="2000" b="1" u="sng" dirty="0"/>
          </a:p>
          <a:p>
            <a:pPr marL="0" indent="0" algn="ctr">
              <a:lnSpc>
                <a:spcPct val="140000"/>
              </a:lnSpc>
              <a:buNone/>
            </a:pPr>
            <a:r>
              <a:rPr lang="en-US" sz="2000" b="1" u="sng" dirty="0"/>
              <a:t>Get the JEA HOT WORK PERMIT PRIOR TO WORK.</a:t>
            </a:r>
            <a:endParaRPr lang="en-US" sz="2000" b="1" dirty="0"/>
          </a:p>
          <a:p>
            <a:pPr>
              <a:lnSpc>
                <a:spcPct val="80000"/>
              </a:lnSpc>
            </a:pPr>
            <a:endParaRPr lang="en-US" sz="2000" dirty="0"/>
          </a:p>
          <a:p>
            <a:pPr>
              <a:lnSpc>
                <a:spcPct val="80000"/>
              </a:lnSpc>
              <a:buFont typeface="Wingdings" pitchFamily="2" charset="2"/>
              <a:buNone/>
            </a:pPr>
            <a:endParaRPr lang="en-US" sz="800" b="1" dirty="0">
              <a:solidFill>
                <a:srgbClr val="CC0000"/>
              </a:solidFill>
              <a:effectLst>
                <a:outerShdw blurRad="38100" dist="38100" dir="2700000" algn="tl">
                  <a:srgbClr val="C0C0C0"/>
                </a:outerShdw>
              </a:effectLst>
              <a:latin typeface="Tahoma" pitchFamily="34" charset="0"/>
            </a:endParaRPr>
          </a:p>
        </p:txBody>
      </p:sp>
      <p:sp>
        <p:nvSpPr>
          <p:cNvPr id="29703" name="AutoShape 7"/>
          <p:cNvSpPr>
            <a:spLocks noChangeArrowheads="1"/>
          </p:cNvSpPr>
          <p:nvPr/>
        </p:nvSpPr>
        <p:spPr bwMode="auto">
          <a:xfrm rot="20735082">
            <a:off x="6945589" y="2831179"/>
            <a:ext cx="2012343" cy="2702142"/>
          </a:xfrm>
          <a:prstGeom prst="irregularSeal1">
            <a:avLst/>
          </a:prstGeom>
          <a:solidFill>
            <a:srgbClr val="FFFF66"/>
          </a:solidFill>
          <a:ln w="28575">
            <a:solidFill>
              <a:srgbClr val="FF9900"/>
            </a:solidFill>
            <a:miter lim="800000"/>
            <a:headEnd/>
            <a:tailEnd/>
          </a:ln>
          <a:effectLst>
            <a:outerShdw dist="92457" dir="956724" algn="ctr" rotWithShape="0">
              <a:srgbClr val="FF9900"/>
            </a:outerShdw>
          </a:effectLst>
        </p:spPr>
        <p:txBody>
          <a:bodyPr wrap="none" anchor="ctr"/>
          <a:lstStyle/>
          <a:p>
            <a:endParaRPr lang="en-US"/>
          </a:p>
        </p:txBody>
      </p:sp>
      <p:pic>
        <p:nvPicPr>
          <p:cNvPr id="6" name="Picture 5" descr="JEALogo.gif"/>
          <p:cNvPicPr>
            <a:picLocks noChangeAspect="1"/>
          </p:cNvPicPr>
          <p:nvPr/>
        </p:nvPicPr>
        <p:blipFill>
          <a:blip r:embed="rId2" cstate="print"/>
          <a:stretch>
            <a:fillRect/>
          </a:stretch>
        </p:blipFill>
        <p:spPr>
          <a:xfrm>
            <a:off x="381000" y="457200"/>
            <a:ext cx="1339780" cy="609600"/>
          </a:xfrm>
          <a:prstGeom prst="rect">
            <a:avLst/>
          </a:prstGeom>
        </p:spPr>
      </p:pic>
      <p:sp>
        <p:nvSpPr>
          <p:cNvPr id="8" name="TextBox 7"/>
          <p:cNvSpPr txBox="1"/>
          <p:nvPr/>
        </p:nvSpPr>
        <p:spPr>
          <a:xfrm rot="19715107">
            <a:off x="7125950" y="3771932"/>
            <a:ext cx="1473194" cy="646331"/>
          </a:xfrm>
          <a:prstGeom prst="rect">
            <a:avLst/>
          </a:prstGeom>
          <a:noFill/>
        </p:spPr>
        <p:txBody>
          <a:bodyPr wrap="square" rtlCol="0">
            <a:spAutoFit/>
          </a:bodyPr>
          <a:lstStyle/>
          <a:p>
            <a:pPr algn="ctr"/>
            <a:r>
              <a:rPr lang="en-US" b="1" i="1" dirty="0">
                <a:solidFill>
                  <a:srgbClr val="CC0000"/>
                </a:solidFill>
              </a:rPr>
              <a:t>Sparks! Heat! Flames!</a:t>
            </a:r>
            <a:endParaRPr lang="en-US" dirty="0"/>
          </a:p>
        </p:txBody>
      </p:sp>
      <p:pic>
        <p:nvPicPr>
          <p:cNvPr id="33794" name="Picture 2" descr="http://t2.gstatic.com/images?q=tbn:eeFKKbF5tFw37M:http://community.klipsch.com/forums/storage/9/1069356/HandGrinder45.jpg">
            <a:hlinkClick r:id="rId3"/>
          </p:cNvPr>
          <p:cNvPicPr>
            <a:picLocks noChangeAspect="1" noChangeArrowheads="1"/>
          </p:cNvPicPr>
          <p:nvPr/>
        </p:nvPicPr>
        <p:blipFill>
          <a:blip r:embed="rId4" cstate="print"/>
          <a:srcRect/>
          <a:stretch>
            <a:fillRect/>
          </a:stretch>
        </p:blipFill>
        <p:spPr bwMode="auto">
          <a:xfrm>
            <a:off x="6781800" y="659396"/>
            <a:ext cx="1833351" cy="1381126"/>
          </a:xfrm>
          <a:prstGeom prst="rect">
            <a:avLst/>
          </a:prstGeom>
          <a:noFill/>
        </p:spPr>
      </p:pic>
      <p:pic>
        <p:nvPicPr>
          <p:cNvPr id="33796" name="Picture 4" descr="http://t2.gstatic.com/images?q=tbn:W3wqb-6_DQmTpM:http://www.mtc-software.com/image/applications/hi-plasma.jpg">
            <a:hlinkClick r:id="rId5"/>
          </p:cNvPr>
          <p:cNvPicPr>
            <a:picLocks noChangeAspect="1" noChangeArrowheads="1"/>
          </p:cNvPicPr>
          <p:nvPr/>
        </p:nvPicPr>
        <p:blipFill>
          <a:blip r:embed="rId6" cstate="print"/>
          <a:srcRect/>
          <a:stretch>
            <a:fillRect/>
          </a:stretch>
        </p:blipFill>
        <p:spPr bwMode="auto">
          <a:xfrm>
            <a:off x="2330858" y="3505693"/>
            <a:ext cx="1295400" cy="1249137"/>
          </a:xfrm>
          <a:prstGeom prst="rect">
            <a:avLst/>
          </a:prstGeom>
          <a:noFill/>
        </p:spPr>
      </p:pic>
      <p:pic>
        <p:nvPicPr>
          <p:cNvPr id="33798" name="Picture 6" descr="http://t0.gstatic.com/images?q=tbn:2nxUc2HuRFSqtM:http://www.rebar-for-sale.com/img/rebar-sticks-welding.jpg">
            <a:hlinkClick r:id="rId7"/>
          </p:cNvPr>
          <p:cNvPicPr>
            <a:picLocks noChangeAspect="1" noChangeArrowheads="1"/>
          </p:cNvPicPr>
          <p:nvPr/>
        </p:nvPicPr>
        <p:blipFill>
          <a:blip r:embed="rId8" cstate="print"/>
          <a:srcRect/>
          <a:stretch>
            <a:fillRect/>
          </a:stretch>
        </p:blipFill>
        <p:spPr bwMode="auto">
          <a:xfrm>
            <a:off x="3658092" y="335207"/>
            <a:ext cx="1397816" cy="1650756"/>
          </a:xfrm>
          <a:prstGeom prst="rect">
            <a:avLst/>
          </a:prstGeom>
          <a:noFill/>
        </p:spPr>
      </p:pic>
      <p:pic>
        <p:nvPicPr>
          <p:cNvPr id="33800" name="Picture 8" descr="http://t0.gstatic.com/images?q=tbn:zxMYdSwOoNFauM:http://www.xmission.com/~ranthon/dia-brazing1.gif">
            <a:hlinkClick r:id="rId9"/>
          </p:cNvPr>
          <p:cNvPicPr>
            <a:picLocks noChangeAspect="1" noChangeArrowheads="1"/>
          </p:cNvPicPr>
          <p:nvPr/>
        </p:nvPicPr>
        <p:blipFill>
          <a:blip r:embed="rId10" cstate="print"/>
          <a:srcRect/>
          <a:stretch>
            <a:fillRect/>
          </a:stretch>
        </p:blipFill>
        <p:spPr bwMode="auto">
          <a:xfrm>
            <a:off x="4792118" y="2209185"/>
            <a:ext cx="1848802" cy="1192775"/>
          </a:xfrm>
          <a:prstGeom prst="rect">
            <a:avLst/>
          </a:prstGeom>
          <a:noFill/>
        </p:spPr>
      </p:pic>
      <p:pic>
        <p:nvPicPr>
          <p:cNvPr id="33802" name="Picture 10" descr="http://t0.gstatic.com/images?q=tbn:k350LOwj6yPhUM:http://www.steaminc.org.nz/content/Locomotives/Images/ab608h.jpg">
            <a:hlinkClick r:id="rId11"/>
          </p:cNvPr>
          <p:cNvPicPr>
            <a:picLocks noChangeAspect="1" noChangeArrowheads="1"/>
          </p:cNvPicPr>
          <p:nvPr/>
        </p:nvPicPr>
        <p:blipFill>
          <a:blip r:embed="rId12" cstate="print"/>
          <a:srcRect/>
          <a:stretch>
            <a:fillRect/>
          </a:stretch>
        </p:blipFill>
        <p:spPr bwMode="auto">
          <a:xfrm>
            <a:off x="4302424" y="3505693"/>
            <a:ext cx="1704581" cy="1275279"/>
          </a:xfrm>
          <a:prstGeom prst="rect">
            <a:avLst/>
          </a:prstGeom>
          <a:noFill/>
        </p:spPr>
      </p:pic>
    </p:spTree>
    <p:extLst>
      <p:ext uri="{BB962C8B-B14F-4D97-AF65-F5344CB8AC3E}">
        <p14:creationId xmlns:p14="http://schemas.microsoft.com/office/powerpoint/2010/main" val="1236660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sz="half" idx="1"/>
          </p:nvPr>
        </p:nvSpPr>
        <p:spPr>
          <a:xfrm>
            <a:off x="381000" y="1447800"/>
            <a:ext cx="5529262" cy="42672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Hot Work Permit Authorization</a:t>
            </a:r>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a:p>
            <a:r>
              <a:rPr lang="en-US" sz="2000" dirty="0"/>
              <a:t>Hot Work Permit complete</a:t>
            </a:r>
          </a:p>
          <a:p>
            <a:endParaRPr lang="en-US" sz="2000" dirty="0"/>
          </a:p>
          <a:p>
            <a:r>
              <a:rPr lang="en-US" sz="2000" dirty="0"/>
              <a:t>Ensure JEA Project Mgr is notified of work.  Obtain proper signatures.</a:t>
            </a:r>
          </a:p>
          <a:p>
            <a:endParaRPr lang="en-US" sz="2000" dirty="0"/>
          </a:p>
          <a:p>
            <a:r>
              <a:rPr lang="en-US" sz="2000" dirty="0"/>
              <a:t>Fire precautions are in place</a:t>
            </a:r>
          </a:p>
          <a:p>
            <a:pPr lvl="2"/>
            <a:r>
              <a:rPr lang="en-US" sz="2000" b="1" i="1" dirty="0"/>
              <a:t>Fire Watch assigned</a:t>
            </a:r>
          </a:p>
          <a:p>
            <a:pPr lvl="2"/>
            <a:r>
              <a:rPr lang="en-US" sz="2000" b="1" i="1" dirty="0"/>
              <a:t>Fire extinguisher in place</a:t>
            </a:r>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p:txBody>
      </p:sp>
      <p:pic>
        <p:nvPicPr>
          <p:cNvPr id="33797" name="Picture 5" descr="GC000247"/>
          <p:cNvPicPr>
            <a:picLocks noChangeAspect="1" noChangeArrowheads="1"/>
          </p:cNvPicPr>
          <p:nvPr/>
        </p:nvPicPr>
        <p:blipFill>
          <a:blip r:embed="rId2" cstate="print"/>
          <a:srcRect/>
          <a:stretch>
            <a:fillRect/>
          </a:stretch>
        </p:blipFill>
        <p:spPr bwMode="auto">
          <a:xfrm>
            <a:off x="6629400" y="1828800"/>
            <a:ext cx="1905000" cy="3048000"/>
          </a:xfrm>
          <a:prstGeom prst="rect">
            <a:avLst/>
          </a:prstGeom>
          <a:noFill/>
          <a:ln w="9525">
            <a:noFill/>
            <a:miter lim="800000"/>
            <a:headEnd/>
            <a:tailEnd/>
          </a:ln>
        </p:spPr>
      </p:pic>
      <p:pic>
        <p:nvPicPr>
          <p:cNvPr id="6" name="Picture 5" descr="JEALogo.gif"/>
          <p:cNvPicPr>
            <a:picLocks noChangeAspect="1"/>
          </p:cNvPicPr>
          <p:nvPr/>
        </p:nvPicPr>
        <p:blipFill>
          <a:blip r:embed="rId3" cstate="print"/>
          <a:stretch>
            <a:fillRect/>
          </a:stretch>
        </p:blipFill>
        <p:spPr>
          <a:xfrm>
            <a:off x="381000" y="457200"/>
            <a:ext cx="1339780" cy="609600"/>
          </a:xfrm>
          <a:prstGeom prst="rect">
            <a:avLst/>
          </a:prstGeom>
        </p:spPr>
      </p:pic>
      <p:pic>
        <p:nvPicPr>
          <p:cNvPr id="32772" name="Picture 4" descr="http://t3.gstatic.com/images?q=tbn:qEM76SkjCbiyMM:http://www.firesafetraining.com/images/FireExtinguisher1.png">
            <a:hlinkClick r:id="rId4"/>
          </p:cNvPr>
          <p:cNvPicPr>
            <a:picLocks noChangeAspect="1" noChangeArrowheads="1"/>
          </p:cNvPicPr>
          <p:nvPr/>
        </p:nvPicPr>
        <p:blipFill>
          <a:blip r:embed="rId5" cstate="print"/>
          <a:srcRect/>
          <a:stretch>
            <a:fillRect/>
          </a:stretch>
        </p:blipFill>
        <p:spPr bwMode="auto">
          <a:xfrm>
            <a:off x="5715000" y="4495800"/>
            <a:ext cx="1638298" cy="1219200"/>
          </a:xfrm>
          <a:prstGeom prst="rect">
            <a:avLst/>
          </a:prstGeom>
          <a:noFill/>
        </p:spPr>
      </p:pic>
    </p:spTree>
    <p:extLst>
      <p:ext uri="{BB962C8B-B14F-4D97-AF65-F5344CB8AC3E}">
        <p14:creationId xmlns:p14="http://schemas.microsoft.com/office/powerpoint/2010/main" val="3450527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sz="half" idx="1"/>
          </p:nvPr>
        </p:nvSpPr>
        <p:spPr>
          <a:xfrm>
            <a:off x="381000" y="1981200"/>
            <a:ext cx="5105400" cy="4267200"/>
          </a:xfrm>
        </p:spPr>
        <p:txBody>
          <a:bodyPr/>
          <a:lstStyle/>
          <a:p>
            <a:r>
              <a:rPr lang="en-US" sz="2000" dirty="0"/>
              <a:t>Required for every hot work permit</a:t>
            </a:r>
          </a:p>
          <a:p>
            <a:endParaRPr lang="en-US" sz="2000" dirty="0"/>
          </a:p>
          <a:p>
            <a:r>
              <a:rPr lang="en-US" sz="2000" dirty="0"/>
              <a:t>Employee(s) assigned to fire watch </a:t>
            </a:r>
            <a:r>
              <a:rPr lang="en-US" sz="2000" u="sng" dirty="0"/>
              <a:t>can’t have collateral duties</a:t>
            </a:r>
            <a:r>
              <a:rPr lang="en-US" sz="2000" dirty="0"/>
              <a:t>.  “Watch” ends </a:t>
            </a:r>
            <a:r>
              <a:rPr lang="en-US" sz="2000" u="sng" dirty="0">
                <a:solidFill>
                  <a:schemeClr val="accent2"/>
                </a:solidFill>
              </a:rPr>
              <a:t>1 hour </a:t>
            </a:r>
            <a:r>
              <a:rPr lang="en-US" sz="2000" dirty="0"/>
              <a:t>after work is complete</a:t>
            </a:r>
          </a:p>
          <a:p>
            <a:endParaRPr lang="en-US" sz="2000" dirty="0"/>
          </a:p>
          <a:p>
            <a:r>
              <a:rPr lang="en-US" sz="2000" dirty="0"/>
              <a:t>“Monitoring Period” – </a:t>
            </a:r>
            <a:r>
              <a:rPr lang="en-US" sz="2000" u="sng" dirty="0">
                <a:solidFill>
                  <a:schemeClr val="accent2"/>
                </a:solidFill>
              </a:rPr>
              <a:t>3 hours </a:t>
            </a:r>
            <a:r>
              <a:rPr lang="en-US" sz="2000" dirty="0"/>
              <a:t>after fire watch</a:t>
            </a:r>
          </a:p>
          <a:p>
            <a:endParaRPr lang="en-US" sz="2000" dirty="0"/>
          </a:p>
          <a:p>
            <a:r>
              <a:rPr lang="en-US" sz="2000" dirty="0"/>
              <a:t>Trained in use of fire extinguishers</a:t>
            </a:r>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p:txBody>
      </p:sp>
      <p:graphicFrame>
        <p:nvGraphicFramePr>
          <p:cNvPr id="31749" name="Object 5"/>
          <p:cNvGraphicFramePr>
            <a:graphicFrameLocks noGrp="1" noChangeAspect="1"/>
          </p:cNvGraphicFramePr>
          <p:nvPr>
            <p:ph sz="half" idx="2"/>
          </p:nvPr>
        </p:nvGraphicFramePr>
        <p:xfrm>
          <a:off x="6038267" y="3200400"/>
          <a:ext cx="1769058" cy="2590800"/>
        </p:xfrm>
        <a:graphic>
          <a:graphicData uri="http://schemas.openxmlformats.org/presentationml/2006/ole">
            <mc:AlternateContent xmlns:mc="http://schemas.openxmlformats.org/markup-compatibility/2006">
              <mc:Choice xmlns:v="urn:schemas-microsoft-com:vml" Requires="v">
                <p:oleObj name="Clip" r:id="rId2" imgW="3238095" imgH="4742857" progId="">
                  <p:embed/>
                </p:oleObj>
              </mc:Choice>
              <mc:Fallback>
                <p:oleObj name="Clip" r:id="rId2" imgW="3238095" imgH="4742857" progId="">
                  <p:embed/>
                  <p:pic>
                    <p:nvPicPr>
                      <p:cNvPr id="31749"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267" y="3200400"/>
                        <a:ext cx="1769058"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JEALogo.gif"/>
          <p:cNvPicPr>
            <a:picLocks noChangeAspect="1"/>
          </p:cNvPicPr>
          <p:nvPr/>
        </p:nvPicPr>
        <p:blipFill>
          <a:blip r:embed="rId4" cstate="print"/>
          <a:stretch>
            <a:fillRect/>
          </a:stretch>
        </p:blipFill>
        <p:spPr>
          <a:xfrm>
            <a:off x="381000" y="457200"/>
            <a:ext cx="1339780" cy="609600"/>
          </a:xfrm>
          <a:prstGeom prst="rect">
            <a:avLst/>
          </a:prstGeom>
        </p:spPr>
      </p:pic>
      <p:sp>
        <p:nvSpPr>
          <p:cNvPr id="7" name="TextBox 6"/>
          <p:cNvSpPr txBox="1"/>
          <p:nvPr/>
        </p:nvSpPr>
        <p:spPr>
          <a:xfrm>
            <a:off x="381000" y="1295400"/>
            <a:ext cx="7085594" cy="461665"/>
          </a:xfrm>
          <a:prstGeom prst="rect">
            <a:avLst/>
          </a:prstGeom>
          <a:noFill/>
        </p:spPr>
        <p:txBody>
          <a:bodyPr wrap="none" rtlCol="0">
            <a:spAutoFit/>
          </a:bodyPr>
          <a:lstStyle/>
          <a:p>
            <a:r>
              <a:rPr lang="en-US" sz="2400" b="1" dirty="0">
                <a:solidFill>
                  <a:srgbClr val="CC0000"/>
                </a:solidFill>
                <a:effectLst>
                  <a:outerShdw blurRad="38100" dist="38100" dir="2700000" algn="tl">
                    <a:srgbClr val="C0C0C0"/>
                  </a:outerShdw>
                </a:effectLst>
                <a:latin typeface="Tahoma" pitchFamily="34" charset="0"/>
              </a:rPr>
              <a:t>Hot Work – Fire Watch &amp; Monitoring Period</a:t>
            </a:r>
            <a:endParaRPr lang="en-US" sz="2400" b="1" dirty="0">
              <a:solidFill>
                <a:srgbClr val="B51605"/>
              </a:solidFill>
              <a:effectLst>
                <a:outerShdw blurRad="38100" dist="38100" dir="2700000" algn="tl">
                  <a:srgbClr val="000000">
                    <a:alpha val="43137"/>
                  </a:srgbClr>
                </a:outerShdw>
              </a:effectLst>
              <a:latin typeface="Tahoma" pitchFamily="34" charset="0"/>
              <a:cs typeface="Tahoma" pitchFamily="34" charset="0"/>
            </a:endParaRPr>
          </a:p>
        </p:txBody>
      </p:sp>
    </p:spTree>
    <p:extLst>
      <p:ext uri="{BB962C8B-B14F-4D97-AF65-F5344CB8AC3E}">
        <p14:creationId xmlns:p14="http://schemas.microsoft.com/office/powerpoint/2010/main" val="205162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 fill="hold"/>
                                        <p:tgtEl>
                                          <p:spTgt spid="31749"/>
                                        </p:tgtEl>
                                        <p:attrNameLst>
                                          <p:attrName>ppt_x</p:attrName>
                                        </p:attrNameLst>
                                      </p:cBhvr>
                                      <p:tavLst>
                                        <p:tav tm="0">
                                          <p:val>
                                            <p:strVal val="1+#ppt_w/2"/>
                                          </p:val>
                                        </p:tav>
                                        <p:tav tm="100000">
                                          <p:val>
                                            <p:strVal val="#ppt_x"/>
                                          </p:val>
                                        </p:tav>
                                      </p:tavLst>
                                    </p:anim>
                                    <p:anim calcmode="lin" valueType="num">
                                      <p:cBhvr additive="base">
                                        <p:cTn id="8" dur="500" fill="hold"/>
                                        <p:tgtEl>
                                          <p:spTgt spid="317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304800" y="1295400"/>
            <a:ext cx="8001000" cy="48006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Hot Work - Tank &amp; Pipe Safety Preparation</a:t>
            </a:r>
          </a:p>
          <a:p>
            <a:pPr>
              <a:buFont typeface="Wingdings" pitchFamily="2" charset="2"/>
              <a:buNone/>
            </a:pPr>
            <a:endParaRPr lang="en-US" sz="2400" b="1" dirty="0">
              <a:solidFill>
                <a:srgbClr val="CC0000"/>
              </a:solidFill>
              <a:effectLst>
                <a:outerShdw blurRad="38100" dist="38100" dir="2700000" algn="tl">
                  <a:srgbClr val="C0C0C0"/>
                </a:outerShdw>
              </a:effectLst>
              <a:latin typeface="Tahoma" pitchFamily="34" charset="0"/>
            </a:endParaRPr>
          </a:p>
          <a:p>
            <a:pPr>
              <a:buNone/>
            </a:pPr>
            <a:r>
              <a:rPr lang="en-US" sz="2000" b="1" i="1" dirty="0"/>
              <a:t>	All vessels, tanks, drums, pipes and other containers shall be purged (cleaned) free of flammables and combustibles such as:</a:t>
            </a:r>
          </a:p>
          <a:p>
            <a:pPr>
              <a:buNone/>
            </a:pPr>
            <a:endParaRPr lang="en-US" sz="2000" b="1" i="1" dirty="0"/>
          </a:p>
          <a:p>
            <a:pPr lvl="2"/>
            <a:r>
              <a:rPr lang="en-US" b="1" i="1" dirty="0"/>
              <a:t>Gases</a:t>
            </a:r>
          </a:p>
          <a:p>
            <a:pPr lvl="2"/>
            <a:r>
              <a:rPr lang="en-US" b="1" i="1" dirty="0"/>
              <a:t>Liquids</a:t>
            </a:r>
          </a:p>
          <a:p>
            <a:pPr lvl="2"/>
            <a:r>
              <a:rPr lang="en-US" b="1" i="1" dirty="0"/>
              <a:t>Solids (including dusts)</a:t>
            </a:r>
          </a:p>
          <a:p>
            <a:pPr lvl="3">
              <a:buFont typeface="Wingdings" pitchFamily="2" charset="2"/>
              <a:buNone/>
            </a:pPr>
            <a:endParaRPr lang="en-US" b="1" i="1" dirty="0"/>
          </a:p>
        </p:txBody>
      </p:sp>
      <p:sp>
        <p:nvSpPr>
          <p:cNvPr id="38917" name="WordArt 5"/>
          <p:cNvSpPr>
            <a:spLocks noChangeArrowheads="1" noChangeShapeType="1" noTextEdit="1"/>
          </p:cNvSpPr>
          <p:nvPr/>
        </p:nvSpPr>
        <p:spPr bwMode="auto">
          <a:xfrm>
            <a:off x="1600200" y="5105400"/>
            <a:ext cx="5334000" cy="609600"/>
          </a:xfrm>
          <a:prstGeom prst="rect">
            <a:avLst/>
          </a:prstGeom>
        </p:spPr>
        <p:txBody>
          <a:bodyPr wrap="none" fromWordArt="1">
            <a:prstTxWarp prst="textPlain">
              <a:avLst>
                <a:gd name="adj" fmla="val 50000"/>
              </a:avLst>
            </a:prstTxWarp>
          </a:bodyPr>
          <a:lstStyle/>
          <a:p>
            <a:pPr algn="ctr"/>
            <a:r>
              <a:rPr lang="en-US" sz="3600" b="1" i="1" u="sng"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FF0000"/>
                  </a:outerShdw>
                </a:effectLst>
                <a:latin typeface="Impact"/>
              </a:rPr>
              <a:t>Before</a:t>
            </a:r>
            <a:r>
              <a:rPr lang="en-US" sz="3600" b="1" i="1"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FF0000"/>
                  </a:outerShdw>
                </a:effectLst>
                <a:latin typeface="Impact"/>
              </a:rPr>
              <a:t> the hot work starts!</a:t>
            </a:r>
          </a:p>
        </p:txBody>
      </p:sp>
      <p:pic>
        <p:nvPicPr>
          <p:cNvPr id="5" name="Picture 4" descr="JEALogo.gif"/>
          <p:cNvPicPr>
            <a:picLocks noChangeAspect="1"/>
          </p:cNvPicPr>
          <p:nvPr/>
        </p:nvPicPr>
        <p:blipFill>
          <a:blip r:embed="rId2" cstate="print"/>
          <a:stretch>
            <a:fillRect/>
          </a:stretch>
        </p:blipFill>
        <p:spPr>
          <a:xfrm>
            <a:off x="381000" y="457200"/>
            <a:ext cx="1339780" cy="609600"/>
          </a:xfrm>
          <a:prstGeom prst="rect">
            <a:avLst/>
          </a:prstGeom>
        </p:spPr>
      </p:pic>
      <p:pic>
        <p:nvPicPr>
          <p:cNvPr id="6" name="Picture 9" descr="BARREL_3"/>
          <p:cNvPicPr>
            <a:picLocks noChangeAspect="1" noChangeArrowheads="1"/>
          </p:cNvPicPr>
          <p:nvPr/>
        </p:nvPicPr>
        <p:blipFill>
          <a:blip r:embed="rId3" cstate="print"/>
          <a:srcRect/>
          <a:stretch>
            <a:fillRect/>
          </a:stretch>
        </p:blipFill>
        <p:spPr bwMode="auto">
          <a:xfrm>
            <a:off x="7162800" y="3276600"/>
            <a:ext cx="1150938" cy="1524000"/>
          </a:xfrm>
          <a:prstGeom prst="rect">
            <a:avLst/>
          </a:prstGeom>
          <a:noFill/>
          <a:ln w="9525">
            <a:noFill/>
            <a:miter lim="800000"/>
            <a:headEnd/>
            <a:tailEnd/>
          </a:ln>
        </p:spPr>
      </p:pic>
    </p:spTree>
    <p:extLst>
      <p:ext uri="{BB962C8B-B14F-4D97-AF65-F5344CB8AC3E}">
        <p14:creationId xmlns:p14="http://schemas.microsoft.com/office/powerpoint/2010/main" val="432870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304800" y="1371600"/>
            <a:ext cx="8001000" cy="38862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Hot Work - Confined Spaces</a:t>
            </a:r>
          </a:p>
          <a:p>
            <a:pPr>
              <a:buFont typeface="Wingdings" pitchFamily="2" charset="2"/>
              <a:buNone/>
            </a:pPr>
            <a:endParaRPr lang="en-US" sz="2000" b="1" i="1" dirty="0"/>
          </a:p>
          <a:p>
            <a:pPr>
              <a:buFont typeface="Wingdings" pitchFamily="2" charset="2"/>
              <a:buNone/>
            </a:pPr>
            <a:r>
              <a:rPr lang="en-US" sz="2000" b="1" i="1" dirty="0"/>
              <a:t>The Confined Space Supervisor has responsibility for:</a:t>
            </a:r>
          </a:p>
          <a:p>
            <a:pPr>
              <a:buFont typeface="Wingdings" pitchFamily="2" charset="2"/>
              <a:buNone/>
            </a:pPr>
            <a:endParaRPr lang="en-US" sz="2000" b="1" dirty="0"/>
          </a:p>
          <a:p>
            <a:r>
              <a:rPr lang="en-US" sz="2000" dirty="0"/>
              <a:t>Fire precautions being followed</a:t>
            </a:r>
          </a:p>
          <a:p>
            <a:endParaRPr lang="en-US" sz="2000" dirty="0"/>
          </a:p>
          <a:p>
            <a:r>
              <a:rPr lang="en-US" sz="2000" dirty="0"/>
              <a:t>Confined Space Entry &amp; Hot Work Permits</a:t>
            </a:r>
          </a:p>
          <a:p>
            <a:endParaRPr lang="en-US" sz="2000" dirty="0"/>
          </a:p>
          <a:p>
            <a:r>
              <a:rPr lang="en-US" sz="2000" dirty="0"/>
              <a:t>Ensure the space is clear of used electrodes &amp; leads are disconnected when the work is complete</a:t>
            </a:r>
          </a:p>
          <a:p>
            <a:pPr>
              <a:buFont typeface="Wingdings" pitchFamily="2" charset="2"/>
              <a:buNone/>
            </a:pPr>
            <a:endParaRPr lang="en-US" sz="2000" dirty="0"/>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p:txBody>
      </p:sp>
      <p:sp>
        <p:nvSpPr>
          <p:cNvPr id="39941" name="WordArt 5"/>
          <p:cNvSpPr>
            <a:spLocks noChangeArrowheads="1" noChangeShapeType="1" noTextEdit="1"/>
          </p:cNvSpPr>
          <p:nvPr/>
        </p:nvSpPr>
        <p:spPr bwMode="auto">
          <a:xfrm>
            <a:off x="1219200" y="5410200"/>
            <a:ext cx="6705600" cy="647700"/>
          </a:xfrm>
          <a:prstGeom prst="rect">
            <a:avLst/>
          </a:prstGeom>
        </p:spPr>
        <p:txBody>
          <a:bodyPr wrap="none" fromWordArt="1">
            <a:prstTxWarp prst="textPlain">
              <a:avLst>
                <a:gd name="adj" fmla="val 50000"/>
              </a:avLst>
            </a:prstTxWarp>
          </a:bodyPr>
          <a:lstStyle/>
          <a:p>
            <a:pPr algn="ctr"/>
            <a:r>
              <a:rPr lang="en-US" sz="3600" b="1" i="1" u="sng" kern="10" dirty="0">
                <a:ln w="9525">
                  <a:solidFill>
                    <a:srgbClr val="000000"/>
                  </a:solidFill>
                  <a:round/>
                  <a:headEnd/>
                  <a:tailEnd/>
                </a:ln>
                <a:gradFill rotWithShape="0">
                  <a:gsLst>
                    <a:gs pos="0">
                      <a:srgbClr val="CC0000"/>
                    </a:gs>
                    <a:gs pos="100000">
                      <a:srgbClr val="FF9900"/>
                    </a:gs>
                  </a:gsLst>
                  <a:lin ang="5400000" scaled="1"/>
                </a:gradFill>
                <a:effectLst>
                  <a:outerShdw dist="68392" dir="17508085" algn="ctr" rotWithShape="0">
                    <a:schemeClr val="tx1"/>
                  </a:outerShdw>
                </a:effectLst>
                <a:latin typeface="Arial Black"/>
              </a:rPr>
              <a:t>Before</a:t>
            </a:r>
            <a:r>
              <a:rPr lang="en-US" sz="3600" b="1" i="1" kern="10" dirty="0">
                <a:ln w="9525">
                  <a:solidFill>
                    <a:srgbClr val="000000"/>
                  </a:solidFill>
                  <a:round/>
                  <a:headEnd/>
                  <a:tailEnd/>
                </a:ln>
                <a:gradFill rotWithShape="0">
                  <a:gsLst>
                    <a:gs pos="0">
                      <a:srgbClr val="CC0000"/>
                    </a:gs>
                    <a:gs pos="100000">
                      <a:srgbClr val="FF9900"/>
                    </a:gs>
                  </a:gsLst>
                  <a:lin ang="5400000" scaled="1"/>
                </a:gradFill>
                <a:effectLst>
                  <a:outerShdw dist="68392" dir="17508085" algn="ctr" rotWithShape="0">
                    <a:schemeClr val="tx1"/>
                  </a:outerShdw>
                </a:effectLst>
                <a:latin typeface="Arial Black"/>
              </a:rPr>
              <a:t> the space is cleared for use!</a:t>
            </a:r>
          </a:p>
        </p:txBody>
      </p:sp>
      <p:pic>
        <p:nvPicPr>
          <p:cNvPr id="5" name="Picture 4" descr="JEALogo.gif"/>
          <p:cNvPicPr>
            <a:picLocks noChangeAspect="1"/>
          </p:cNvPicPr>
          <p:nvPr/>
        </p:nvPicPr>
        <p:blipFill>
          <a:blip r:embed="rId2" cstate="print"/>
          <a:stretch>
            <a:fillRect/>
          </a:stretch>
        </p:blipFill>
        <p:spPr>
          <a:xfrm>
            <a:off x="381000" y="457200"/>
            <a:ext cx="1339780" cy="609600"/>
          </a:xfrm>
          <a:prstGeom prst="rect">
            <a:avLst/>
          </a:prstGeom>
        </p:spPr>
      </p:pic>
    </p:spTree>
    <p:extLst>
      <p:ext uri="{BB962C8B-B14F-4D97-AF65-F5344CB8AC3E}">
        <p14:creationId xmlns:p14="http://schemas.microsoft.com/office/powerpoint/2010/main" val="3845714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sz="half" idx="1"/>
          </p:nvPr>
        </p:nvSpPr>
        <p:spPr>
          <a:xfrm>
            <a:off x="228600" y="1290320"/>
            <a:ext cx="6477000" cy="42672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rPr>
              <a:t>Control of Hazardous Energy</a:t>
            </a:r>
          </a:p>
          <a:p>
            <a:pPr>
              <a:buFont typeface="Wingdings" pitchFamily="2" charset="2"/>
              <a:buNone/>
            </a:pPr>
            <a:endParaRPr lang="en-US" sz="2400" b="1" dirty="0">
              <a:solidFill>
                <a:srgbClr val="CC0000"/>
              </a:solidFill>
              <a:effectLst>
                <a:outerShdw blurRad="38100" dist="38100" dir="2700000" algn="tl">
                  <a:srgbClr val="C0C0C0"/>
                </a:outerShdw>
              </a:effectLst>
            </a:endParaRPr>
          </a:p>
          <a:p>
            <a:pPr>
              <a:lnSpc>
                <a:spcPct val="130000"/>
              </a:lnSpc>
            </a:pPr>
            <a:r>
              <a:rPr lang="en-US" sz="2000" dirty="0"/>
              <a:t>Plant personnel will attach locks and tags on all plant equipment. </a:t>
            </a:r>
          </a:p>
          <a:p>
            <a:pPr>
              <a:lnSpc>
                <a:spcPct val="130000"/>
              </a:lnSpc>
              <a:buNone/>
            </a:pPr>
            <a:r>
              <a:rPr lang="en-US" sz="2000" dirty="0"/>
              <a:t> </a:t>
            </a:r>
          </a:p>
          <a:p>
            <a:pPr>
              <a:lnSpc>
                <a:spcPct val="130000"/>
              </a:lnSpc>
            </a:pPr>
            <a:r>
              <a:rPr lang="en-US" sz="2000" dirty="0"/>
              <a:t>OSHA regulations apply + JEA policies and procedures</a:t>
            </a:r>
          </a:p>
          <a:p>
            <a:pPr>
              <a:lnSpc>
                <a:spcPct val="130000"/>
              </a:lnSpc>
              <a:buFont typeface="Wingdings" pitchFamily="2" charset="2"/>
              <a:buNone/>
            </a:pPr>
            <a:endParaRPr lang="en-US" sz="2000" dirty="0"/>
          </a:p>
        </p:txBody>
      </p:sp>
      <p:pic>
        <p:nvPicPr>
          <p:cNvPr id="47109" name="Picture 5" descr="HNDSOFF2"/>
          <p:cNvPicPr>
            <a:picLocks noGrp="1" noChangeAspect="1" noChangeArrowheads="1"/>
          </p:cNvPicPr>
          <p:nvPr>
            <p:ph sz="half" idx="2"/>
          </p:nvPr>
        </p:nvPicPr>
        <p:blipFill>
          <a:blip r:embed="rId2" cstate="print"/>
          <a:srcRect/>
          <a:stretch>
            <a:fillRect/>
          </a:stretch>
        </p:blipFill>
        <p:spPr>
          <a:xfrm>
            <a:off x="6858000" y="457200"/>
            <a:ext cx="1878012" cy="3276600"/>
          </a:xfrm>
          <a:noFill/>
          <a:ln/>
        </p:spPr>
      </p:pic>
      <p:pic>
        <p:nvPicPr>
          <p:cNvPr id="5" name="Picture 4" descr="JEALogo.gif"/>
          <p:cNvPicPr>
            <a:picLocks noChangeAspect="1"/>
          </p:cNvPicPr>
          <p:nvPr/>
        </p:nvPicPr>
        <p:blipFill>
          <a:blip r:embed="rId3" cstate="print"/>
          <a:stretch>
            <a:fillRect/>
          </a:stretch>
        </p:blipFill>
        <p:spPr>
          <a:xfrm>
            <a:off x="381000" y="457200"/>
            <a:ext cx="1339780" cy="609600"/>
          </a:xfrm>
          <a:prstGeom prst="rect">
            <a:avLst/>
          </a:prstGeom>
        </p:spPr>
      </p:pic>
      <p:pic>
        <p:nvPicPr>
          <p:cNvPr id="65538" name="Picture 2" descr="G:\USC\Shared Info\Lowe,s pictures\GEC temp power pictures 101609\101OLYMP\PA161227.JPG"/>
          <p:cNvPicPr>
            <a:picLocks noChangeAspect="1" noChangeArrowheads="1"/>
          </p:cNvPicPr>
          <p:nvPr/>
        </p:nvPicPr>
        <p:blipFill>
          <a:blip r:embed="rId4" cstate="print"/>
          <a:srcRect/>
          <a:stretch>
            <a:fillRect/>
          </a:stretch>
        </p:blipFill>
        <p:spPr bwMode="auto">
          <a:xfrm>
            <a:off x="4876800" y="3962400"/>
            <a:ext cx="3149600" cy="2362200"/>
          </a:xfrm>
          <a:prstGeom prst="rect">
            <a:avLst/>
          </a:prstGeom>
          <a:noFill/>
        </p:spPr>
      </p:pic>
      <p:sp>
        <p:nvSpPr>
          <p:cNvPr id="8" name="Rounded Rectangular Callout 7"/>
          <p:cNvSpPr/>
          <p:nvPr/>
        </p:nvSpPr>
        <p:spPr bwMode="auto">
          <a:xfrm>
            <a:off x="396240" y="4724400"/>
            <a:ext cx="2438400" cy="1066800"/>
          </a:xfrm>
          <a:prstGeom prst="wedgeRoundRectCallout">
            <a:avLst>
              <a:gd name="adj1" fmla="val 170522"/>
              <a:gd name="adj2" fmla="val -17465"/>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Verdana" pitchFamily="34" charset="0"/>
              </a:rPr>
              <a:t>Utilities in the ground already – contact</a:t>
            </a:r>
            <a:r>
              <a:rPr kumimoji="0" lang="en-US" sz="1400" b="0" i="0" u="none" strike="noStrike" cap="none" normalizeH="0" dirty="0">
                <a:ln>
                  <a:noFill/>
                </a:ln>
                <a:solidFill>
                  <a:schemeClr val="tx1"/>
                </a:solidFill>
                <a:effectLst/>
                <a:latin typeface="Verdana" pitchFamily="34" charset="0"/>
              </a:rPr>
              <a:t> JEA Project Manager before digging.</a:t>
            </a:r>
            <a:endParaRPr kumimoji="0" lang="en-US" sz="1400" b="0" i="0"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3105489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idx="1"/>
          </p:nvPr>
        </p:nvSpPr>
        <p:spPr>
          <a:xfrm>
            <a:off x="609600" y="1981200"/>
            <a:ext cx="8001000" cy="4267200"/>
          </a:xfrm>
        </p:spPr>
        <p:txBody>
          <a:bodyPr/>
          <a:lstStyle/>
          <a:p>
            <a:pPr algn="ctr">
              <a:buFont typeface="Wingdings" pitchFamily="2" charset="2"/>
              <a:buNone/>
            </a:pPr>
            <a:r>
              <a:rPr lang="en-US" sz="3600" b="1" dirty="0">
                <a:solidFill>
                  <a:schemeClr val="accent2"/>
                </a:solidFill>
              </a:rPr>
              <a:t>JEA Safety Objective</a:t>
            </a:r>
          </a:p>
          <a:p>
            <a:pPr algn="ctr">
              <a:buFont typeface="Wingdings" pitchFamily="2" charset="2"/>
              <a:buNone/>
            </a:pPr>
            <a:endParaRPr lang="en-US" sz="1200" b="1" dirty="0"/>
          </a:p>
          <a:p>
            <a:pPr algn="ctr">
              <a:buFont typeface="Wingdings" pitchFamily="2" charset="2"/>
              <a:buNone/>
            </a:pPr>
            <a:r>
              <a:rPr lang="en-US" sz="2800" dirty="0">
                <a:latin typeface="Book Antiqua" pitchFamily="18" charset="0"/>
              </a:rPr>
              <a:t>To create a seamless, interdependent safety and health promotion organization which promotes and ensures the care values and business strategies of JEA, regardless of actual employer, and maximizes resources and expertise to reduce injury and illness within JEA and the community.</a:t>
            </a:r>
          </a:p>
        </p:txBody>
      </p:sp>
      <p:pic>
        <p:nvPicPr>
          <p:cNvPr id="4" name="Picture 3" descr="JEALogo.gif"/>
          <p:cNvPicPr>
            <a:picLocks noChangeAspect="1"/>
          </p:cNvPicPr>
          <p:nvPr/>
        </p:nvPicPr>
        <p:blipFill>
          <a:blip r:embed="rId2" cstate="print"/>
          <a:stretch>
            <a:fillRect/>
          </a:stretch>
        </p:blipFill>
        <p:spPr>
          <a:xfrm>
            <a:off x="381000" y="457200"/>
            <a:ext cx="1339780" cy="609600"/>
          </a:xfrm>
          <a:prstGeom prst="rect">
            <a:avLst/>
          </a:prstGeom>
        </p:spPr>
      </p:pic>
      <p:sp>
        <p:nvSpPr>
          <p:cNvPr id="9" name="Rectangle 8"/>
          <p:cNvSpPr/>
          <p:nvPr/>
        </p:nvSpPr>
        <p:spPr>
          <a:xfrm rot="20415943">
            <a:off x="85417" y="1044661"/>
            <a:ext cx="5996940" cy="369332"/>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a:spAutoFit/>
          </a:bodyPr>
          <a:lstStyle/>
          <a:p>
            <a:pPr algn="ctr"/>
            <a:r>
              <a:rPr lang="en-US" dirty="0"/>
              <a:t>Safety is success by purpose - Not Accident</a:t>
            </a:r>
          </a:p>
        </p:txBody>
      </p:sp>
    </p:spTree>
    <p:extLst>
      <p:ext uri="{BB962C8B-B14F-4D97-AF65-F5344CB8AC3E}">
        <p14:creationId xmlns:p14="http://schemas.microsoft.com/office/powerpoint/2010/main" val="4142324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8" name="Picture 6" descr="http://www.fotosearch.com/bthumb/FSD/FSD340/x24897537.jpg"/>
          <p:cNvPicPr>
            <a:picLocks noChangeAspect="1" noChangeArrowheads="1"/>
          </p:cNvPicPr>
          <p:nvPr/>
        </p:nvPicPr>
        <p:blipFill>
          <a:blip r:embed="rId2" cstate="print"/>
          <a:srcRect/>
          <a:stretch>
            <a:fillRect/>
          </a:stretch>
        </p:blipFill>
        <p:spPr bwMode="auto">
          <a:xfrm>
            <a:off x="5962651" y="609600"/>
            <a:ext cx="1752599" cy="1752600"/>
          </a:xfrm>
          <a:prstGeom prst="rect">
            <a:avLst/>
          </a:prstGeom>
          <a:noFill/>
        </p:spPr>
      </p:pic>
      <p:pic>
        <p:nvPicPr>
          <p:cNvPr id="5" name="Picture 4" descr="JEALogo.gif"/>
          <p:cNvPicPr>
            <a:picLocks noChangeAspect="1"/>
          </p:cNvPicPr>
          <p:nvPr/>
        </p:nvPicPr>
        <p:blipFill>
          <a:blip r:embed="rId3" cstate="print"/>
          <a:stretch>
            <a:fillRect/>
          </a:stretch>
        </p:blipFill>
        <p:spPr>
          <a:xfrm>
            <a:off x="381000" y="457200"/>
            <a:ext cx="1339780" cy="609600"/>
          </a:xfrm>
          <a:prstGeom prst="rect">
            <a:avLst/>
          </a:prstGeom>
        </p:spPr>
      </p:pic>
      <p:pic>
        <p:nvPicPr>
          <p:cNvPr id="75778" name="Picture 2" descr="http://t2.gstatic.com/images?q=tbn:wUPiGE1iRPkrwM:http://www.o-digital.com/uploads/2179/2217-1/Portable_Ground_Fault_Circuit_Interrupter_574.jpg">
            <a:hlinkClick r:id="rId4"/>
          </p:cNvPr>
          <p:cNvPicPr>
            <a:picLocks noChangeAspect="1" noChangeArrowheads="1"/>
          </p:cNvPicPr>
          <p:nvPr/>
        </p:nvPicPr>
        <p:blipFill>
          <a:blip r:embed="rId5" cstate="print"/>
          <a:srcRect/>
          <a:stretch>
            <a:fillRect/>
          </a:stretch>
        </p:blipFill>
        <p:spPr bwMode="auto">
          <a:xfrm>
            <a:off x="7162800" y="2819400"/>
            <a:ext cx="1409700" cy="1409701"/>
          </a:xfrm>
          <a:prstGeom prst="rect">
            <a:avLst/>
          </a:prstGeom>
          <a:noFill/>
        </p:spPr>
      </p:pic>
      <p:sp>
        <p:nvSpPr>
          <p:cNvPr id="10" name="Rectangle 9"/>
          <p:cNvSpPr/>
          <p:nvPr/>
        </p:nvSpPr>
        <p:spPr>
          <a:xfrm>
            <a:off x="304800" y="1524000"/>
            <a:ext cx="6477000" cy="3539430"/>
          </a:xfrm>
          <a:prstGeom prst="rect">
            <a:avLst/>
          </a:prstGeom>
        </p:spPr>
        <p:txBody>
          <a:bodyPr wrap="square">
            <a:spAutoFit/>
          </a:bodyPr>
          <a:lstStyle/>
          <a:p>
            <a:pPr>
              <a:buFont typeface="Wingdings" pitchFamily="2" charset="2"/>
              <a:buNone/>
            </a:pPr>
            <a:r>
              <a:rPr lang="en-US" sz="2400" b="1" dirty="0">
                <a:solidFill>
                  <a:srgbClr val="CC0000"/>
                </a:solidFill>
                <a:effectLst>
                  <a:outerShdw blurRad="38100" dist="38100" dir="2700000" algn="tl">
                    <a:srgbClr val="C0C0C0"/>
                  </a:outerShdw>
                </a:effectLst>
              </a:rPr>
              <a:t>Control of Hazardous Energy</a:t>
            </a:r>
          </a:p>
          <a:p>
            <a:pPr>
              <a:buFont typeface="Wingdings" pitchFamily="2" charset="2"/>
              <a:buNone/>
            </a:pPr>
            <a:endParaRPr lang="en-US" sz="2000" b="1" dirty="0">
              <a:solidFill>
                <a:srgbClr val="CC0000"/>
              </a:solidFill>
              <a:effectLst>
                <a:outerShdw blurRad="38100" dist="38100" dir="2700000" algn="tl">
                  <a:srgbClr val="C0C0C0"/>
                </a:outerShdw>
              </a:effectLst>
            </a:endParaRPr>
          </a:p>
          <a:p>
            <a:pPr>
              <a:buFont typeface="Wingdings" pitchFamily="2" charset="2"/>
              <a:buChar char="q"/>
            </a:pPr>
            <a:r>
              <a:rPr lang="en-US" sz="2000" b="1" dirty="0">
                <a:solidFill>
                  <a:srgbClr val="CC0000"/>
                </a:solidFill>
                <a:effectLst>
                  <a:outerShdw blurRad="38100" dist="38100" dir="2700000" algn="tl">
                    <a:srgbClr val="C0C0C0"/>
                  </a:outerShdw>
                </a:effectLst>
              </a:rPr>
              <a:t>  </a:t>
            </a:r>
            <a:r>
              <a:rPr lang="en-US" sz="2000" dirty="0">
                <a:effectLst>
                  <a:outerShdw blurRad="38100" dist="38100" dir="2700000" algn="tl">
                    <a:srgbClr val="C0C0C0"/>
                  </a:outerShdw>
                </a:effectLst>
              </a:rPr>
              <a:t>Ground Fault Interrupters</a:t>
            </a:r>
          </a:p>
          <a:p>
            <a:pPr lvl="1"/>
            <a:endParaRPr lang="en-US" sz="2000" b="1" dirty="0">
              <a:solidFill>
                <a:srgbClr val="CC0000"/>
              </a:solidFill>
              <a:effectLst>
                <a:outerShdw blurRad="38100" dist="38100" dir="2700000" algn="tl">
                  <a:srgbClr val="C0C0C0"/>
                </a:outerShdw>
              </a:effectLst>
            </a:endParaRPr>
          </a:p>
          <a:p>
            <a:pPr>
              <a:buFont typeface="Wingdings" pitchFamily="2" charset="2"/>
              <a:buChar char="q"/>
            </a:pPr>
            <a:r>
              <a:rPr lang="en-US" sz="2000" dirty="0">
                <a:solidFill>
                  <a:schemeClr val="accent2"/>
                </a:solidFill>
                <a:effectLst>
                  <a:outerShdw blurRad="38100" dist="38100" dir="2700000" algn="tl">
                    <a:srgbClr val="C0C0C0"/>
                  </a:outerShdw>
                </a:effectLst>
              </a:rPr>
              <a:t> </a:t>
            </a:r>
            <a:r>
              <a:rPr lang="en-US" sz="2000" dirty="0">
                <a:effectLst>
                  <a:outerShdw blurRad="38100" dist="38100" dir="2700000" algn="tl">
                    <a:srgbClr val="C0C0C0"/>
                  </a:outerShdw>
                </a:effectLst>
              </a:rPr>
              <a:t> Elevate or protect all cords</a:t>
            </a:r>
          </a:p>
          <a:p>
            <a:pPr>
              <a:buFont typeface="Wingdings" pitchFamily="2" charset="2"/>
              <a:buChar char="q"/>
            </a:pPr>
            <a:endParaRPr lang="en-US" sz="2000" dirty="0">
              <a:effectLst>
                <a:outerShdw blurRad="38100" dist="38100" dir="2700000" algn="tl">
                  <a:srgbClr val="C0C0C0"/>
                </a:outerShdw>
              </a:effectLst>
            </a:endParaRPr>
          </a:p>
          <a:p>
            <a:pPr>
              <a:buFont typeface="Wingdings" pitchFamily="2" charset="2"/>
              <a:buChar char="q"/>
            </a:pPr>
            <a:r>
              <a:rPr lang="en-US" sz="2000" dirty="0">
                <a:solidFill>
                  <a:schemeClr val="accent2"/>
                </a:solidFill>
                <a:effectLst>
                  <a:outerShdw blurRad="38100" dist="38100" dir="2700000" algn="tl">
                    <a:srgbClr val="C0C0C0"/>
                  </a:outerShdw>
                </a:effectLst>
              </a:rPr>
              <a:t>  </a:t>
            </a:r>
            <a:r>
              <a:rPr lang="en-US" sz="2000" u="sng" dirty="0">
                <a:effectLst>
                  <a:outerShdw blurRad="38100" dist="38100" dir="2700000" algn="tl">
                    <a:srgbClr val="C0C0C0"/>
                  </a:outerShdw>
                </a:effectLst>
              </a:rPr>
              <a:t>Energy can be mechanical, hydraulic, etc</a:t>
            </a:r>
          </a:p>
          <a:p>
            <a:pPr lvl="1">
              <a:buFont typeface="Wingdings" pitchFamily="2" charset="2"/>
              <a:buChar char="§"/>
            </a:pPr>
            <a:endParaRPr lang="en-US" sz="2000" dirty="0">
              <a:effectLst>
                <a:outerShdw blurRad="38100" dist="38100" dir="2700000" algn="tl">
                  <a:srgbClr val="C0C0C0"/>
                </a:outerShdw>
              </a:effectLst>
            </a:endParaRPr>
          </a:p>
          <a:p>
            <a:pPr lvl="1">
              <a:buFont typeface="Wingdings" pitchFamily="2" charset="2"/>
              <a:buChar char="§"/>
            </a:pPr>
            <a:r>
              <a:rPr lang="en-US" sz="2000" dirty="0">
                <a:solidFill>
                  <a:schemeClr val="accent2"/>
                </a:solidFill>
                <a:effectLst>
                  <a:outerShdw blurRad="38100" dist="38100" dir="2700000" algn="tl">
                    <a:srgbClr val="C0C0C0"/>
                  </a:outerShdw>
                </a:effectLst>
              </a:rPr>
              <a:t>  </a:t>
            </a:r>
            <a:r>
              <a:rPr lang="en-US" sz="2000" dirty="0">
                <a:effectLst>
                  <a:outerShdw blurRad="38100" dist="38100" dir="2700000" algn="tl">
                    <a:srgbClr val="C0C0C0"/>
                  </a:outerShdw>
                </a:effectLst>
              </a:rPr>
              <a:t>Lock out, release, block, secure all energy sources prior to work</a:t>
            </a:r>
            <a:r>
              <a:rPr lang="en-US" sz="2000" dirty="0">
                <a:solidFill>
                  <a:schemeClr val="accent2"/>
                </a:solidFill>
                <a:effectLst>
                  <a:outerShdw blurRad="38100" dist="38100" dir="2700000" algn="tl">
                    <a:srgbClr val="C0C0C0"/>
                  </a:outerShdw>
                </a:effectLst>
              </a:rPr>
              <a:t>  </a:t>
            </a:r>
            <a:br>
              <a:rPr lang="en-US" sz="2000" b="1" dirty="0">
                <a:solidFill>
                  <a:srgbClr val="CC0000"/>
                </a:solidFill>
                <a:effectLst>
                  <a:outerShdw blurRad="38100" dist="38100" dir="2700000" algn="tl">
                    <a:srgbClr val="C0C0C0"/>
                  </a:outerShdw>
                </a:effectLst>
              </a:rPr>
            </a:br>
            <a:endParaRPr lang="en-US" sz="2000" b="1" dirty="0">
              <a:solidFill>
                <a:srgbClr val="CC0000"/>
              </a:solidFill>
              <a:effectLst>
                <a:outerShdw blurRad="38100" dist="38100" dir="2700000" algn="tl">
                  <a:srgbClr val="C0C0C0"/>
                </a:outerShdw>
              </a:effectLst>
            </a:endParaRPr>
          </a:p>
        </p:txBody>
      </p:sp>
      <p:pic>
        <p:nvPicPr>
          <p:cNvPr id="75780" name="Picture 4" descr="http://t0.gstatic.com/images?q=tbn:qpMwOQjb4DFzQM:http://www.lexproducts.com/galleries/product_image_large/Inline_1_xl.jpg">
            <a:hlinkClick r:id="rId6"/>
          </p:cNvPr>
          <p:cNvPicPr>
            <a:picLocks noChangeAspect="1" noChangeArrowheads="1"/>
          </p:cNvPicPr>
          <p:nvPr/>
        </p:nvPicPr>
        <p:blipFill>
          <a:blip r:embed="rId7" cstate="print"/>
          <a:srcRect/>
          <a:stretch>
            <a:fillRect/>
          </a:stretch>
        </p:blipFill>
        <p:spPr bwMode="auto">
          <a:xfrm>
            <a:off x="5249545" y="4724400"/>
            <a:ext cx="1600200" cy="1445343"/>
          </a:xfrm>
          <a:prstGeom prst="rect">
            <a:avLst/>
          </a:prstGeom>
          <a:noFill/>
        </p:spPr>
      </p:pic>
    </p:spTree>
    <p:extLst>
      <p:ext uri="{BB962C8B-B14F-4D97-AF65-F5344CB8AC3E}">
        <p14:creationId xmlns:p14="http://schemas.microsoft.com/office/powerpoint/2010/main" val="509476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sz="half" idx="1"/>
          </p:nvPr>
        </p:nvSpPr>
        <p:spPr>
          <a:xfrm>
            <a:off x="381000" y="1828800"/>
            <a:ext cx="8001000" cy="3733800"/>
          </a:xfrm>
        </p:spPr>
        <p:txBody>
          <a:bodyPr/>
          <a:lstStyle/>
          <a:p>
            <a:pPr eaLnBrk="0" hangingPunct="0">
              <a:spcBef>
                <a:spcPct val="50000"/>
              </a:spcBef>
              <a:buClrTx/>
              <a:buFontTx/>
              <a:buNone/>
            </a:pPr>
            <a:r>
              <a:rPr lang="en-US" sz="2400" b="1" dirty="0">
                <a:solidFill>
                  <a:schemeClr val="accent2"/>
                </a:solidFill>
              </a:rPr>
              <a:t>Scaffold Safe Work Practices</a:t>
            </a:r>
          </a:p>
          <a:p>
            <a:pPr eaLnBrk="0" hangingPunct="0">
              <a:spcBef>
                <a:spcPct val="50000"/>
              </a:spcBef>
              <a:buClrTx/>
              <a:buFontTx/>
              <a:buNone/>
            </a:pPr>
            <a:endParaRPr lang="en-US" sz="2400" b="1" dirty="0">
              <a:solidFill>
                <a:schemeClr val="accent2"/>
              </a:solidFill>
            </a:endParaRPr>
          </a:p>
          <a:p>
            <a:r>
              <a:rPr lang="en-US" sz="2000" dirty="0"/>
              <a:t>User training required</a:t>
            </a:r>
          </a:p>
          <a:p>
            <a:pPr>
              <a:buNone/>
            </a:pPr>
            <a:endParaRPr lang="en-US" sz="2000" dirty="0"/>
          </a:p>
          <a:p>
            <a:r>
              <a:rPr lang="en-US" sz="2000" dirty="0"/>
              <a:t>Climb to your work platform by attached ladder, stairway or ramps </a:t>
            </a:r>
            <a:r>
              <a:rPr lang="en-US" sz="2000" b="1" i="1" dirty="0"/>
              <a:t>ONLY !</a:t>
            </a:r>
          </a:p>
          <a:p>
            <a:pPr lvl="1"/>
            <a:endParaRPr lang="en-US" sz="1600" b="1" i="1" dirty="0"/>
          </a:p>
          <a:p>
            <a:r>
              <a:rPr lang="en-US" sz="2000" dirty="0"/>
              <a:t>The scaffold frame, system members or cross braces are not designed to be climbed.</a:t>
            </a:r>
          </a:p>
        </p:txBody>
      </p:sp>
      <p:pic>
        <p:nvPicPr>
          <p:cNvPr id="5" name="Picture 4" descr="JEALogo.gif"/>
          <p:cNvPicPr>
            <a:picLocks noChangeAspect="1"/>
          </p:cNvPicPr>
          <p:nvPr/>
        </p:nvPicPr>
        <p:blipFill>
          <a:blip r:embed="rId2" cstate="print"/>
          <a:stretch>
            <a:fillRect/>
          </a:stretch>
        </p:blipFill>
        <p:spPr>
          <a:xfrm>
            <a:off x="381000" y="457200"/>
            <a:ext cx="1339780" cy="609600"/>
          </a:xfrm>
          <a:prstGeom prst="rect">
            <a:avLst/>
          </a:prstGeom>
        </p:spPr>
      </p:pic>
      <p:pic>
        <p:nvPicPr>
          <p:cNvPr id="74756" name="Picture 4" descr="http://t2.gstatic.com/images?q=tbn:bY_iOU29-kI5SM:http://www.aoc.gov/images/scaffold_2000_2.jpg">
            <a:hlinkClick r:id="rId3"/>
          </p:cNvPr>
          <p:cNvPicPr>
            <a:picLocks noChangeAspect="1" noChangeArrowheads="1"/>
          </p:cNvPicPr>
          <p:nvPr/>
        </p:nvPicPr>
        <p:blipFill>
          <a:blip r:embed="rId4" cstate="print"/>
          <a:srcRect/>
          <a:stretch>
            <a:fillRect/>
          </a:stretch>
        </p:blipFill>
        <p:spPr bwMode="auto">
          <a:xfrm>
            <a:off x="5715000" y="990600"/>
            <a:ext cx="3192188" cy="2120006"/>
          </a:xfrm>
          <a:prstGeom prst="rect">
            <a:avLst/>
          </a:prstGeom>
          <a:noFill/>
        </p:spPr>
      </p:pic>
    </p:spTree>
    <p:extLst>
      <p:ext uri="{BB962C8B-B14F-4D97-AF65-F5344CB8AC3E}">
        <p14:creationId xmlns:p14="http://schemas.microsoft.com/office/powerpoint/2010/main" val="2242997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457200" y="1447800"/>
            <a:ext cx="8001000" cy="4267200"/>
          </a:xfrm>
        </p:spPr>
        <p:txBody>
          <a:bodyPr/>
          <a:lstStyle/>
          <a:p>
            <a:pPr algn="ctr">
              <a:buFont typeface="Wingdings" pitchFamily="2" charset="2"/>
              <a:buNone/>
            </a:pPr>
            <a:r>
              <a:rPr lang="en-US" sz="2400" b="1" dirty="0">
                <a:solidFill>
                  <a:schemeClr val="accent2"/>
                </a:solidFill>
              </a:rPr>
              <a:t>Scaffold Safe Work Practices</a:t>
            </a:r>
          </a:p>
          <a:p>
            <a:pPr algn="ctr" eaLnBrk="0" hangingPunct="0">
              <a:spcBef>
                <a:spcPct val="50000"/>
              </a:spcBef>
              <a:buClrTx/>
              <a:buFontTx/>
              <a:buNone/>
            </a:pPr>
            <a:r>
              <a:rPr lang="en-US" sz="2000" b="1" i="1" dirty="0">
                <a:solidFill>
                  <a:schemeClr val="tx2"/>
                </a:solidFill>
              </a:rPr>
              <a:t>ALWAYS . . .</a:t>
            </a:r>
          </a:p>
          <a:p>
            <a:pPr algn="ctr" eaLnBrk="0" hangingPunct="0">
              <a:spcBef>
                <a:spcPct val="50000"/>
              </a:spcBef>
              <a:buClrTx/>
              <a:buFontTx/>
              <a:buNone/>
            </a:pPr>
            <a:endParaRPr lang="en-US" sz="2000" b="1" i="1" dirty="0">
              <a:solidFill>
                <a:schemeClr val="tx2"/>
              </a:solidFill>
            </a:endParaRPr>
          </a:p>
          <a:p>
            <a:r>
              <a:rPr lang="en-US" sz="2000" dirty="0"/>
              <a:t>Stay alert to the hazards above and below</a:t>
            </a:r>
          </a:p>
          <a:p>
            <a:endParaRPr lang="en-US" sz="2000" dirty="0"/>
          </a:p>
          <a:p>
            <a:r>
              <a:rPr lang="en-US" sz="2000" dirty="0"/>
              <a:t>Verify daily inspection on scaffold tag before use</a:t>
            </a:r>
          </a:p>
          <a:p>
            <a:pPr lvl="1"/>
            <a:r>
              <a:rPr lang="en-US" sz="1600" dirty="0"/>
              <a:t>Red – don’t use</a:t>
            </a:r>
          </a:p>
          <a:p>
            <a:pPr lvl="1"/>
            <a:r>
              <a:rPr lang="en-US" sz="1600" dirty="0"/>
              <a:t>Yellow – incomplete, fall protection may be required</a:t>
            </a:r>
          </a:p>
          <a:p>
            <a:pPr lvl="1"/>
            <a:r>
              <a:rPr lang="en-US" sz="1600" dirty="0"/>
              <a:t>Green – safe to use</a:t>
            </a:r>
          </a:p>
          <a:p>
            <a:pPr lvl="1"/>
            <a:endParaRPr lang="en-US" sz="1600" dirty="0"/>
          </a:p>
          <a:p>
            <a:r>
              <a:rPr lang="en-US" sz="2000" dirty="0"/>
              <a:t>Know how to inspect all parts of the scaffold and scaffold base.</a:t>
            </a:r>
          </a:p>
          <a:p>
            <a:pPr>
              <a:buNone/>
            </a:pPr>
            <a:endParaRPr lang="en-US" sz="2000" dirty="0"/>
          </a:p>
          <a:p>
            <a:pPr>
              <a:buNone/>
            </a:pPr>
            <a:endParaRPr lang="en-US" sz="2000" dirty="0"/>
          </a:p>
          <a:p>
            <a:endParaRPr lang="en-US" sz="2000" dirty="0"/>
          </a:p>
          <a:p>
            <a:pPr>
              <a:buFont typeface="Wingdings" pitchFamily="2" charset="2"/>
              <a:buNone/>
            </a:pPr>
            <a:endParaRPr lang="en-US" sz="2000" b="1" dirty="0">
              <a:solidFill>
                <a:schemeClr val="accent2"/>
              </a:solidFill>
            </a:endParaRPr>
          </a:p>
        </p:txBody>
      </p:sp>
      <p:pic>
        <p:nvPicPr>
          <p:cNvPr id="4" name="Picture 3" descr="JEALogo.gif"/>
          <p:cNvPicPr>
            <a:picLocks noChangeAspect="1"/>
          </p:cNvPicPr>
          <p:nvPr/>
        </p:nvPicPr>
        <p:blipFill>
          <a:blip r:embed="rId2" cstate="print"/>
          <a:stretch>
            <a:fillRect/>
          </a:stretch>
        </p:blipFill>
        <p:spPr>
          <a:xfrm>
            <a:off x="381000" y="457200"/>
            <a:ext cx="1339780" cy="609600"/>
          </a:xfrm>
          <a:prstGeom prst="rect">
            <a:avLst/>
          </a:prstGeom>
        </p:spPr>
      </p:pic>
    </p:spTree>
    <p:extLst>
      <p:ext uri="{BB962C8B-B14F-4D97-AF65-F5344CB8AC3E}">
        <p14:creationId xmlns:p14="http://schemas.microsoft.com/office/powerpoint/2010/main" val="2270932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304800" y="1371600"/>
            <a:ext cx="8001000" cy="4267200"/>
          </a:xfrm>
        </p:spPr>
        <p:txBody>
          <a:bodyPr/>
          <a:lstStyle/>
          <a:p>
            <a:pPr algn="ctr">
              <a:buFont typeface="Wingdings" pitchFamily="2" charset="2"/>
              <a:buNone/>
            </a:pPr>
            <a:r>
              <a:rPr lang="en-US" sz="2400" b="1" dirty="0">
                <a:solidFill>
                  <a:schemeClr val="accent2"/>
                </a:solidFill>
              </a:rPr>
              <a:t>Scaffold Safe Work Practices</a:t>
            </a:r>
          </a:p>
          <a:p>
            <a:pPr algn="ctr">
              <a:buFont typeface="Wingdings" pitchFamily="2" charset="2"/>
              <a:buNone/>
            </a:pPr>
            <a:r>
              <a:rPr lang="en-US" sz="2000" b="1" i="1" dirty="0">
                <a:solidFill>
                  <a:schemeClr val="tx2"/>
                </a:solidFill>
              </a:rPr>
              <a:t>NEVER . . .</a:t>
            </a:r>
          </a:p>
          <a:p>
            <a:pPr algn="ctr">
              <a:buFont typeface="Wingdings" pitchFamily="2" charset="2"/>
              <a:buNone/>
            </a:pPr>
            <a:endParaRPr lang="en-US" sz="2000" b="1" i="1" dirty="0">
              <a:solidFill>
                <a:schemeClr val="tx2"/>
              </a:solidFill>
            </a:endParaRPr>
          </a:p>
          <a:p>
            <a:r>
              <a:rPr lang="en-US" sz="2000" dirty="0"/>
              <a:t>Become overconfident on a scaffold</a:t>
            </a:r>
          </a:p>
          <a:p>
            <a:endParaRPr lang="en-US" sz="2000" dirty="0"/>
          </a:p>
          <a:p>
            <a:r>
              <a:rPr lang="en-US" sz="2000" dirty="0"/>
              <a:t>Make foolish mistakes or take shortcuts because you are tired</a:t>
            </a:r>
          </a:p>
          <a:p>
            <a:endParaRPr lang="en-US" sz="2000" dirty="0"/>
          </a:p>
          <a:p>
            <a:r>
              <a:rPr lang="en-US" sz="2000" dirty="0"/>
              <a:t>Cross from one platform to another unless both platforms are level and properly joined.</a:t>
            </a:r>
          </a:p>
        </p:txBody>
      </p:sp>
      <p:pic>
        <p:nvPicPr>
          <p:cNvPr id="4" name="Picture 3" descr="JEALogo.gif"/>
          <p:cNvPicPr>
            <a:picLocks noChangeAspect="1"/>
          </p:cNvPicPr>
          <p:nvPr/>
        </p:nvPicPr>
        <p:blipFill>
          <a:blip r:embed="rId2" cstate="print"/>
          <a:stretch>
            <a:fillRect/>
          </a:stretch>
        </p:blipFill>
        <p:spPr>
          <a:xfrm>
            <a:off x="381000" y="457200"/>
            <a:ext cx="1339780" cy="609600"/>
          </a:xfrm>
          <a:prstGeom prst="rect">
            <a:avLst/>
          </a:prstGeom>
        </p:spPr>
      </p:pic>
    </p:spTree>
    <p:extLst>
      <p:ext uri="{BB962C8B-B14F-4D97-AF65-F5344CB8AC3E}">
        <p14:creationId xmlns:p14="http://schemas.microsoft.com/office/powerpoint/2010/main" val="2518244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381000" y="1447800"/>
            <a:ext cx="8001000" cy="42672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Project Specific PPE Requirements</a:t>
            </a:r>
          </a:p>
          <a:p>
            <a:pPr>
              <a:buFont typeface="Wingdings" pitchFamily="2" charset="2"/>
              <a:buNone/>
            </a:pPr>
            <a:endParaRPr lang="en-US" sz="2400" b="1" dirty="0">
              <a:solidFill>
                <a:srgbClr val="CC0000"/>
              </a:solidFill>
              <a:effectLst>
                <a:outerShdw blurRad="38100" dist="38100" dir="2700000" algn="tl">
                  <a:srgbClr val="C0C0C0"/>
                </a:outerShdw>
              </a:effectLst>
              <a:latin typeface="Tahoma" pitchFamily="34" charset="0"/>
            </a:endParaRPr>
          </a:p>
          <a:p>
            <a:r>
              <a:rPr lang="en-US" sz="2000" b="1" dirty="0"/>
              <a:t>Hard Hats (at all times)</a:t>
            </a:r>
          </a:p>
          <a:p>
            <a:endParaRPr lang="en-US" sz="2000" dirty="0"/>
          </a:p>
          <a:p>
            <a:pPr lvl="1"/>
            <a:r>
              <a:rPr lang="en-US" sz="2000" dirty="0"/>
              <a:t>Class G or E ANSI approved are required</a:t>
            </a:r>
          </a:p>
          <a:p>
            <a:pPr lvl="1"/>
            <a:endParaRPr lang="en-US" sz="2000" dirty="0"/>
          </a:p>
          <a:p>
            <a:pPr lvl="1"/>
            <a:r>
              <a:rPr lang="en-US" sz="2000" dirty="0"/>
              <a:t>Brim forward (except Welders when welding)</a:t>
            </a:r>
          </a:p>
          <a:p>
            <a:pPr lvl="1"/>
            <a:endParaRPr lang="en-US" sz="2000" dirty="0"/>
          </a:p>
          <a:p>
            <a:pPr lvl="1"/>
            <a:r>
              <a:rPr lang="en-US" sz="2000" dirty="0"/>
              <a:t>No paint, holes or defects</a:t>
            </a:r>
          </a:p>
          <a:p>
            <a:pPr lvl="1"/>
            <a:endParaRPr lang="en-US" sz="2000" dirty="0"/>
          </a:p>
          <a:p>
            <a:pPr lvl="1"/>
            <a:r>
              <a:rPr lang="en-US" sz="2000" dirty="0"/>
              <a:t>Contractor ID</a:t>
            </a:r>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p:txBody>
      </p:sp>
      <p:pic>
        <p:nvPicPr>
          <p:cNvPr id="57349" name="Picture 5" descr="HRDHAT2"/>
          <p:cNvPicPr>
            <a:picLocks noChangeAspect="1" noChangeArrowheads="1"/>
          </p:cNvPicPr>
          <p:nvPr/>
        </p:nvPicPr>
        <p:blipFill>
          <a:blip r:embed="rId3" cstate="print"/>
          <a:srcRect/>
          <a:stretch>
            <a:fillRect/>
          </a:stretch>
        </p:blipFill>
        <p:spPr bwMode="auto">
          <a:xfrm>
            <a:off x="6477000" y="1600200"/>
            <a:ext cx="2239963" cy="1568598"/>
          </a:xfrm>
          <a:prstGeom prst="rect">
            <a:avLst/>
          </a:prstGeom>
          <a:noFill/>
          <a:ln w="9525">
            <a:noFill/>
            <a:miter lim="800000"/>
            <a:headEnd/>
            <a:tailEnd/>
          </a:ln>
        </p:spPr>
      </p:pic>
      <p:pic>
        <p:nvPicPr>
          <p:cNvPr id="5" name="Picture 4" descr="JEALogo.gif"/>
          <p:cNvPicPr>
            <a:picLocks noChangeAspect="1"/>
          </p:cNvPicPr>
          <p:nvPr/>
        </p:nvPicPr>
        <p:blipFill>
          <a:blip r:embed="rId4" cstate="print"/>
          <a:stretch>
            <a:fillRect/>
          </a:stretch>
        </p:blipFill>
        <p:spPr>
          <a:xfrm>
            <a:off x="381000" y="457200"/>
            <a:ext cx="1339780" cy="609600"/>
          </a:xfrm>
          <a:prstGeom prst="rect">
            <a:avLst/>
          </a:prstGeom>
        </p:spPr>
      </p:pic>
    </p:spTree>
    <p:extLst>
      <p:ext uri="{BB962C8B-B14F-4D97-AF65-F5344CB8AC3E}">
        <p14:creationId xmlns:p14="http://schemas.microsoft.com/office/powerpoint/2010/main" val="1043533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381000" y="1600200"/>
            <a:ext cx="8001000" cy="4267200"/>
          </a:xfrm>
        </p:spPr>
        <p:txBody>
          <a:bodyPr>
            <a:normAutofit fontScale="85000" lnSpcReduction="20000"/>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Project Specific PPE Requirements</a:t>
            </a:r>
          </a:p>
          <a:p>
            <a:pPr>
              <a:buFont typeface="Wingdings" pitchFamily="2" charset="2"/>
              <a:buNone/>
            </a:pPr>
            <a:endParaRPr lang="en-US" sz="1700" b="1" dirty="0">
              <a:solidFill>
                <a:srgbClr val="CC0000"/>
              </a:solidFill>
              <a:effectLst>
                <a:outerShdw blurRad="38100" dist="38100" dir="2700000" algn="tl">
                  <a:srgbClr val="C0C0C0"/>
                </a:outerShdw>
              </a:effectLst>
              <a:latin typeface="Tahoma" pitchFamily="34" charset="0"/>
            </a:endParaRPr>
          </a:p>
          <a:p>
            <a:r>
              <a:rPr lang="en-US" sz="2000" b="1" dirty="0"/>
              <a:t>Safety Toed Boots (at all times)</a:t>
            </a:r>
          </a:p>
          <a:p>
            <a:pPr marL="457200" lvl="1" indent="0">
              <a:buNone/>
            </a:pPr>
            <a:endParaRPr lang="en-US" sz="2000" dirty="0"/>
          </a:p>
          <a:p>
            <a:pPr lvl="1"/>
            <a:r>
              <a:rPr lang="en-US" sz="2000" dirty="0"/>
              <a:t>Leather or Similar Material</a:t>
            </a:r>
          </a:p>
          <a:p>
            <a:pPr lvl="1"/>
            <a:endParaRPr lang="en-US" sz="2000" dirty="0"/>
          </a:p>
          <a:p>
            <a:pPr lvl="1"/>
            <a:r>
              <a:rPr lang="en-US" sz="2000" dirty="0"/>
              <a:t>Defined Heel</a:t>
            </a:r>
          </a:p>
          <a:p>
            <a:pPr lvl="1"/>
            <a:endParaRPr lang="en-US" sz="2000" dirty="0"/>
          </a:p>
          <a:p>
            <a:pPr lvl="1"/>
            <a:r>
              <a:rPr lang="en-US" sz="2000" dirty="0"/>
              <a:t>EH Electrical Rating</a:t>
            </a:r>
          </a:p>
          <a:p>
            <a:pPr lvl="1"/>
            <a:endParaRPr lang="en-US" sz="2000" dirty="0"/>
          </a:p>
          <a:p>
            <a:pPr lvl="1"/>
            <a:r>
              <a:rPr lang="en-US" sz="2000" dirty="0"/>
              <a:t>5” Ankle Support</a:t>
            </a:r>
          </a:p>
          <a:p>
            <a:pPr lvl="1"/>
            <a:endParaRPr lang="en-US" sz="2000" dirty="0"/>
          </a:p>
          <a:p>
            <a:pPr lvl="1"/>
            <a:r>
              <a:rPr lang="en-US" sz="2000" dirty="0"/>
              <a:t>Slip Resistant</a:t>
            </a:r>
          </a:p>
          <a:p>
            <a:pPr lvl="1"/>
            <a:endParaRPr lang="en-US" sz="2000" dirty="0"/>
          </a:p>
          <a:p>
            <a:pPr lvl="1"/>
            <a:r>
              <a:rPr lang="en-US" sz="2000" dirty="0"/>
              <a:t>Protective Toe- Meets ASTM F2413</a:t>
            </a:r>
          </a:p>
          <a:p>
            <a:pPr marL="457200" lvl="1" indent="0">
              <a:buNone/>
            </a:pPr>
            <a:endParaRPr lang="en-US" sz="2000" dirty="0"/>
          </a:p>
        </p:txBody>
      </p:sp>
      <p:pic>
        <p:nvPicPr>
          <p:cNvPr id="58373" name="Picture 5" descr="Z271"/>
          <p:cNvPicPr>
            <a:picLocks noChangeAspect="1" noChangeArrowheads="1"/>
          </p:cNvPicPr>
          <p:nvPr/>
        </p:nvPicPr>
        <p:blipFill>
          <a:blip r:embed="rId2" cstate="print"/>
          <a:srcRect/>
          <a:stretch>
            <a:fillRect/>
          </a:stretch>
        </p:blipFill>
        <p:spPr bwMode="auto">
          <a:xfrm>
            <a:off x="5562600" y="2209800"/>
            <a:ext cx="2849563" cy="2005013"/>
          </a:xfrm>
          <a:prstGeom prst="rect">
            <a:avLst/>
          </a:prstGeom>
          <a:noFill/>
          <a:ln w="9525">
            <a:noFill/>
            <a:miter lim="800000"/>
            <a:headEnd/>
            <a:tailEnd/>
          </a:ln>
        </p:spPr>
      </p:pic>
      <p:pic>
        <p:nvPicPr>
          <p:cNvPr id="5" name="Picture 4" descr="JEALogo.gif"/>
          <p:cNvPicPr>
            <a:picLocks noChangeAspect="1"/>
          </p:cNvPicPr>
          <p:nvPr/>
        </p:nvPicPr>
        <p:blipFill>
          <a:blip r:embed="rId3" cstate="print"/>
          <a:stretch>
            <a:fillRect/>
          </a:stretch>
        </p:blipFill>
        <p:spPr>
          <a:xfrm>
            <a:off x="381000" y="457200"/>
            <a:ext cx="1339780" cy="609600"/>
          </a:xfrm>
          <a:prstGeom prst="rect">
            <a:avLst/>
          </a:prstGeom>
        </p:spPr>
      </p:pic>
    </p:spTree>
    <p:extLst>
      <p:ext uri="{BB962C8B-B14F-4D97-AF65-F5344CB8AC3E}">
        <p14:creationId xmlns:p14="http://schemas.microsoft.com/office/powerpoint/2010/main" val="1149727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p:txBody>
          <a:bodyPr/>
          <a:lstStyle/>
          <a:p>
            <a:pPr>
              <a:buNone/>
            </a:pPr>
            <a:r>
              <a:rPr lang="en-US" sz="2400" b="1" dirty="0">
                <a:solidFill>
                  <a:srgbClr val="CC0000"/>
                </a:solidFill>
                <a:effectLst>
                  <a:outerShdw blurRad="38100" dist="38100" dir="2700000" algn="tl">
                    <a:srgbClr val="C0C0C0"/>
                  </a:outerShdw>
                </a:effectLst>
                <a:latin typeface="Tahoma" pitchFamily="34" charset="0"/>
              </a:rPr>
              <a:t>Project Specific PPE Requirements</a:t>
            </a:r>
          </a:p>
          <a:p>
            <a:pPr>
              <a:buFont typeface="Wingdings" pitchFamily="2" charset="2"/>
              <a:buNone/>
            </a:pPr>
            <a:endParaRPr lang="en-US" sz="1700" b="1" dirty="0">
              <a:solidFill>
                <a:srgbClr val="CC0000"/>
              </a:solidFill>
              <a:effectLst>
                <a:outerShdw blurRad="38100" dist="38100" dir="2700000" algn="tl">
                  <a:srgbClr val="C0C0C0"/>
                </a:outerShdw>
              </a:effectLst>
              <a:latin typeface="Tahoma" pitchFamily="34" charset="0"/>
            </a:endParaRPr>
          </a:p>
          <a:p>
            <a:r>
              <a:rPr lang="en-US" sz="2000" b="1" dirty="0"/>
              <a:t>Safety Glasses (at all times)</a:t>
            </a:r>
          </a:p>
          <a:p>
            <a:endParaRPr lang="en-US" sz="2000" dirty="0"/>
          </a:p>
          <a:p>
            <a:pPr lvl="1"/>
            <a:r>
              <a:rPr lang="en-US" sz="2000" dirty="0"/>
              <a:t>ANSI approved protective eyewear (lenses, frames and side-shields)</a:t>
            </a:r>
          </a:p>
          <a:p>
            <a:pPr lvl="1"/>
            <a:endParaRPr lang="en-US" sz="2000" dirty="0"/>
          </a:p>
          <a:p>
            <a:pPr lvl="1"/>
            <a:r>
              <a:rPr lang="en-US" sz="2000" dirty="0"/>
              <a:t>Goggles where needed</a:t>
            </a:r>
          </a:p>
          <a:p>
            <a:pPr lvl="1"/>
            <a:endParaRPr lang="en-US" sz="2000" dirty="0"/>
          </a:p>
          <a:p>
            <a:pPr lvl="1"/>
            <a:r>
              <a:rPr lang="en-US" sz="2000" dirty="0"/>
              <a:t>Prescription lenses are acceptable if covered by ANSI approved protective eyewear</a:t>
            </a:r>
          </a:p>
        </p:txBody>
      </p:sp>
      <p:pic>
        <p:nvPicPr>
          <p:cNvPr id="59397" name="Picture 5" descr="WEARGLSS"/>
          <p:cNvPicPr>
            <a:picLocks noChangeAspect="1" noChangeArrowheads="1"/>
          </p:cNvPicPr>
          <p:nvPr/>
        </p:nvPicPr>
        <p:blipFill>
          <a:blip r:embed="rId2" cstate="print"/>
          <a:srcRect/>
          <a:stretch>
            <a:fillRect/>
          </a:stretch>
        </p:blipFill>
        <p:spPr bwMode="auto">
          <a:xfrm>
            <a:off x="7010400" y="457200"/>
            <a:ext cx="1695450" cy="2743200"/>
          </a:xfrm>
          <a:prstGeom prst="rect">
            <a:avLst/>
          </a:prstGeom>
          <a:noFill/>
          <a:ln w="9525">
            <a:noFill/>
            <a:miter lim="800000"/>
            <a:headEnd/>
            <a:tailEnd/>
          </a:ln>
        </p:spPr>
      </p:pic>
      <p:pic>
        <p:nvPicPr>
          <p:cNvPr id="5" name="Picture 4" descr="JEALogo.gif"/>
          <p:cNvPicPr>
            <a:picLocks noChangeAspect="1"/>
          </p:cNvPicPr>
          <p:nvPr/>
        </p:nvPicPr>
        <p:blipFill>
          <a:blip r:embed="rId3" cstate="print"/>
          <a:stretch>
            <a:fillRect/>
          </a:stretch>
        </p:blipFill>
        <p:spPr>
          <a:xfrm>
            <a:off x="381000" y="457200"/>
            <a:ext cx="1339780" cy="609600"/>
          </a:xfrm>
          <a:prstGeom prst="rect">
            <a:avLst/>
          </a:prstGeom>
        </p:spPr>
      </p:pic>
    </p:spTree>
    <p:extLst>
      <p:ext uri="{BB962C8B-B14F-4D97-AF65-F5344CB8AC3E}">
        <p14:creationId xmlns:p14="http://schemas.microsoft.com/office/powerpoint/2010/main" val="106609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Project Specific PPE Requirements</a:t>
            </a:r>
          </a:p>
          <a:p>
            <a:pPr>
              <a:buFont typeface="Wingdings" pitchFamily="2" charset="2"/>
              <a:buNone/>
            </a:pPr>
            <a:endParaRPr lang="en-US" sz="2400" b="1" dirty="0">
              <a:solidFill>
                <a:srgbClr val="CC0000"/>
              </a:solidFill>
              <a:effectLst>
                <a:outerShdw blurRad="38100" dist="38100" dir="2700000" algn="tl">
                  <a:srgbClr val="C0C0C0"/>
                </a:outerShdw>
              </a:effectLst>
              <a:latin typeface="Tahoma" pitchFamily="34" charset="0"/>
            </a:endParaRPr>
          </a:p>
          <a:p>
            <a:r>
              <a:rPr lang="en-US" sz="2000" b="1" dirty="0"/>
              <a:t>Face Shields</a:t>
            </a:r>
          </a:p>
          <a:p>
            <a:pPr>
              <a:buNone/>
            </a:pPr>
            <a:endParaRPr lang="en-US" sz="2000" dirty="0"/>
          </a:p>
          <a:p>
            <a:pPr lvl="1"/>
            <a:r>
              <a:rPr lang="en-US" sz="2000" dirty="0"/>
              <a:t>Required when exposed to flying debris such as:  over-spray, chemical splash, chipping, grinding, abrading etc. </a:t>
            </a:r>
          </a:p>
          <a:p>
            <a:pPr lvl="1">
              <a:buNone/>
            </a:pPr>
            <a:endParaRPr lang="en-US" sz="2000" dirty="0"/>
          </a:p>
          <a:p>
            <a:pPr lvl="1"/>
            <a:r>
              <a:rPr lang="en-US" sz="2000" dirty="0"/>
              <a:t>Safety glasses must be worn under the face shield</a:t>
            </a:r>
          </a:p>
          <a:p>
            <a:pPr lvl="1"/>
            <a:endParaRPr lang="en-US" sz="2400" b="1" i="1" dirty="0"/>
          </a:p>
          <a:p>
            <a:pPr>
              <a:buFont typeface="Wingdings" pitchFamily="2" charset="2"/>
              <a:buNone/>
            </a:pPr>
            <a:endParaRPr lang="en-US" sz="2400" b="1" dirty="0">
              <a:solidFill>
                <a:srgbClr val="CC0000"/>
              </a:solidFill>
              <a:effectLst>
                <a:outerShdw blurRad="38100" dist="38100" dir="2700000" algn="tl">
                  <a:srgbClr val="C0C0C0"/>
                </a:outerShdw>
              </a:effectLst>
              <a:latin typeface="Tahoma" pitchFamily="34" charset="0"/>
            </a:endParaRPr>
          </a:p>
        </p:txBody>
      </p:sp>
      <p:pic>
        <p:nvPicPr>
          <p:cNvPr id="60421" name="Picture 5" descr="Z280"/>
          <p:cNvPicPr>
            <a:picLocks noChangeAspect="1" noChangeArrowheads="1"/>
          </p:cNvPicPr>
          <p:nvPr/>
        </p:nvPicPr>
        <p:blipFill>
          <a:blip r:embed="rId2" cstate="print"/>
          <a:srcRect/>
          <a:stretch>
            <a:fillRect/>
          </a:stretch>
        </p:blipFill>
        <p:spPr bwMode="auto">
          <a:xfrm>
            <a:off x="6781800" y="609600"/>
            <a:ext cx="1706563" cy="2286000"/>
          </a:xfrm>
          <a:prstGeom prst="rect">
            <a:avLst/>
          </a:prstGeom>
          <a:noFill/>
          <a:ln w="9525">
            <a:noFill/>
            <a:miter lim="800000"/>
            <a:headEnd/>
            <a:tailEnd/>
          </a:ln>
        </p:spPr>
      </p:pic>
      <p:pic>
        <p:nvPicPr>
          <p:cNvPr id="5" name="Picture 4" descr="JEALogo.gif"/>
          <p:cNvPicPr>
            <a:picLocks noChangeAspect="1"/>
          </p:cNvPicPr>
          <p:nvPr/>
        </p:nvPicPr>
        <p:blipFill>
          <a:blip r:embed="rId3" cstate="print"/>
          <a:stretch>
            <a:fillRect/>
          </a:stretch>
        </p:blipFill>
        <p:spPr>
          <a:xfrm>
            <a:off x="381000" y="457200"/>
            <a:ext cx="1339780" cy="609600"/>
          </a:xfrm>
          <a:prstGeom prst="rect">
            <a:avLst/>
          </a:prstGeom>
        </p:spPr>
      </p:pic>
    </p:spTree>
    <p:extLst>
      <p:ext uri="{BB962C8B-B14F-4D97-AF65-F5344CB8AC3E}">
        <p14:creationId xmlns:p14="http://schemas.microsoft.com/office/powerpoint/2010/main" val="3659823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sz="half" idx="1"/>
          </p:nvPr>
        </p:nvSpPr>
        <p:spPr>
          <a:xfrm>
            <a:off x="381000" y="1447800"/>
            <a:ext cx="5910262" cy="44958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Project Specific PPE Requirements</a:t>
            </a:r>
          </a:p>
          <a:p>
            <a:pPr>
              <a:buFont typeface="Wingdings" pitchFamily="2" charset="2"/>
              <a:buNone/>
            </a:pPr>
            <a:endParaRPr lang="en-US" sz="2400" b="1" dirty="0">
              <a:solidFill>
                <a:srgbClr val="CC0000"/>
              </a:solidFill>
              <a:effectLst>
                <a:outerShdw blurRad="38100" dist="38100" dir="2700000" algn="tl">
                  <a:srgbClr val="C0C0C0"/>
                </a:outerShdw>
              </a:effectLst>
              <a:latin typeface="Tahoma" pitchFamily="34" charset="0"/>
            </a:endParaRPr>
          </a:p>
          <a:p>
            <a:r>
              <a:rPr lang="en-US" sz="2000" b="1" dirty="0"/>
              <a:t>Respirators</a:t>
            </a:r>
          </a:p>
          <a:p>
            <a:pPr>
              <a:buNone/>
            </a:pPr>
            <a:endParaRPr lang="en-US" sz="2000" dirty="0"/>
          </a:p>
          <a:p>
            <a:pPr lvl="1"/>
            <a:r>
              <a:rPr lang="en-US" sz="2000" dirty="0"/>
              <a:t>Get the </a:t>
            </a:r>
            <a:r>
              <a:rPr lang="en-US" sz="2000" u="sng" dirty="0"/>
              <a:t>right mask and filter cartridge for the task</a:t>
            </a:r>
            <a:r>
              <a:rPr lang="en-US" sz="2000" dirty="0"/>
              <a:t>.  (ex P100 for lead, asbestos, cadmium, arsenic)</a:t>
            </a:r>
          </a:p>
          <a:p>
            <a:pPr lvl="1"/>
            <a:endParaRPr lang="en-US" sz="2000" dirty="0"/>
          </a:p>
          <a:p>
            <a:pPr lvl="1"/>
            <a:r>
              <a:rPr lang="en-US" sz="2000" dirty="0"/>
              <a:t>Meet or exceed atmospheric hazard</a:t>
            </a:r>
          </a:p>
          <a:p>
            <a:pPr lvl="1">
              <a:buNone/>
            </a:pPr>
            <a:endParaRPr lang="en-US" sz="2000" dirty="0"/>
          </a:p>
          <a:p>
            <a:pPr lvl="1"/>
            <a:r>
              <a:rPr lang="en-US" sz="2000" dirty="0"/>
              <a:t>Medical Approval, fit test and inspect/maintain daily</a:t>
            </a:r>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p:txBody>
      </p:sp>
      <p:pic>
        <p:nvPicPr>
          <p:cNvPr id="6" name="Picture 5" descr="JEALogo.gif"/>
          <p:cNvPicPr>
            <a:picLocks noChangeAspect="1"/>
          </p:cNvPicPr>
          <p:nvPr/>
        </p:nvPicPr>
        <p:blipFill>
          <a:blip r:embed="rId2" cstate="print"/>
          <a:stretch>
            <a:fillRect/>
          </a:stretch>
        </p:blipFill>
        <p:spPr>
          <a:xfrm>
            <a:off x="381000" y="457200"/>
            <a:ext cx="1339780" cy="609600"/>
          </a:xfrm>
          <a:prstGeom prst="rect">
            <a:avLst/>
          </a:prstGeom>
        </p:spPr>
      </p:pic>
      <p:pic>
        <p:nvPicPr>
          <p:cNvPr id="64514" name="Picture 2" descr="http://t1.gstatic.com/images?q=tbn:g0ztDdWwY87ZPM:http://www.lhsfna.org/images/resp2.jpg">
            <a:hlinkClick r:id="rId3"/>
          </p:cNvPr>
          <p:cNvPicPr>
            <a:picLocks noChangeAspect="1" noChangeArrowheads="1"/>
          </p:cNvPicPr>
          <p:nvPr/>
        </p:nvPicPr>
        <p:blipFill>
          <a:blip r:embed="rId4" cstate="print"/>
          <a:srcRect/>
          <a:stretch>
            <a:fillRect/>
          </a:stretch>
        </p:blipFill>
        <p:spPr bwMode="auto">
          <a:xfrm>
            <a:off x="6324600" y="1981200"/>
            <a:ext cx="2362200" cy="2362202"/>
          </a:xfrm>
          <a:prstGeom prst="rect">
            <a:avLst/>
          </a:prstGeom>
          <a:noFill/>
        </p:spPr>
      </p:pic>
    </p:spTree>
    <p:extLst>
      <p:ext uri="{BB962C8B-B14F-4D97-AF65-F5344CB8AC3E}">
        <p14:creationId xmlns:p14="http://schemas.microsoft.com/office/powerpoint/2010/main" val="1460401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sz="half" idx="1"/>
          </p:nvPr>
        </p:nvSpPr>
        <p:spPr>
          <a:xfrm>
            <a:off x="381000" y="1371600"/>
            <a:ext cx="4648200" cy="44958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Other Considerations:</a:t>
            </a:r>
          </a:p>
          <a:p>
            <a:pPr>
              <a:buFont typeface="Wingdings" pitchFamily="2" charset="2"/>
              <a:buNone/>
            </a:pPr>
            <a:endParaRPr lang="en-US" sz="2400" b="1" dirty="0">
              <a:solidFill>
                <a:srgbClr val="CC0000"/>
              </a:solidFill>
              <a:effectLst>
                <a:outerShdw blurRad="38100" dist="38100" dir="2700000" algn="tl">
                  <a:srgbClr val="C0C0C0"/>
                </a:outerShdw>
              </a:effectLst>
              <a:latin typeface="Tahoma" pitchFamily="34" charset="0"/>
            </a:endParaRPr>
          </a:p>
          <a:p>
            <a:r>
              <a:rPr lang="en-US" sz="2000" b="1" dirty="0"/>
              <a:t>Wild animals &amp; reptiles</a:t>
            </a:r>
          </a:p>
          <a:p>
            <a:pPr>
              <a:buNone/>
            </a:pPr>
            <a:endParaRPr lang="en-US" sz="2000" b="1" dirty="0"/>
          </a:p>
          <a:p>
            <a:endParaRPr lang="en-US" sz="2000" b="1" dirty="0"/>
          </a:p>
          <a:p>
            <a:r>
              <a:rPr lang="en-US" sz="2000" b="1" dirty="0"/>
              <a:t>Insects – spiders</a:t>
            </a:r>
          </a:p>
          <a:p>
            <a:endParaRPr lang="en-US" sz="2000" b="1" dirty="0"/>
          </a:p>
          <a:p>
            <a:endParaRPr lang="en-US" sz="2000" b="1" dirty="0"/>
          </a:p>
          <a:p>
            <a:r>
              <a:rPr lang="en-US" sz="2000" b="1" dirty="0"/>
              <a:t>Others</a:t>
            </a:r>
          </a:p>
          <a:p>
            <a:pPr>
              <a:buNone/>
            </a:pPr>
            <a:endParaRPr lang="en-US" sz="2000" dirty="0"/>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p:txBody>
      </p:sp>
      <p:pic>
        <p:nvPicPr>
          <p:cNvPr id="6" name="Picture 5" descr="JEALogo.gif"/>
          <p:cNvPicPr>
            <a:picLocks noChangeAspect="1"/>
          </p:cNvPicPr>
          <p:nvPr/>
        </p:nvPicPr>
        <p:blipFill>
          <a:blip r:embed="rId2" cstate="print"/>
          <a:stretch>
            <a:fillRect/>
          </a:stretch>
        </p:blipFill>
        <p:spPr>
          <a:xfrm>
            <a:off x="381000" y="457200"/>
            <a:ext cx="1339780" cy="609600"/>
          </a:xfrm>
          <a:prstGeom prst="rect">
            <a:avLst/>
          </a:prstGeom>
        </p:spPr>
      </p:pic>
      <p:pic>
        <p:nvPicPr>
          <p:cNvPr id="90114" name="Picture 2" descr="G:\USC\Shared Info\Lowe,s pictures\big rattle snake\P9150896.JPG"/>
          <p:cNvPicPr>
            <a:picLocks noChangeAspect="1" noChangeArrowheads="1"/>
          </p:cNvPicPr>
          <p:nvPr/>
        </p:nvPicPr>
        <p:blipFill>
          <a:blip r:embed="rId3" cstate="print"/>
          <a:srcRect/>
          <a:stretch>
            <a:fillRect/>
          </a:stretch>
        </p:blipFill>
        <p:spPr bwMode="auto">
          <a:xfrm>
            <a:off x="4876800" y="762000"/>
            <a:ext cx="3251200" cy="2438400"/>
          </a:xfrm>
          <a:prstGeom prst="rect">
            <a:avLst/>
          </a:prstGeom>
          <a:noFill/>
        </p:spPr>
      </p:pic>
      <p:grpSp>
        <p:nvGrpSpPr>
          <p:cNvPr id="2" name="Group 1"/>
          <p:cNvGrpSpPr/>
          <p:nvPr/>
        </p:nvGrpSpPr>
        <p:grpSpPr>
          <a:xfrm>
            <a:off x="4648200" y="4329499"/>
            <a:ext cx="1333500" cy="1267599"/>
            <a:chOff x="5181600" y="3124200"/>
            <a:chExt cx="1333500" cy="1267599"/>
          </a:xfrm>
        </p:grpSpPr>
        <p:pic>
          <p:nvPicPr>
            <p:cNvPr id="90116" name="Picture 4" descr="http://t1.gstatic.com/images?q=tbn:IuQ1kYjiNrOoJM:http://www.lib.uiowa.edu/haRDIN/MD/pictures22/cdc/PHIL_1125_lores.jpg">
              <a:hlinkClick r:id="rId4"/>
            </p:cNvPr>
            <p:cNvPicPr>
              <a:picLocks noChangeAspect="1" noChangeArrowheads="1"/>
            </p:cNvPicPr>
            <p:nvPr/>
          </p:nvPicPr>
          <p:blipFill>
            <a:blip r:embed="rId5" cstate="print"/>
            <a:srcRect/>
            <a:stretch>
              <a:fillRect/>
            </a:stretch>
          </p:blipFill>
          <p:spPr bwMode="auto">
            <a:xfrm>
              <a:off x="5181600" y="3124200"/>
              <a:ext cx="1333500" cy="876300"/>
            </a:xfrm>
            <a:prstGeom prst="rect">
              <a:avLst/>
            </a:prstGeom>
            <a:noFill/>
          </p:spPr>
        </p:pic>
        <p:sp>
          <p:nvSpPr>
            <p:cNvPr id="11" name="TextBox 10"/>
            <p:cNvSpPr txBox="1"/>
            <p:nvPr/>
          </p:nvSpPr>
          <p:spPr>
            <a:xfrm>
              <a:off x="5181600" y="4114800"/>
              <a:ext cx="1314206" cy="276999"/>
            </a:xfrm>
            <a:prstGeom prst="rect">
              <a:avLst/>
            </a:prstGeom>
            <a:noFill/>
          </p:spPr>
          <p:txBody>
            <a:bodyPr wrap="none" rtlCol="0">
              <a:spAutoFit/>
            </a:bodyPr>
            <a:lstStyle/>
            <a:p>
              <a:r>
                <a:rPr lang="en-US" sz="1200" dirty="0"/>
                <a:t>Brown Recluse</a:t>
              </a:r>
            </a:p>
          </p:txBody>
        </p:sp>
      </p:grpSp>
      <p:grpSp>
        <p:nvGrpSpPr>
          <p:cNvPr id="3" name="Group 2"/>
          <p:cNvGrpSpPr/>
          <p:nvPr/>
        </p:nvGrpSpPr>
        <p:grpSpPr>
          <a:xfrm>
            <a:off x="6906145" y="4253299"/>
            <a:ext cx="1160895" cy="1343799"/>
            <a:chOff x="6934200" y="3124200"/>
            <a:chExt cx="1160895" cy="1343799"/>
          </a:xfrm>
        </p:grpSpPr>
        <p:pic>
          <p:nvPicPr>
            <p:cNvPr id="90118" name="Picture 6" descr="http://t1.gstatic.com/images?q=tbn:h8tNXGJU9zJe8M:http://media.thedaily.com.au/img/photos/2007/08/29/A_black_widow_spider_t350.jpg">
              <a:hlinkClick r:id="rId6"/>
            </p:cNvPr>
            <p:cNvPicPr>
              <a:picLocks noChangeAspect="1" noChangeArrowheads="1"/>
            </p:cNvPicPr>
            <p:nvPr/>
          </p:nvPicPr>
          <p:blipFill>
            <a:blip r:embed="rId7" cstate="print"/>
            <a:srcRect/>
            <a:stretch>
              <a:fillRect/>
            </a:stretch>
          </p:blipFill>
          <p:spPr bwMode="auto">
            <a:xfrm>
              <a:off x="6934200" y="3124200"/>
              <a:ext cx="1143000" cy="981076"/>
            </a:xfrm>
            <a:prstGeom prst="rect">
              <a:avLst/>
            </a:prstGeom>
            <a:noFill/>
          </p:spPr>
        </p:pic>
        <p:sp>
          <p:nvSpPr>
            <p:cNvPr id="12" name="TextBox 11"/>
            <p:cNvSpPr txBox="1"/>
            <p:nvPr/>
          </p:nvSpPr>
          <p:spPr>
            <a:xfrm>
              <a:off x="6934200" y="4191000"/>
              <a:ext cx="1160895" cy="276999"/>
            </a:xfrm>
            <a:prstGeom prst="rect">
              <a:avLst/>
            </a:prstGeom>
            <a:noFill/>
          </p:spPr>
          <p:txBody>
            <a:bodyPr wrap="none" rtlCol="0">
              <a:spAutoFit/>
            </a:bodyPr>
            <a:lstStyle/>
            <a:p>
              <a:r>
                <a:rPr lang="en-US" sz="1200" dirty="0"/>
                <a:t>Black Widow</a:t>
              </a:r>
            </a:p>
          </p:txBody>
        </p:sp>
      </p:grpSp>
      <p:sp>
        <p:nvSpPr>
          <p:cNvPr id="13" name="TextBox 12"/>
          <p:cNvSpPr txBox="1"/>
          <p:nvPr/>
        </p:nvSpPr>
        <p:spPr>
          <a:xfrm>
            <a:off x="4648200" y="3721537"/>
            <a:ext cx="3653564" cy="307777"/>
          </a:xfrm>
          <a:prstGeom prst="rect">
            <a:avLst/>
          </a:prstGeom>
          <a:noFill/>
        </p:spPr>
        <p:txBody>
          <a:bodyPr wrap="none" rtlCol="0">
            <a:spAutoFit/>
          </a:bodyPr>
          <a:lstStyle/>
          <a:p>
            <a:r>
              <a:rPr lang="en-US" sz="1400" dirty="0"/>
              <a:t>Eastern Diamondback – found on site</a:t>
            </a:r>
          </a:p>
        </p:txBody>
      </p:sp>
    </p:spTree>
    <p:extLst>
      <p:ext uri="{BB962C8B-B14F-4D97-AF65-F5344CB8AC3E}">
        <p14:creationId xmlns:p14="http://schemas.microsoft.com/office/powerpoint/2010/main" val="119605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
            <a:extLst>
              <a:ext uri="{FF2B5EF4-FFF2-40B4-BE49-F238E27FC236}">
                <a16:creationId xmlns:a16="http://schemas.microsoft.com/office/drawing/2014/main" id="{96982ABE-A15C-CB43-6247-1D966A318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14400"/>
            <a:ext cx="6858000" cy="561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BF3EB028-EF25-985F-14CD-4FF1CFE3F186}"/>
              </a:ext>
            </a:extLst>
          </p:cNvPr>
          <p:cNvSpPr txBox="1"/>
          <p:nvPr/>
        </p:nvSpPr>
        <p:spPr>
          <a:xfrm>
            <a:off x="0" y="228600"/>
            <a:ext cx="9144000" cy="646331"/>
          </a:xfrm>
          <a:prstGeom prst="rect">
            <a:avLst/>
          </a:prstGeom>
          <a:noFill/>
        </p:spPr>
        <p:txBody>
          <a:bodyPr wrap="square" rtlCol="0">
            <a:spAutoFit/>
          </a:bodyPr>
          <a:lstStyle/>
          <a:p>
            <a:pPr algn="ctr"/>
            <a:r>
              <a:rPr lang="en-US" sz="3600" b="1" dirty="0" err="1">
                <a:effectLst/>
                <a:latin typeface="Aptos" panose="020B0004020202020204" pitchFamily="34" charset="0"/>
                <a:ea typeface="Times New Roman" panose="02020603050405020304" pitchFamily="18" charset="0"/>
                <a:cs typeface="Aptos" panose="020B0004020202020204" pitchFamily="34" charset="0"/>
              </a:rPr>
              <a:t>Blacksford</a:t>
            </a:r>
            <a:r>
              <a:rPr lang="en-US" sz="3600" b="1" dirty="0">
                <a:effectLst/>
                <a:latin typeface="Aptos" panose="020B0004020202020204" pitchFamily="34" charset="0"/>
                <a:ea typeface="Times New Roman" panose="02020603050405020304" pitchFamily="18" charset="0"/>
                <a:cs typeface="Aptos" panose="020B0004020202020204" pitchFamily="34" charset="0"/>
              </a:rPr>
              <a:t> Water Reclamation Facility</a:t>
            </a:r>
            <a:endParaRPr lang="en-US" sz="3600" b="1" dirty="0"/>
          </a:p>
        </p:txBody>
      </p:sp>
    </p:spTree>
    <p:extLst>
      <p:ext uri="{BB962C8B-B14F-4D97-AF65-F5344CB8AC3E}">
        <p14:creationId xmlns:p14="http://schemas.microsoft.com/office/powerpoint/2010/main" val="3434166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sz="half" idx="1"/>
          </p:nvPr>
        </p:nvSpPr>
        <p:spPr>
          <a:xfrm>
            <a:off x="304800" y="1219200"/>
            <a:ext cx="5224462" cy="48768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In summary</a:t>
            </a:r>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a:p>
            <a:r>
              <a:rPr lang="en-US" sz="2000" b="1" i="1" dirty="0"/>
              <a:t>Ask</a:t>
            </a:r>
            <a:r>
              <a:rPr lang="en-US" sz="2000" dirty="0"/>
              <a:t> if you are not sure </a:t>
            </a:r>
          </a:p>
          <a:p>
            <a:pPr>
              <a:buNone/>
            </a:pPr>
            <a:endParaRPr lang="en-US" sz="2000" dirty="0"/>
          </a:p>
          <a:p>
            <a:r>
              <a:rPr lang="en-US" sz="2000" dirty="0"/>
              <a:t>Good housekeeping</a:t>
            </a:r>
          </a:p>
          <a:p>
            <a:endParaRPr lang="en-US" sz="2000" dirty="0"/>
          </a:p>
          <a:p>
            <a:r>
              <a:rPr lang="en-US" sz="2000" dirty="0"/>
              <a:t>Wear your PPE &amp; follow safety procedures</a:t>
            </a:r>
          </a:p>
          <a:p>
            <a:endParaRPr lang="en-US" sz="2000" dirty="0"/>
          </a:p>
          <a:p>
            <a:r>
              <a:rPr lang="en-US" sz="2000" dirty="0"/>
              <a:t>Be alert – report or fix unsafe acts &amp; conditions </a:t>
            </a:r>
          </a:p>
          <a:p>
            <a:endParaRPr lang="en-US" sz="2000" dirty="0"/>
          </a:p>
          <a:p>
            <a:r>
              <a:rPr lang="en-US" sz="2000" dirty="0"/>
              <a:t>Help your co-workers</a:t>
            </a:r>
          </a:p>
        </p:txBody>
      </p:sp>
      <p:pic>
        <p:nvPicPr>
          <p:cNvPr id="6" name="Picture 5" descr="JEALogo.gif"/>
          <p:cNvPicPr>
            <a:picLocks noChangeAspect="1"/>
          </p:cNvPicPr>
          <p:nvPr/>
        </p:nvPicPr>
        <p:blipFill>
          <a:blip r:embed="rId3" cstate="print"/>
          <a:stretch>
            <a:fillRect/>
          </a:stretch>
        </p:blipFill>
        <p:spPr>
          <a:xfrm>
            <a:off x="381000" y="457200"/>
            <a:ext cx="1339780" cy="609600"/>
          </a:xfrm>
          <a:prstGeom prst="rect">
            <a:avLst/>
          </a:prstGeom>
        </p:spPr>
      </p:pic>
      <p:pic>
        <p:nvPicPr>
          <p:cNvPr id="61442" name="Picture 2" descr="See full size image">
            <a:hlinkClick r:id="rId4"/>
          </p:cNvPr>
          <p:cNvPicPr>
            <a:picLocks noChangeAspect="1" noChangeArrowheads="1"/>
          </p:cNvPicPr>
          <p:nvPr/>
        </p:nvPicPr>
        <p:blipFill>
          <a:blip r:embed="rId5" cstate="print"/>
          <a:srcRect/>
          <a:stretch>
            <a:fillRect/>
          </a:stretch>
        </p:blipFill>
        <p:spPr bwMode="auto">
          <a:xfrm>
            <a:off x="4998243" y="990600"/>
            <a:ext cx="2957513" cy="2057400"/>
          </a:xfrm>
          <a:prstGeom prst="rect">
            <a:avLst/>
          </a:prstGeom>
          <a:noFill/>
        </p:spPr>
      </p:pic>
      <p:pic>
        <p:nvPicPr>
          <p:cNvPr id="61444" name="Picture 4" descr="http://t3.gstatic.com/images?q=tbn:tpnP6yZNSFcWaM:http://www.adoragraphics.com/Synmark/Images/SAFETY%2520SLOGANS%2520MIKE%2520LEYSTRA.jpg">
            <a:hlinkClick r:id="rId6"/>
          </p:cNvPr>
          <p:cNvPicPr>
            <a:picLocks noChangeAspect="1" noChangeArrowheads="1"/>
          </p:cNvPicPr>
          <p:nvPr/>
        </p:nvPicPr>
        <p:blipFill>
          <a:blip r:embed="rId7" cstate="print"/>
          <a:srcRect/>
          <a:stretch>
            <a:fillRect/>
          </a:stretch>
        </p:blipFill>
        <p:spPr bwMode="auto">
          <a:xfrm>
            <a:off x="6476999" y="3962400"/>
            <a:ext cx="2238375" cy="1810164"/>
          </a:xfrm>
          <a:prstGeom prst="rect">
            <a:avLst/>
          </a:prstGeom>
          <a:noFill/>
        </p:spPr>
      </p:pic>
    </p:spTree>
    <p:extLst>
      <p:ext uri="{BB962C8B-B14F-4D97-AF65-F5344CB8AC3E}">
        <p14:creationId xmlns:p14="http://schemas.microsoft.com/office/powerpoint/2010/main" val="387402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166" t="21506" r="6391" b="17260"/>
          <a:stretch/>
        </p:blipFill>
        <p:spPr bwMode="auto">
          <a:xfrm>
            <a:off x="152400" y="2610178"/>
            <a:ext cx="8763000" cy="401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txBox="1">
            <a:spLocks/>
          </p:cNvSpPr>
          <p:nvPr/>
        </p:nvSpPr>
        <p:spPr>
          <a:xfrm>
            <a:off x="1272139" y="152400"/>
            <a:ext cx="6553200" cy="26670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pPr>
            <a:r>
              <a:rPr lang="en-US" dirty="0" err="1">
                <a:solidFill>
                  <a:schemeClr val="accent2"/>
                </a:solidFill>
                <a:effectLst>
                  <a:outerShdw blurRad="38100" dist="38100" dir="2700000" algn="tl">
                    <a:srgbClr val="000000">
                      <a:alpha val="43137"/>
                    </a:srgbClr>
                  </a:outerShdw>
                </a:effectLst>
              </a:rPr>
              <a:t>Blacksford</a:t>
            </a:r>
            <a:r>
              <a:rPr lang="en-US" dirty="0">
                <a:solidFill>
                  <a:schemeClr val="accent2"/>
                </a:solidFill>
                <a:effectLst>
                  <a:outerShdw blurRad="38100" dist="38100" dir="2700000" algn="tl">
                    <a:srgbClr val="000000">
                      <a:alpha val="43137"/>
                    </a:srgbClr>
                  </a:outerShdw>
                </a:effectLst>
              </a:rPr>
              <a:t> WRF</a:t>
            </a:r>
          </a:p>
          <a:p>
            <a:r>
              <a:rPr lang="en-US" sz="2400" dirty="0"/>
              <a:t>Location</a:t>
            </a:r>
          </a:p>
          <a:p>
            <a:pPr lvl="1"/>
            <a:r>
              <a:rPr lang="en-US" sz="2400" dirty="0"/>
              <a:t>5145-2 Longleaf Pine Parkway, Northern St. Johns Co</a:t>
            </a:r>
          </a:p>
          <a:p>
            <a:pPr lvl="1">
              <a:buFont typeface="Arial" panose="020B0604020202020204" pitchFamily="34" charset="0"/>
              <a:buNone/>
            </a:pPr>
            <a:endParaRPr lang="en-US" sz="2400" dirty="0"/>
          </a:p>
          <a:p>
            <a:r>
              <a:rPr lang="en-US" sz="2400" dirty="0"/>
              <a:t>Nearest Fire Station (EMS)</a:t>
            </a:r>
          </a:p>
          <a:p>
            <a:pPr lvl="1"/>
            <a:r>
              <a:rPr lang="en-US" sz="2400" dirty="0"/>
              <a:t>Station #2; 1120 Sheffield Rd Switzerland</a:t>
            </a:r>
          </a:p>
          <a:p>
            <a:pPr lvl="2"/>
            <a:r>
              <a:rPr lang="en-US" sz="2100" dirty="0"/>
              <a:t>4.9 miles distance to plant</a:t>
            </a:r>
            <a:endParaRPr lang="en-US" sz="2400" dirty="0"/>
          </a:p>
        </p:txBody>
      </p:sp>
      <p:pic>
        <p:nvPicPr>
          <p:cNvPr id="4" name="Picture 3" descr="JEALogo.gif"/>
          <p:cNvPicPr>
            <a:picLocks noChangeAspect="1"/>
          </p:cNvPicPr>
          <p:nvPr/>
        </p:nvPicPr>
        <p:blipFill>
          <a:blip r:embed="rId3" cstate="print"/>
          <a:stretch>
            <a:fillRect/>
          </a:stretch>
        </p:blipFill>
        <p:spPr>
          <a:xfrm>
            <a:off x="381000" y="457200"/>
            <a:ext cx="1339780" cy="609600"/>
          </a:xfrm>
          <a:prstGeom prst="rect">
            <a:avLst/>
          </a:prstGeom>
        </p:spPr>
      </p:pic>
    </p:spTree>
    <p:extLst>
      <p:ext uri="{BB962C8B-B14F-4D97-AF65-F5344CB8AC3E}">
        <p14:creationId xmlns:p14="http://schemas.microsoft.com/office/powerpoint/2010/main" val="328455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400"/>
            <a:ext cx="7543800" cy="4525963"/>
          </a:xfrm>
        </p:spPr>
        <p:txBody>
          <a:bodyPr/>
          <a:lstStyle/>
          <a:p>
            <a:r>
              <a:rPr lang="en-US" dirty="0"/>
              <a:t>Plant personnel will respond to any alarms</a:t>
            </a:r>
          </a:p>
          <a:p>
            <a:r>
              <a:rPr lang="en-US" dirty="0"/>
              <a:t>Parking in designated area only</a:t>
            </a:r>
          </a:p>
          <a:p>
            <a:r>
              <a:rPr lang="en-US" dirty="0"/>
              <a:t>Speed limit </a:t>
            </a:r>
          </a:p>
          <a:p>
            <a:pPr lvl="1"/>
            <a:r>
              <a:rPr lang="en-US" dirty="0"/>
              <a:t>Access road- 20mph</a:t>
            </a:r>
          </a:p>
          <a:p>
            <a:pPr lvl="1"/>
            <a:r>
              <a:rPr lang="en-US" dirty="0"/>
              <a:t>Plant- 15mph</a:t>
            </a:r>
          </a:p>
        </p:txBody>
      </p:sp>
      <p:pic>
        <p:nvPicPr>
          <p:cNvPr id="8" name="Picture 7" descr="JEALogo.gif"/>
          <p:cNvPicPr>
            <a:picLocks noChangeAspect="1"/>
          </p:cNvPicPr>
          <p:nvPr/>
        </p:nvPicPr>
        <p:blipFill>
          <a:blip r:embed="rId2" cstate="print"/>
          <a:stretch>
            <a:fillRect/>
          </a:stretch>
        </p:blipFill>
        <p:spPr>
          <a:xfrm>
            <a:off x="381000" y="457200"/>
            <a:ext cx="1339780" cy="609600"/>
          </a:xfrm>
          <a:prstGeom prst="rect">
            <a:avLst/>
          </a:prstGeom>
        </p:spPr>
      </p:pic>
      <p:pic>
        <p:nvPicPr>
          <p:cNvPr id="4098" name="Picture 2" descr="C:\Program Files (x86)\Microsoft Office\MEDIA\CAGCAT10\j02788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3045" y="3962400"/>
            <a:ext cx="1678094"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59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001000" cy="4267200"/>
          </a:xfrm>
        </p:spPr>
        <p:txBody>
          <a:bodyPr/>
          <a:lstStyle/>
          <a:p>
            <a:pPr marL="0" indent="0">
              <a:buNone/>
            </a:pPr>
            <a:r>
              <a:rPr lang="en-US" dirty="0"/>
              <a:t>Chemicals on site:</a:t>
            </a:r>
          </a:p>
          <a:p>
            <a:pPr marL="0" indent="0">
              <a:buNone/>
            </a:pPr>
            <a:r>
              <a:rPr lang="en-US" dirty="0"/>
              <a:t>	</a:t>
            </a:r>
          </a:p>
          <a:p>
            <a:pPr lvl="2">
              <a:buFont typeface="Wingdings" panose="05000000000000000000" pitchFamily="2" charset="2"/>
              <a:buChar char="q"/>
            </a:pPr>
            <a:r>
              <a:rPr lang="en-US" dirty="0"/>
              <a:t>	Sodium Hypochlorite</a:t>
            </a:r>
          </a:p>
          <a:p>
            <a:pPr lvl="2">
              <a:buFont typeface="Wingdings" panose="05000000000000000000" pitchFamily="2" charset="2"/>
              <a:buChar char="q"/>
            </a:pPr>
            <a:r>
              <a:rPr lang="en-US" dirty="0"/>
              <a:t>	Glycerin</a:t>
            </a:r>
          </a:p>
          <a:p>
            <a:pPr lvl="2">
              <a:buFont typeface="Wingdings" panose="05000000000000000000" pitchFamily="2" charset="2"/>
              <a:buChar char="q"/>
            </a:pPr>
            <a:r>
              <a:rPr lang="en-US" dirty="0"/>
              <a:t>	Aluminum Sulfate</a:t>
            </a:r>
          </a:p>
          <a:p>
            <a:pPr lvl="2">
              <a:buFont typeface="Wingdings" panose="05000000000000000000" pitchFamily="2" charset="2"/>
              <a:buChar char="q"/>
            </a:pPr>
            <a:r>
              <a:rPr lang="en-US" dirty="0"/>
              <a:t>	Ferrous Chloride</a:t>
            </a:r>
          </a:p>
          <a:p>
            <a:pPr lvl="2">
              <a:buFont typeface="Wingdings" panose="05000000000000000000" pitchFamily="2" charset="2"/>
              <a:buChar char="q"/>
            </a:pPr>
            <a:r>
              <a:rPr lang="en-US" dirty="0"/>
              <a:t>	Hydrogen Peroxide</a:t>
            </a:r>
          </a:p>
          <a:p>
            <a:pPr lvl="2">
              <a:buFont typeface="Wingdings" panose="05000000000000000000" pitchFamily="2" charset="2"/>
              <a:buChar char="q"/>
            </a:pPr>
            <a:endParaRPr lang="en-US" dirty="0"/>
          </a:p>
          <a:p>
            <a:pPr marL="909637" lvl="2" indent="0">
              <a:buNone/>
            </a:pPr>
            <a:r>
              <a:rPr lang="en-US" dirty="0"/>
              <a:t>SDS are available using the </a:t>
            </a:r>
            <a:r>
              <a:rPr lang="en-US" dirty="0">
                <a:hlinkClick r:id="rId2"/>
              </a:rPr>
              <a:t>SDS</a:t>
            </a:r>
            <a:r>
              <a:rPr lang="en-US" dirty="0"/>
              <a:t> link.</a:t>
            </a:r>
          </a:p>
        </p:txBody>
      </p:sp>
      <p:pic>
        <p:nvPicPr>
          <p:cNvPr id="5" name="Picture 4" descr="JEALogo.gif"/>
          <p:cNvPicPr>
            <a:picLocks noChangeAspect="1"/>
          </p:cNvPicPr>
          <p:nvPr/>
        </p:nvPicPr>
        <p:blipFill>
          <a:blip r:embed="rId3" cstate="print"/>
          <a:stretch>
            <a:fillRect/>
          </a:stretch>
        </p:blipFill>
        <p:spPr>
          <a:xfrm>
            <a:off x="381000" y="457200"/>
            <a:ext cx="1339780" cy="609600"/>
          </a:xfrm>
          <a:prstGeom prst="rect">
            <a:avLst/>
          </a:prstGeom>
        </p:spPr>
      </p:pic>
    </p:spTree>
    <p:extLst>
      <p:ext uri="{BB962C8B-B14F-4D97-AF65-F5344CB8AC3E}">
        <p14:creationId xmlns:p14="http://schemas.microsoft.com/office/powerpoint/2010/main" val="1405604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t>Emergency eyewash/shower</a:t>
            </a:r>
          </a:p>
          <a:p>
            <a:pPr marL="0" indent="0">
              <a:buNone/>
            </a:pPr>
            <a:endParaRPr lang="en-US" dirty="0"/>
          </a:p>
          <a:p>
            <a:pPr lvl="1">
              <a:buFont typeface="Wingdings" panose="05000000000000000000" pitchFamily="2" charset="2"/>
              <a:buChar char="q"/>
            </a:pPr>
            <a:r>
              <a:rPr lang="en-US" dirty="0"/>
              <a:t>Near UV trenches</a:t>
            </a:r>
          </a:p>
          <a:p>
            <a:pPr lvl="1">
              <a:buFont typeface="Wingdings" panose="05000000000000000000" pitchFamily="2" charset="2"/>
              <a:buChar char="q"/>
            </a:pPr>
            <a:r>
              <a:rPr lang="en-US" dirty="0"/>
              <a:t>Near Peroxide Tanks</a:t>
            </a:r>
          </a:p>
          <a:p>
            <a:pPr lvl="1">
              <a:buFont typeface="Wingdings" panose="05000000000000000000" pitchFamily="2" charset="2"/>
              <a:buChar char="q"/>
            </a:pPr>
            <a:r>
              <a:rPr lang="en-US" dirty="0"/>
              <a:t>Inside Operations Building</a:t>
            </a:r>
          </a:p>
          <a:p>
            <a:pPr marL="471487" lvl="1" indent="0">
              <a:buNone/>
            </a:pPr>
            <a:endParaRPr lang="en-US" dirty="0"/>
          </a:p>
          <a:p>
            <a:pPr marL="471487" lvl="1" indent="0">
              <a:buNone/>
            </a:pPr>
            <a:r>
              <a:rPr lang="en-US" sz="2000" b="1" u="sng" dirty="0"/>
              <a:t>Do not look at UV light. UV light exposure may cause blindness and other eye illnesses!</a:t>
            </a:r>
          </a:p>
        </p:txBody>
      </p:sp>
      <p:pic>
        <p:nvPicPr>
          <p:cNvPr id="5" name="Picture 4" descr="JEALogo.gif"/>
          <p:cNvPicPr>
            <a:picLocks noChangeAspect="1"/>
          </p:cNvPicPr>
          <p:nvPr/>
        </p:nvPicPr>
        <p:blipFill>
          <a:blip r:embed="rId2" cstate="print"/>
          <a:stretch>
            <a:fillRect/>
          </a:stretch>
        </p:blipFill>
        <p:spPr>
          <a:xfrm>
            <a:off x="381000" y="457200"/>
            <a:ext cx="1339780" cy="609600"/>
          </a:xfrm>
          <a:prstGeom prst="rect">
            <a:avLst/>
          </a:prstGeom>
        </p:spPr>
      </p:pic>
    </p:spTree>
    <p:extLst>
      <p:ext uri="{BB962C8B-B14F-4D97-AF65-F5344CB8AC3E}">
        <p14:creationId xmlns:p14="http://schemas.microsoft.com/office/powerpoint/2010/main" val="2999296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sz="half" idx="1"/>
          </p:nvPr>
        </p:nvSpPr>
        <p:spPr>
          <a:xfrm>
            <a:off x="381000" y="1447800"/>
            <a:ext cx="5943600" cy="42672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rPr>
              <a:t>Emergency Response</a:t>
            </a:r>
            <a:br>
              <a:rPr lang="en-US" sz="2000" b="1" dirty="0">
                <a:solidFill>
                  <a:srgbClr val="CC0000"/>
                </a:solidFill>
                <a:effectLst>
                  <a:outerShdw blurRad="38100" dist="38100" dir="2700000" algn="tl">
                    <a:srgbClr val="C0C0C0"/>
                  </a:outerShdw>
                </a:effectLst>
              </a:rPr>
            </a:br>
            <a:endParaRPr lang="en-US" sz="2000" b="1" dirty="0">
              <a:solidFill>
                <a:srgbClr val="CC0000"/>
              </a:solidFill>
              <a:effectLst>
                <a:outerShdw blurRad="38100" dist="38100" dir="2700000" algn="tl">
                  <a:srgbClr val="C0C0C0"/>
                </a:outerShdw>
              </a:effectLst>
            </a:endParaRPr>
          </a:p>
          <a:p>
            <a:r>
              <a:rPr lang="en-US" sz="2000" dirty="0"/>
              <a:t>Contractor responsible for informing their employees of Emergency Response Plan procedures</a:t>
            </a:r>
          </a:p>
          <a:p>
            <a:endParaRPr lang="en-US" sz="2000" dirty="0"/>
          </a:p>
          <a:p>
            <a:r>
              <a:rPr lang="en-US" sz="2000" dirty="0"/>
              <a:t>Contractor will provide </a:t>
            </a:r>
          </a:p>
          <a:p>
            <a:pPr lvl="1"/>
            <a:r>
              <a:rPr lang="en-US" sz="1600" dirty="0"/>
              <a:t>First Aid Kit</a:t>
            </a:r>
          </a:p>
          <a:p>
            <a:pPr lvl="1"/>
            <a:r>
              <a:rPr lang="en-US" sz="1600" dirty="0"/>
              <a:t>Fire Extinguisher</a:t>
            </a:r>
          </a:p>
          <a:p>
            <a:pPr lvl="1"/>
            <a:r>
              <a:rPr lang="en-US" sz="1600" dirty="0"/>
              <a:t>CPR/First Aid </a:t>
            </a:r>
          </a:p>
          <a:p>
            <a:pPr>
              <a:buFont typeface="Wingdings" pitchFamily="2" charset="2"/>
              <a:buNone/>
            </a:pPr>
            <a:endParaRPr lang="en-US" sz="1800" dirty="0"/>
          </a:p>
        </p:txBody>
      </p:sp>
      <p:pic>
        <p:nvPicPr>
          <p:cNvPr id="8" name="Picture 7" descr="JEALogo.gif"/>
          <p:cNvPicPr>
            <a:picLocks noChangeAspect="1"/>
          </p:cNvPicPr>
          <p:nvPr/>
        </p:nvPicPr>
        <p:blipFill>
          <a:blip r:embed="rId2" cstate="print"/>
          <a:stretch>
            <a:fillRect/>
          </a:stretch>
        </p:blipFill>
        <p:spPr>
          <a:xfrm>
            <a:off x="381000" y="457200"/>
            <a:ext cx="1339780" cy="609600"/>
          </a:xfrm>
          <a:prstGeom prst="rect">
            <a:avLst/>
          </a:prstGeom>
        </p:spPr>
      </p:pic>
      <p:pic>
        <p:nvPicPr>
          <p:cNvPr id="79874" name="Picture 2" descr="See full size image">
            <a:hlinkClick r:id="rId3"/>
          </p:cNvPr>
          <p:cNvPicPr>
            <a:picLocks noChangeAspect="1" noChangeArrowheads="1"/>
          </p:cNvPicPr>
          <p:nvPr/>
        </p:nvPicPr>
        <p:blipFill>
          <a:blip r:embed="rId4" cstate="print"/>
          <a:srcRect/>
          <a:stretch>
            <a:fillRect/>
          </a:stretch>
        </p:blipFill>
        <p:spPr bwMode="auto">
          <a:xfrm>
            <a:off x="7010400" y="1066800"/>
            <a:ext cx="1295400" cy="1295400"/>
          </a:xfrm>
          <a:prstGeom prst="rect">
            <a:avLst/>
          </a:prstGeom>
          <a:noFill/>
        </p:spPr>
      </p:pic>
      <p:pic>
        <p:nvPicPr>
          <p:cNvPr id="44039" name="Picture 7" descr="EXIT_2"/>
          <p:cNvPicPr>
            <a:picLocks noGrp="1" noChangeAspect="1" noChangeArrowheads="1"/>
          </p:cNvPicPr>
          <p:nvPr>
            <p:ph sz="quarter" idx="3"/>
          </p:nvPr>
        </p:nvPicPr>
        <p:blipFill>
          <a:blip r:embed="rId5" cstate="print"/>
          <a:srcRect/>
          <a:stretch>
            <a:fillRect/>
          </a:stretch>
        </p:blipFill>
        <p:spPr>
          <a:xfrm rot="10800000" flipV="1">
            <a:off x="4191000" y="4484077"/>
            <a:ext cx="1244600" cy="1524000"/>
          </a:xfrm>
          <a:noFill/>
          <a:ln/>
        </p:spPr>
      </p:pic>
      <p:pic>
        <p:nvPicPr>
          <p:cNvPr id="44037" name="Picture 5" descr="EMGYXT2"/>
          <p:cNvPicPr>
            <a:picLocks noGrp="1" noChangeAspect="1" noChangeArrowheads="1"/>
          </p:cNvPicPr>
          <p:nvPr>
            <p:ph sz="quarter" idx="2"/>
          </p:nvPr>
        </p:nvPicPr>
        <p:blipFill>
          <a:blip r:embed="rId6" cstate="print"/>
          <a:srcRect/>
          <a:stretch>
            <a:fillRect/>
          </a:stretch>
        </p:blipFill>
        <p:spPr>
          <a:xfrm>
            <a:off x="5791200" y="2895600"/>
            <a:ext cx="1384300" cy="1524000"/>
          </a:xfrm>
          <a:noFill/>
          <a:ln/>
        </p:spPr>
      </p:pic>
      <p:pic>
        <p:nvPicPr>
          <p:cNvPr id="79876" name="Picture 4" descr="See full size image">
            <a:hlinkClick r:id="rId7"/>
          </p:cNvPr>
          <p:cNvPicPr>
            <a:picLocks noChangeAspect="1" noChangeArrowheads="1"/>
          </p:cNvPicPr>
          <p:nvPr/>
        </p:nvPicPr>
        <p:blipFill>
          <a:blip r:embed="rId8" cstate="print"/>
          <a:srcRect/>
          <a:stretch>
            <a:fillRect/>
          </a:stretch>
        </p:blipFill>
        <p:spPr bwMode="auto">
          <a:xfrm>
            <a:off x="7381875" y="4267200"/>
            <a:ext cx="1228725" cy="1512277"/>
          </a:xfrm>
          <a:prstGeom prst="rect">
            <a:avLst/>
          </a:prstGeom>
          <a:noFill/>
        </p:spPr>
      </p:pic>
    </p:spTree>
    <p:extLst>
      <p:ext uri="{BB962C8B-B14F-4D97-AF65-F5344CB8AC3E}">
        <p14:creationId xmlns:p14="http://schemas.microsoft.com/office/powerpoint/2010/main" val="406774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304800" y="1447800"/>
            <a:ext cx="5300662" cy="4267200"/>
          </a:xfrm>
        </p:spPr>
        <p:txBody>
          <a:bodyPr/>
          <a:lstStyle/>
          <a:p>
            <a:pPr>
              <a:buFont typeface="Wingdings" pitchFamily="2" charset="2"/>
              <a:buNone/>
            </a:pPr>
            <a:r>
              <a:rPr lang="en-US" sz="2400" b="1" i="1" dirty="0">
                <a:solidFill>
                  <a:srgbClr val="CC0000"/>
                </a:solidFill>
                <a:effectLst>
                  <a:outerShdw blurRad="38100" dist="38100" dir="2700000" algn="tl">
                    <a:srgbClr val="C0C0C0"/>
                  </a:outerShdw>
                </a:effectLst>
                <a:latin typeface="Tahoma" pitchFamily="34" charset="0"/>
              </a:rPr>
              <a:t>	Highest Injury Potential</a:t>
            </a:r>
            <a:endParaRPr lang="en-US" sz="2400" b="1" dirty="0">
              <a:solidFill>
                <a:srgbClr val="CC0000"/>
              </a:solidFill>
              <a:effectLst>
                <a:outerShdw blurRad="38100" dist="38100" dir="2700000" algn="tl">
                  <a:srgbClr val="C0C0C0"/>
                </a:outerShdw>
              </a:effectLst>
              <a:latin typeface="Tahoma" pitchFamily="34" charset="0"/>
            </a:endParaRPr>
          </a:p>
          <a:p>
            <a:pPr>
              <a:buFont typeface="Wingdings" pitchFamily="2" charset="2"/>
              <a:buNone/>
            </a:pPr>
            <a:endParaRPr lang="en-US" sz="2400" b="1" dirty="0">
              <a:solidFill>
                <a:srgbClr val="CC0000"/>
              </a:solidFill>
              <a:effectLst>
                <a:outerShdw blurRad="38100" dist="38100" dir="2700000" algn="tl">
                  <a:srgbClr val="C0C0C0"/>
                </a:outerShdw>
              </a:effectLst>
              <a:latin typeface="Tahoma" pitchFamily="34" charset="0"/>
            </a:endParaRPr>
          </a:p>
          <a:p>
            <a:r>
              <a:rPr lang="en-US" sz="2000" dirty="0"/>
              <a:t>Falls </a:t>
            </a:r>
          </a:p>
          <a:p>
            <a:r>
              <a:rPr lang="en-US" sz="2000" dirty="0"/>
              <a:t>Caught In/Struck By</a:t>
            </a:r>
          </a:p>
          <a:p>
            <a:r>
              <a:rPr lang="en-US" sz="2000" dirty="0"/>
              <a:t>Hot Work</a:t>
            </a:r>
          </a:p>
          <a:p>
            <a:r>
              <a:rPr lang="en-US" sz="2000" dirty="0"/>
              <a:t>Control of Hazardous Energy</a:t>
            </a:r>
          </a:p>
          <a:p>
            <a:r>
              <a:rPr lang="en-US" sz="2000" dirty="0"/>
              <a:t>Scaffolding</a:t>
            </a:r>
          </a:p>
        </p:txBody>
      </p:sp>
      <p:pic>
        <p:nvPicPr>
          <p:cNvPr id="16391" name="Picture 7" descr="G:\USC\Shared Info\Lowe,s pictures\GEC Pictures 101609\101OLYMP\PA091173.JPG"/>
          <p:cNvPicPr>
            <a:picLocks noChangeAspect="1" noChangeArrowheads="1"/>
          </p:cNvPicPr>
          <p:nvPr/>
        </p:nvPicPr>
        <p:blipFill>
          <a:blip r:embed="rId2" cstate="print"/>
          <a:srcRect/>
          <a:stretch>
            <a:fillRect/>
          </a:stretch>
        </p:blipFill>
        <p:spPr bwMode="auto">
          <a:xfrm>
            <a:off x="5943600" y="1295400"/>
            <a:ext cx="2743200" cy="2057400"/>
          </a:xfrm>
          <a:prstGeom prst="rect">
            <a:avLst/>
          </a:prstGeom>
          <a:noFill/>
        </p:spPr>
      </p:pic>
      <p:pic>
        <p:nvPicPr>
          <p:cNvPr id="6" name="Picture 5" descr="JEALogo.gif"/>
          <p:cNvPicPr>
            <a:picLocks noChangeAspect="1"/>
          </p:cNvPicPr>
          <p:nvPr/>
        </p:nvPicPr>
        <p:blipFill>
          <a:blip r:embed="rId3" cstate="print"/>
          <a:stretch>
            <a:fillRect/>
          </a:stretch>
        </p:blipFill>
        <p:spPr>
          <a:xfrm>
            <a:off x="381000" y="457200"/>
            <a:ext cx="1339780" cy="609600"/>
          </a:xfrm>
          <a:prstGeom prst="rect">
            <a:avLst/>
          </a:prstGeom>
        </p:spPr>
      </p:pic>
      <p:pic>
        <p:nvPicPr>
          <p:cNvPr id="41988" name="Picture 4" descr="Scaffolding eTool">
            <a:hlinkClick r:id="rId4" tooltip="Slide Show"/>
          </p:cNvPr>
          <p:cNvPicPr>
            <a:picLocks noChangeAspect="1" noChangeArrowheads="1"/>
          </p:cNvPicPr>
          <p:nvPr/>
        </p:nvPicPr>
        <p:blipFill>
          <a:blip r:embed="rId5" cstate="print"/>
          <a:srcRect/>
          <a:stretch>
            <a:fillRect/>
          </a:stretch>
        </p:blipFill>
        <p:spPr bwMode="auto">
          <a:xfrm>
            <a:off x="6934199" y="5105400"/>
            <a:ext cx="1761663" cy="1209676"/>
          </a:xfrm>
          <a:prstGeom prst="rect">
            <a:avLst/>
          </a:prstGeom>
          <a:noFill/>
        </p:spPr>
      </p:pic>
      <p:pic>
        <p:nvPicPr>
          <p:cNvPr id="41990" name="Picture 6" descr="http://t0.gstatic.com/images?q=tbn:mTNY9x6J_WEjLM:http://safety.1800inet.com/images/marcom/fallprotect.jpg">
            <a:hlinkClick r:id="rId6"/>
          </p:cNvPr>
          <p:cNvPicPr>
            <a:picLocks noChangeAspect="1" noChangeArrowheads="1"/>
          </p:cNvPicPr>
          <p:nvPr/>
        </p:nvPicPr>
        <p:blipFill>
          <a:blip r:embed="rId7" cstate="print"/>
          <a:srcRect/>
          <a:stretch>
            <a:fillRect/>
          </a:stretch>
        </p:blipFill>
        <p:spPr bwMode="auto">
          <a:xfrm>
            <a:off x="5410200" y="3886200"/>
            <a:ext cx="1524000" cy="1081550"/>
          </a:xfrm>
          <a:prstGeom prst="rect">
            <a:avLst/>
          </a:prstGeom>
          <a:noFill/>
        </p:spPr>
      </p:pic>
    </p:spTree>
    <p:extLst>
      <p:ext uri="{BB962C8B-B14F-4D97-AF65-F5344CB8AC3E}">
        <p14:creationId xmlns:p14="http://schemas.microsoft.com/office/powerpoint/2010/main" val="2587801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1064</Words>
  <Application>Microsoft Office PowerPoint</Application>
  <PresentationFormat>On-screen Show (4:3)</PresentationFormat>
  <Paragraphs>253</Paragraphs>
  <Slides>30</Slides>
  <Notes>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2" baseType="lpstr">
      <vt:lpstr>Aptos</vt:lpstr>
      <vt:lpstr>Arial</vt:lpstr>
      <vt:lpstr>Arial Black</vt:lpstr>
      <vt:lpstr>Book Antiqua</vt:lpstr>
      <vt:lpstr>Calibri</vt:lpstr>
      <vt:lpstr>Cambria</vt:lpstr>
      <vt:lpstr>Impact</vt:lpstr>
      <vt:lpstr>Tahoma</vt:lpstr>
      <vt:lpstr>Verdana</vt:lpstr>
      <vt:lpstr>Wingdings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Stothers, Curtis T.</dc:creator>
  <cp:lastModifiedBy>Fisher, James</cp:lastModifiedBy>
  <cp:revision>6</cp:revision>
  <dcterms:created xsi:type="dcterms:W3CDTF">2016-05-23T17:47:24Z</dcterms:created>
  <dcterms:modified xsi:type="dcterms:W3CDTF">2026-04-08T11:34:25Z</dcterms:modified>
</cp:coreProperties>
</file>