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9.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8" r:id="rId2"/>
    <p:sldId id="265" r:id="rId3"/>
    <p:sldId id="267" r:id="rId4"/>
    <p:sldId id="284" r:id="rId5"/>
    <p:sldId id="289" r:id="rId6"/>
    <p:sldId id="295" r:id="rId7"/>
    <p:sldId id="294" r:id="rId8"/>
    <p:sldId id="286" r:id="rId9"/>
    <p:sldId id="296" r:id="rId10"/>
    <p:sldId id="293" r:id="rId11"/>
    <p:sldId id="291"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7EC135"/>
    <a:srgbClr val="89CB41"/>
    <a:srgbClr val="78B832"/>
    <a:srgbClr val="C00000"/>
    <a:srgbClr val="2D82FF"/>
    <a:srgbClr val="69A6FF"/>
    <a:srgbClr val="0066FF"/>
    <a:srgbClr val="467ABA"/>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07" autoAdjust="0"/>
  </p:normalViewPr>
  <p:slideViewPr>
    <p:cSldViewPr>
      <p:cViewPr>
        <p:scale>
          <a:sx n="80" d="100"/>
          <a:sy n="80" d="100"/>
        </p:scale>
        <p:origin x="-1037"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orp.jea.com\root\Finance\Shared\Treasury\Oliver\Investor%20Presentation\LPPC%20Investor%20Forum\Customer%20Analysis%20Pie%20Chart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orp.jea.com\root\Finance\Shared\Treasury\RATING%20AGENCY\2014%20Fall\Excel%20Backup.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orp.jea.com\root\Finance\Shared\Treasury\Oliver\Investor%20Presentation\LPPC%20Investor%20Forum\Customer%20Analysis%20Pie%20Char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orp.jea.com\root\Finance\Shared\Treasury\RATING%20AGENCY\2014%20Fall\Excel%20Backup.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orp.jea.com\root\Finance\Shared\Treasury\Oliver\Investor%20Presentation\LPPC%20Investor%20Forum\Customer%20Analysis%20Pie%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972609193081633"/>
          <c:y val="5.2869141357330333E-2"/>
          <c:w val="0.77027390806918361"/>
          <c:h val="0.87621241248885529"/>
        </c:manualLayout>
      </c:layout>
      <c:barChart>
        <c:barDir val="col"/>
        <c:grouping val="stacked"/>
        <c:varyColors val="0"/>
        <c:ser>
          <c:idx val="0"/>
          <c:order val="0"/>
          <c:tx>
            <c:strRef>
              <c:f>Data!$O$12</c:f>
              <c:strCache>
                <c:ptCount val="1"/>
                <c:pt idx="0">
                  <c:v>Scherer 4 (Coal)</c:v>
                </c:pt>
              </c:strCache>
            </c:strRef>
          </c:tx>
          <c:spPr>
            <a:solidFill>
              <a:schemeClr val="bg2">
                <a:lumMod val="75000"/>
              </a:schemeClr>
            </a:solidFill>
          </c:spPr>
          <c:invertIfNegative val="0"/>
          <c:val>
            <c:numRef>
              <c:f>Data!$P$12</c:f>
              <c:numCache>
                <c:formatCode>#,##0</c:formatCode>
                <c:ptCount val="1"/>
                <c:pt idx="0">
                  <c:v>194</c:v>
                </c:pt>
              </c:numCache>
            </c:numRef>
          </c:val>
        </c:ser>
        <c:ser>
          <c:idx val="1"/>
          <c:order val="1"/>
          <c:tx>
            <c:strRef>
              <c:f>Data!$O$13</c:f>
              <c:strCache>
                <c:ptCount val="1"/>
                <c:pt idx="0">
                  <c:v>Combined Cycle (Gas)</c:v>
                </c:pt>
              </c:strCache>
            </c:strRef>
          </c:tx>
          <c:spPr>
            <a:solidFill>
              <a:schemeClr val="tx2">
                <a:lumMod val="60000"/>
                <a:lumOff val="40000"/>
              </a:schemeClr>
            </a:solidFill>
          </c:spPr>
          <c:invertIfNegative val="0"/>
          <c:val>
            <c:numRef>
              <c:f>Data!$P$13</c:f>
              <c:numCache>
                <c:formatCode>#,##0</c:formatCode>
                <c:ptCount val="1"/>
                <c:pt idx="0">
                  <c:v>606</c:v>
                </c:pt>
              </c:numCache>
            </c:numRef>
          </c:val>
        </c:ser>
        <c:ser>
          <c:idx val="2"/>
          <c:order val="2"/>
          <c:tx>
            <c:strRef>
              <c:f>Data!$O$14</c:f>
              <c:strCache>
                <c:ptCount val="1"/>
                <c:pt idx="0">
                  <c:v>NS CFB (Pet Coke)</c:v>
                </c:pt>
              </c:strCache>
            </c:strRef>
          </c:tx>
          <c:spPr>
            <a:solidFill>
              <a:schemeClr val="bg1">
                <a:lumMod val="85000"/>
              </a:schemeClr>
            </a:solidFill>
          </c:spPr>
          <c:invertIfNegative val="0"/>
          <c:val>
            <c:numRef>
              <c:f>Data!$P$14</c:f>
              <c:numCache>
                <c:formatCode>#,##0</c:formatCode>
                <c:ptCount val="1"/>
                <c:pt idx="0">
                  <c:v>586</c:v>
                </c:pt>
              </c:numCache>
            </c:numRef>
          </c:val>
        </c:ser>
        <c:ser>
          <c:idx val="3"/>
          <c:order val="3"/>
          <c:tx>
            <c:strRef>
              <c:f>Data!$O$15</c:f>
              <c:strCache>
                <c:ptCount val="1"/>
                <c:pt idx="0">
                  <c:v>SJRPP (Coal)</c:v>
                </c:pt>
              </c:strCache>
            </c:strRef>
          </c:tx>
          <c:spPr>
            <a:solidFill>
              <a:schemeClr val="bg1">
                <a:lumMod val="50000"/>
              </a:schemeClr>
            </a:solidFill>
          </c:spPr>
          <c:invertIfNegative val="0"/>
          <c:val>
            <c:numRef>
              <c:f>Data!$P$15</c:f>
              <c:numCache>
                <c:formatCode>#,##0</c:formatCode>
                <c:ptCount val="1"/>
                <c:pt idx="0">
                  <c:v>637</c:v>
                </c:pt>
              </c:numCache>
            </c:numRef>
          </c:val>
        </c:ser>
        <c:ser>
          <c:idx val="4"/>
          <c:order val="4"/>
          <c:tx>
            <c:strRef>
              <c:f>Data!$O$16</c:f>
              <c:strCache>
                <c:ptCount val="1"/>
                <c:pt idx="0">
                  <c:v>Simple Cycle (Gas)</c:v>
                </c:pt>
              </c:strCache>
            </c:strRef>
          </c:tx>
          <c:spPr>
            <a:solidFill>
              <a:schemeClr val="accent3">
                <a:lumMod val="40000"/>
                <a:lumOff val="60000"/>
              </a:schemeClr>
            </a:solidFill>
          </c:spPr>
          <c:invertIfNegative val="0"/>
          <c:val>
            <c:numRef>
              <c:f>Data!$P$16</c:f>
              <c:numCache>
                <c:formatCode>#,##0</c:formatCode>
                <c:ptCount val="1"/>
                <c:pt idx="0">
                  <c:v>944</c:v>
                </c:pt>
              </c:numCache>
            </c:numRef>
          </c:val>
        </c:ser>
        <c:ser>
          <c:idx val="5"/>
          <c:order val="5"/>
          <c:tx>
            <c:strRef>
              <c:f>Data!$O$17</c:f>
              <c:strCache>
                <c:ptCount val="1"/>
                <c:pt idx="0">
                  <c:v>NS3 (Gas)</c:v>
                </c:pt>
              </c:strCache>
            </c:strRef>
          </c:tx>
          <c:spPr>
            <a:solidFill>
              <a:schemeClr val="accent1">
                <a:lumMod val="40000"/>
                <a:lumOff val="60000"/>
              </a:schemeClr>
            </a:solidFill>
          </c:spPr>
          <c:invertIfNegative val="0"/>
          <c:val>
            <c:numRef>
              <c:f>Data!$P$17</c:f>
              <c:numCache>
                <c:formatCode>#,##0</c:formatCode>
                <c:ptCount val="1"/>
                <c:pt idx="0">
                  <c:v>524</c:v>
                </c:pt>
              </c:numCache>
            </c:numRef>
          </c:val>
        </c:ser>
        <c:dLbls>
          <c:showLegendKey val="0"/>
          <c:showVal val="0"/>
          <c:showCatName val="0"/>
          <c:showSerName val="0"/>
          <c:showPercent val="0"/>
          <c:showBubbleSize val="0"/>
        </c:dLbls>
        <c:gapWidth val="22"/>
        <c:overlap val="100"/>
        <c:axId val="108648704"/>
        <c:axId val="108654976"/>
      </c:barChart>
      <c:catAx>
        <c:axId val="108648704"/>
        <c:scaling>
          <c:orientation val="minMax"/>
        </c:scaling>
        <c:delete val="1"/>
        <c:axPos val="b"/>
        <c:majorTickMark val="out"/>
        <c:minorTickMark val="none"/>
        <c:tickLblPos val="nextTo"/>
        <c:crossAx val="108654976"/>
        <c:crosses val="autoZero"/>
        <c:auto val="1"/>
        <c:lblAlgn val="ctr"/>
        <c:lblOffset val="100"/>
        <c:noMultiLvlLbl val="0"/>
      </c:catAx>
      <c:valAx>
        <c:axId val="108654976"/>
        <c:scaling>
          <c:orientation val="minMax"/>
          <c:max val="4000"/>
          <c:min val="0"/>
        </c:scaling>
        <c:delete val="0"/>
        <c:axPos val="l"/>
        <c:majorGridlines/>
        <c:title>
          <c:tx>
            <c:rich>
              <a:bodyPr rot="-5400000" vert="horz"/>
              <a:lstStyle/>
              <a:p>
                <a:pPr>
                  <a:defRPr sz="1400"/>
                </a:pPr>
                <a:r>
                  <a:rPr lang="en-US" sz="1400" dirty="0" smtClean="0"/>
                  <a:t>Capacity (MW)</a:t>
                </a:r>
                <a:endParaRPr lang="en-US" sz="1400" dirty="0"/>
              </a:p>
            </c:rich>
          </c:tx>
          <c:layout>
            <c:manualLayout>
              <c:xMode val="edge"/>
              <c:yMode val="edge"/>
              <c:x val="0"/>
              <c:y val="0.32976387979576233"/>
            </c:manualLayout>
          </c:layout>
          <c:overlay val="0"/>
        </c:title>
        <c:numFmt formatCode="#,##0" sourceLinked="1"/>
        <c:majorTickMark val="out"/>
        <c:minorTickMark val="none"/>
        <c:tickLblPos val="nextTo"/>
        <c:crossAx val="108648704"/>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38888888888889"/>
          <c:y val="0.15740740740740741"/>
          <c:w val="0.4777777777777778"/>
          <c:h val="0.79629629629629628"/>
        </c:manualLayout>
      </c:layout>
      <c:pieChart>
        <c:varyColors val="1"/>
        <c:ser>
          <c:idx val="0"/>
          <c:order val="0"/>
          <c:dPt>
            <c:idx val="0"/>
            <c:bubble3D val="0"/>
            <c:spPr>
              <a:solidFill>
                <a:schemeClr val="tx2">
                  <a:lumMod val="60000"/>
                  <a:lumOff val="40000"/>
                </a:schemeClr>
              </a:solidFill>
            </c:spPr>
          </c:dPt>
          <c:dPt>
            <c:idx val="1"/>
            <c:bubble3D val="0"/>
            <c:spPr>
              <a:solidFill>
                <a:schemeClr val="accent6">
                  <a:lumMod val="75000"/>
                </a:schemeClr>
              </a:solidFill>
            </c:spPr>
          </c:dPt>
          <c:dPt>
            <c:idx val="2"/>
            <c:bubble3D val="0"/>
            <c:spPr>
              <a:solidFill>
                <a:schemeClr val="accent3">
                  <a:lumMod val="60000"/>
                  <a:lumOff val="40000"/>
                </a:schemeClr>
              </a:solidFill>
            </c:spPr>
          </c:dPt>
          <c:dLbls>
            <c:dLbl>
              <c:idx val="0"/>
              <c:layout>
                <c:manualLayout>
                  <c:x val="-0.15582622921486178"/>
                  <c:y val="2.4464831804281346E-2"/>
                </c:manualLayout>
              </c:layout>
              <c:spPr/>
              <c:txPr>
                <a:bodyPr/>
                <a:lstStyle/>
                <a:p>
                  <a:pPr>
                    <a:defRPr sz="800" b="1"/>
                  </a:pPr>
                  <a:endParaRPr lang="en-US"/>
                </a:p>
              </c:txPr>
              <c:dLblPos val="bestFit"/>
              <c:showLegendKey val="0"/>
              <c:showVal val="0"/>
              <c:showCatName val="0"/>
              <c:showSerName val="0"/>
              <c:showPercent val="1"/>
              <c:showBubbleSize val="0"/>
            </c:dLbl>
            <c:dLbl>
              <c:idx val="1"/>
              <c:layout>
                <c:manualLayout>
                  <c:x val="0.11268618754872765"/>
                  <c:y val="-9.1743119266055051E-2"/>
                </c:manualLayout>
              </c:layout>
              <c:spPr/>
              <c:txPr>
                <a:bodyPr/>
                <a:lstStyle/>
                <a:p>
                  <a:pPr>
                    <a:defRPr sz="800" b="1"/>
                  </a:pPr>
                  <a:endParaRPr lang="en-US"/>
                </a:p>
              </c:txPr>
              <c:dLblPos val="bestFit"/>
              <c:showLegendKey val="0"/>
              <c:showVal val="0"/>
              <c:showCatName val="0"/>
              <c:showSerName val="0"/>
              <c:showPercent val="1"/>
              <c:showBubbleSize val="0"/>
            </c:dLbl>
            <c:dLbl>
              <c:idx val="2"/>
              <c:layout>
                <c:manualLayout>
                  <c:x val="5.5657008473818076E-2"/>
                  <c:y val="0.16067759878639024"/>
                </c:manualLayout>
              </c:layout>
              <c:spPr/>
              <c:txPr>
                <a:bodyPr/>
                <a:lstStyle/>
                <a:p>
                  <a:pPr>
                    <a:defRPr sz="800" b="1"/>
                  </a:pPr>
                  <a:endParaRPr lang="en-US"/>
                </a:p>
              </c:txPr>
              <c:dLblPos val="bestFit"/>
              <c:showLegendKey val="0"/>
              <c:showVal val="0"/>
              <c:showCatName val="0"/>
              <c:showSerName val="0"/>
              <c:showPercent val="1"/>
              <c:showBubbleSize val="0"/>
            </c:dLbl>
            <c:dLbl>
              <c:idx val="3"/>
              <c:layout>
                <c:manualLayout>
                  <c:x val="9.4444444444444442E-2"/>
                  <c:y val="2.3147783610382024E-2"/>
                </c:manualLayout>
              </c:layout>
              <c:spPr/>
              <c:txPr>
                <a:bodyPr/>
                <a:lstStyle/>
                <a:p>
                  <a:pPr>
                    <a:defRPr sz="800" b="1"/>
                  </a:pPr>
                  <a:endParaRPr lang="en-US"/>
                </a:p>
              </c:txPr>
              <c:dLblPos val="bestFit"/>
              <c:showLegendKey val="0"/>
              <c:showVal val="0"/>
              <c:showCatName val="0"/>
              <c:showSerName val="0"/>
              <c:showPercent val="1"/>
              <c:showBubbleSize val="0"/>
            </c:dLbl>
            <c:txPr>
              <a:bodyPr/>
              <a:lstStyle/>
              <a:p>
                <a:pPr>
                  <a:defRPr b="1"/>
                </a:pPr>
                <a:endParaRPr lang="en-US"/>
              </a:p>
            </c:txPr>
            <c:dLblPos val="outEnd"/>
            <c:showLegendKey val="0"/>
            <c:showVal val="0"/>
            <c:showCatName val="0"/>
            <c:showSerName val="0"/>
            <c:showPercent val="1"/>
            <c:showBubbleSize val="0"/>
            <c:showLeaderLines val="1"/>
          </c:dLbls>
          <c:cat>
            <c:strRef>
              <c:f>'WS - Sys Sales'!$A$1:$A$3</c:f>
              <c:strCache>
                <c:ptCount val="3"/>
                <c:pt idx="0">
                  <c:v>Residential</c:v>
                </c:pt>
                <c:pt idx="1">
                  <c:v>Commercial &amp; Industrial</c:v>
                </c:pt>
                <c:pt idx="2">
                  <c:v>Irrigation</c:v>
                </c:pt>
              </c:strCache>
            </c:strRef>
          </c:cat>
          <c:val>
            <c:numRef>
              <c:f>'WS - Sys Sales'!$C$1:$C$3</c:f>
              <c:numCache>
                <c:formatCode>0%</c:formatCode>
                <c:ptCount val="3"/>
                <c:pt idx="0">
                  <c:v>0.48411283922437326</c:v>
                </c:pt>
                <c:pt idx="1">
                  <c:v>0.37830653862932589</c:v>
                </c:pt>
                <c:pt idx="2">
                  <c:v>0.13758062214630085</c:v>
                </c:pt>
              </c:numCache>
            </c:numRef>
          </c:val>
        </c:ser>
        <c:dLbls>
          <c:dLblPos val="outEnd"/>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'W&amp;S'!$B$1</c:f>
              <c:strCache>
                <c:ptCount val="1"/>
                <c:pt idx="0">
                  <c:v>Amount</c:v>
                </c:pt>
              </c:strCache>
            </c:strRef>
          </c:tx>
          <c:spPr>
            <a:ln w="9525">
              <a:solidFill>
                <a:schemeClr val="bg1"/>
              </a:solidFill>
            </a:ln>
          </c:spPr>
          <c:dLbls>
            <c:dLbl>
              <c:idx val="0"/>
              <c:layout>
                <c:manualLayout>
                  <c:x val="8.6376949224109767E-2"/>
                  <c:y val="-5.6599196638151841E-2"/>
                </c:manualLayout>
              </c:layout>
              <c:tx>
                <c:rich>
                  <a:bodyPr/>
                  <a:lstStyle/>
                  <a:p>
                    <a:r>
                      <a:rPr lang="en-US" dirty="0"/>
                      <a:t>Fixed,  </a:t>
                    </a:r>
                    <a:r>
                      <a:rPr lang="en-US" dirty="0" smtClean="0"/>
                      <a:t>$1,609,155,000  </a:t>
                    </a:r>
                    <a:r>
                      <a:rPr lang="en-US" dirty="0"/>
                      <a:t>85%</a:t>
                    </a:r>
                  </a:p>
                </c:rich>
              </c:tx>
              <c:showLegendKey val="0"/>
              <c:showVal val="1"/>
              <c:showCatName val="1"/>
              <c:showSerName val="0"/>
              <c:showPercent val="1"/>
              <c:showBubbleSize val="0"/>
            </c:dLbl>
            <c:dLbl>
              <c:idx val="1"/>
              <c:layout>
                <c:manualLayout>
                  <c:x val="-7.9976694232561901E-2"/>
                  <c:y val="0.11455819314282083"/>
                </c:manualLayout>
              </c:layout>
              <c:tx>
                <c:rich>
                  <a:bodyPr/>
                  <a:lstStyle/>
                  <a:p>
                    <a:r>
                      <a:rPr lang="en-US" dirty="0"/>
                      <a:t>Variable,  </a:t>
                    </a:r>
                    <a:r>
                      <a:rPr lang="en-US" dirty="0" smtClean="0"/>
                      <a:t>$168,645,000 </a:t>
                    </a:r>
                  </a:p>
                  <a:p>
                    <a:r>
                      <a:rPr lang="en-US" dirty="0" smtClean="0"/>
                      <a:t>9</a:t>
                    </a:r>
                    <a:r>
                      <a:rPr lang="en-US" dirty="0"/>
                      <a:t>%</a:t>
                    </a:r>
                  </a:p>
                </c:rich>
              </c:tx>
              <c:showLegendKey val="0"/>
              <c:showVal val="1"/>
              <c:showCatName val="1"/>
              <c:showSerName val="0"/>
              <c:showPercent val="1"/>
              <c:showBubbleSize val="0"/>
            </c:dLbl>
            <c:dLbl>
              <c:idx val="2"/>
              <c:layout>
                <c:manualLayout>
                  <c:x val="-9.0580941640904286E-2"/>
                  <c:y val="6.1779602807420821E-3"/>
                </c:manualLayout>
              </c:layout>
              <c:tx>
                <c:rich>
                  <a:bodyPr/>
                  <a:lstStyle/>
                  <a:p>
                    <a:r>
                      <a:rPr lang="en-US" dirty="0"/>
                      <a:t>Synthetic Fixed,  </a:t>
                    </a:r>
                    <a:r>
                      <a:rPr lang="en-US" dirty="0" smtClean="0"/>
                      <a:t>$124,020,000 </a:t>
                    </a:r>
                  </a:p>
                  <a:p>
                    <a:r>
                      <a:rPr lang="en-US" dirty="0" smtClean="0"/>
                      <a:t>6</a:t>
                    </a:r>
                    <a:r>
                      <a:rPr lang="en-US" dirty="0"/>
                      <a:t>%</a:t>
                    </a:r>
                  </a:p>
                </c:rich>
              </c:tx>
              <c:showLegendKey val="0"/>
              <c:showVal val="1"/>
              <c:showCatName val="1"/>
              <c:showSerName val="0"/>
              <c:showPercent val="1"/>
              <c:showBubbleSize val="0"/>
            </c:dLbl>
            <c:txPr>
              <a:bodyPr/>
              <a:lstStyle/>
              <a:p>
                <a:pPr>
                  <a:defRPr b="1"/>
                </a:pPr>
                <a:endParaRPr lang="en-US"/>
              </a:p>
            </c:txPr>
            <c:showLegendKey val="0"/>
            <c:showVal val="1"/>
            <c:showCatName val="1"/>
            <c:showSerName val="0"/>
            <c:showPercent val="1"/>
            <c:showBubbleSize val="0"/>
            <c:showLeaderLines val="1"/>
          </c:dLbls>
          <c:cat>
            <c:strRef>
              <c:f>'W&amp;S'!$A$2:$A$4</c:f>
              <c:strCache>
                <c:ptCount val="3"/>
                <c:pt idx="0">
                  <c:v>Fixed</c:v>
                </c:pt>
                <c:pt idx="1">
                  <c:v>Variable</c:v>
                </c:pt>
                <c:pt idx="2">
                  <c:v>Synthetic Fixed</c:v>
                </c:pt>
              </c:strCache>
            </c:strRef>
          </c:cat>
          <c:val>
            <c:numRef>
              <c:f>'W&amp;S'!$B$2:$B$4</c:f>
              <c:numCache>
                <c:formatCode>_(* #,##0_);_(* \(#,##0\);_(* "-"??_);_(@_)</c:formatCode>
                <c:ptCount val="3"/>
                <c:pt idx="0">
                  <c:v>1624834663</c:v>
                </c:pt>
                <c:pt idx="1">
                  <c:v>168645000</c:v>
                </c:pt>
                <c:pt idx="2">
                  <c:v>124020000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'FY14 W&amp;S pie chart'!$B$1</c:f>
              <c:strCache>
                <c:ptCount val="1"/>
                <c:pt idx="0">
                  <c:v>Amount</c:v>
                </c:pt>
              </c:strCache>
            </c:strRef>
          </c:tx>
          <c:spPr>
            <a:ln w="9525">
              <a:solidFill>
                <a:schemeClr val="bg1"/>
              </a:solidFill>
            </a:ln>
          </c:spPr>
          <c:dLbls>
            <c:dLbl>
              <c:idx val="0"/>
              <c:layout>
                <c:manualLayout>
                  <c:x val="9.9418197725284346E-2"/>
                  <c:y val="-0.17192111402741325"/>
                </c:manualLayout>
              </c:layout>
              <c:tx>
                <c:rich>
                  <a:bodyPr/>
                  <a:lstStyle/>
                  <a:p>
                    <a:r>
                      <a:rPr lang="en-US" dirty="0"/>
                      <a:t>Fixed,  </a:t>
                    </a:r>
                    <a:r>
                      <a:rPr lang="en-US" dirty="0" smtClean="0"/>
                      <a:t>1,510,710,000</a:t>
                    </a:r>
                  </a:p>
                  <a:p>
                    <a:r>
                      <a:rPr lang="en-US" dirty="0" smtClean="0"/>
                      <a:t>84</a:t>
                    </a:r>
                    <a:r>
                      <a:rPr lang="en-US" dirty="0"/>
                      <a:t>%</a:t>
                    </a:r>
                  </a:p>
                </c:rich>
              </c:tx>
              <c:showLegendKey val="0"/>
              <c:showVal val="1"/>
              <c:showCatName val="1"/>
              <c:showSerName val="0"/>
              <c:showPercent val="1"/>
              <c:showBubbleSize val="0"/>
            </c:dLbl>
            <c:dLbl>
              <c:idx val="1"/>
              <c:layout>
                <c:manualLayout>
                  <c:x val="-4.0852909011373575E-2"/>
                  <c:y val="9.8083624963546223E-2"/>
                </c:manualLayout>
              </c:layout>
              <c:tx>
                <c:rich>
                  <a:bodyPr/>
                  <a:lstStyle/>
                  <a:p>
                    <a:r>
                      <a:rPr lang="en-US" dirty="0"/>
                      <a:t>Variable,  </a:t>
                    </a:r>
                    <a:r>
                      <a:rPr lang="en-US" dirty="0" smtClean="0"/>
                      <a:t>162,655,000</a:t>
                    </a:r>
                  </a:p>
                  <a:p>
                    <a:r>
                      <a:rPr lang="en-US" dirty="0" smtClean="0"/>
                      <a:t>9</a:t>
                    </a:r>
                    <a:r>
                      <a:rPr lang="en-US" dirty="0"/>
                      <a:t>%</a:t>
                    </a:r>
                  </a:p>
                </c:rich>
              </c:tx>
              <c:showLegendKey val="0"/>
              <c:showVal val="1"/>
              <c:showCatName val="1"/>
              <c:showSerName val="0"/>
              <c:showPercent val="1"/>
              <c:showBubbleSize val="0"/>
            </c:dLbl>
            <c:dLbl>
              <c:idx val="2"/>
              <c:layout/>
              <c:tx>
                <c:rich>
                  <a:bodyPr/>
                  <a:lstStyle/>
                  <a:p>
                    <a:r>
                      <a:rPr lang="en-US"/>
                      <a:t>Synthetic Fixed,  </a:t>
                    </a:r>
                    <a:r>
                      <a:rPr lang="en-US" smtClean="0"/>
                      <a:t>124,020,000</a:t>
                    </a:r>
                  </a:p>
                  <a:p>
                    <a:r>
                      <a:rPr lang="en-US" smtClean="0"/>
                      <a:t>7</a:t>
                    </a:r>
                    <a:r>
                      <a:rPr lang="en-US"/>
                      <a:t>%</a:t>
                    </a:r>
                  </a:p>
                </c:rich>
              </c:tx>
              <c:showLegendKey val="0"/>
              <c:showVal val="1"/>
              <c:showCatName val="1"/>
              <c:showSerName val="0"/>
              <c:showPercent val="1"/>
              <c:showBubbleSize val="0"/>
            </c:dLbl>
            <c:txPr>
              <a:bodyPr/>
              <a:lstStyle/>
              <a:p>
                <a:pPr>
                  <a:defRPr b="1"/>
                </a:pPr>
                <a:endParaRPr lang="en-US"/>
              </a:p>
            </c:txPr>
            <c:showLegendKey val="0"/>
            <c:showVal val="1"/>
            <c:showCatName val="1"/>
            <c:showSerName val="0"/>
            <c:showPercent val="1"/>
            <c:showBubbleSize val="0"/>
            <c:showLeaderLines val="1"/>
          </c:dLbls>
          <c:cat>
            <c:strRef>
              <c:f>'FY14 W&amp;S pie chart'!$A$2:$A$4</c:f>
              <c:strCache>
                <c:ptCount val="3"/>
                <c:pt idx="0">
                  <c:v>Fixed</c:v>
                </c:pt>
                <c:pt idx="1">
                  <c:v>Variable</c:v>
                </c:pt>
                <c:pt idx="2">
                  <c:v>Synthetic Fixed</c:v>
                </c:pt>
              </c:strCache>
            </c:strRef>
          </c:cat>
          <c:val>
            <c:numRef>
              <c:f>'FY14 W&amp;S pie chart'!$B$2:$B$4</c:f>
              <c:numCache>
                <c:formatCode>_(* #,##0_);_(* \(#,##0\);_(* "-"??_);_(@_)</c:formatCode>
                <c:ptCount val="3"/>
                <c:pt idx="0">
                  <c:v>1510710000</c:v>
                </c:pt>
                <c:pt idx="1">
                  <c:v>162655000</c:v>
                </c:pt>
                <c:pt idx="2">
                  <c:v>124020000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38888888888889"/>
          <c:y val="0.15740740740740741"/>
          <c:w val="0.4777777777777778"/>
          <c:h val="0.79629629629629628"/>
        </c:manualLayout>
      </c:layout>
      <c:pieChart>
        <c:varyColors val="1"/>
        <c:ser>
          <c:idx val="0"/>
          <c:order val="0"/>
          <c:dPt>
            <c:idx val="0"/>
            <c:bubble3D val="0"/>
            <c:spPr>
              <a:solidFill>
                <a:schemeClr val="tx2">
                  <a:lumMod val="60000"/>
                  <a:lumOff val="40000"/>
                </a:schemeClr>
              </a:solidFill>
            </c:spPr>
          </c:dPt>
          <c:dPt>
            <c:idx val="1"/>
            <c:bubble3D val="0"/>
            <c:spPr>
              <a:solidFill>
                <a:schemeClr val="accent6">
                  <a:lumMod val="75000"/>
                </a:schemeClr>
              </a:solidFill>
            </c:spPr>
          </c:dPt>
          <c:dPt>
            <c:idx val="2"/>
            <c:bubble3D val="0"/>
            <c:spPr>
              <a:solidFill>
                <a:schemeClr val="accent3">
                  <a:lumMod val="60000"/>
                  <a:lumOff val="40000"/>
                </a:schemeClr>
              </a:solidFill>
            </c:spPr>
          </c:dPt>
          <c:dLbls>
            <c:dLbl>
              <c:idx val="1"/>
              <c:layout>
                <c:manualLayout>
                  <c:x val="8.7283464566929134E-2"/>
                  <c:y val="0.16940772293620113"/>
                </c:manualLayout>
              </c:layout>
              <c:dLblPos val="bestFit"/>
              <c:showLegendKey val="0"/>
              <c:showVal val="1"/>
              <c:showCatName val="0"/>
              <c:showSerName val="0"/>
              <c:showPercent val="0"/>
              <c:showBubbleSize val="0"/>
            </c:dLbl>
            <c:dLbl>
              <c:idx val="2"/>
              <c:layout>
                <c:manualLayout>
                  <c:x val="6.5848450359634256E-2"/>
                  <c:y val="1.4973346147891409E-2"/>
                </c:manualLayout>
              </c:layout>
              <c:dLblPos val="bestFit"/>
              <c:showLegendKey val="0"/>
              <c:showVal val="1"/>
              <c:showCatName val="0"/>
              <c:showSerName val="0"/>
              <c:showPercent val="0"/>
              <c:showBubbleSize val="0"/>
            </c:dLbl>
            <c:txPr>
              <a:bodyPr/>
              <a:lstStyle/>
              <a:p>
                <a:pPr>
                  <a:defRPr b="1"/>
                </a:pPr>
                <a:endParaRPr lang="en-US"/>
              </a:p>
            </c:txPr>
            <c:dLblPos val="ctr"/>
            <c:showLegendKey val="0"/>
            <c:showVal val="1"/>
            <c:showCatName val="0"/>
            <c:showSerName val="0"/>
            <c:showPercent val="0"/>
            <c:showBubbleSize val="0"/>
            <c:showLeaderLines val="1"/>
          </c:dLbls>
          <c:cat>
            <c:strRef>
              <c:f>'ES - Avg # of Accts'!$A$1:$A$3</c:f>
              <c:strCache>
                <c:ptCount val="3"/>
                <c:pt idx="0">
                  <c:v>Residential</c:v>
                </c:pt>
                <c:pt idx="1">
                  <c:v>Commercial &amp; Industrial</c:v>
                </c:pt>
                <c:pt idx="2">
                  <c:v>Public Street Lighting</c:v>
                </c:pt>
              </c:strCache>
            </c:strRef>
          </c:cat>
          <c:val>
            <c:numRef>
              <c:f>'ES - Avg # of Accts'!$B$1:$B$3</c:f>
              <c:numCache>
                <c:formatCode>0%</c:formatCode>
                <c:ptCount val="3"/>
                <c:pt idx="0">
                  <c:v>0.88</c:v>
                </c:pt>
                <c:pt idx="1">
                  <c:v>0.11</c:v>
                </c:pt>
                <c:pt idx="2">
                  <c:v>0.01</c:v>
                </c:pt>
              </c:numCache>
            </c:numRef>
          </c:val>
        </c:ser>
        <c:dLbls>
          <c:dLblPos val="ctr"/>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38888888888889"/>
          <c:y val="0.15740740740740741"/>
          <c:w val="0.4777777777777778"/>
          <c:h val="0.79629629629629628"/>
        </c:manualLayout>
      </c:layout>
      <c:pieChart>
        <c:varyColors val="1"/>
        <c:ser>
          <c:idx val="0"/>
          <c:order val="0"/>
          <c:dPt>
            <c:idx val="0"/>
            <c:bubble3D val="0"/>
            <c:spPr>
              <a:solidFill>
                <a:schemeClr val="tx2">
                  <a:lumMod val="60000"/>
                  <a:lumOff val="40000"/>
                </a:schemeClr>
              </a:solidFill>
            </c:spPr>
          </c:dPt>
          <c:dPt>
            <c:idx val="1"/>
            <c:bubble3D val="0"/>
            <c:spPr>
              <a:solidFill>
                <a:schemeClr val="accent6">
                  <a:lumMod val="75000"/>
                </a:schemeClr>
              </a:solidFill>
            </c:spPr>
          </c:dPt>
          <c:dPt>
            <c:idx val="2"/>
            <c:bubble3D val="0"/>
            <c:spPr>
              <a:solidFill>
                <a:schemeClr val="accent3">
                  <a:lumMod val="60000"/>
                  <a:lumOff val="40000"/>
                </a:schemeClr>
              </a:solidFill>
            </c:spPr>
          </c:dPt>
          <c:dPt>
            <c:idx val="3"/>
            <c:bubble3D val="0"/>
            <c:spPr>
              <a:solidFill>
                <a:schemeClr val="accent4">
                  <a:lumMod val="75000"/>
                </a:schemeClr>
              </a:solidFill>
            </c:spPr>
          </c:dPt>
          <c:dLbls>
            <c:dLbl>
              <c:idx val="2"/>
              <c:layout>
                <c:manualLayout>
                  <c:x val="-4.425602027536514E-2"/>
                  <c:y val="2.8885451818522683E-2"/>
                </c:manualLayout>
              </c:layout>
              <c:dLblPos val="bestFit"/>
              <c:showLegendKey val="0"/>
              <c:showVal val="1"/>
              <c:showCatName val="0"/>
              <c:showSerName val="0"/>
              <c:showPercent val="0"/>
              <c:showBubbleSize val="0"/>
            </c:dLbl>
            <c:dLbl>
              <c:idx val="3"/>
              <c:layout>
                <c:manualLayout>
                  <c:x val="6.2150101444004714E-2"/>
                  <c:y val="1.5695042194554351E-2"/>
                </c:manualLayout>
              </c:layout>
              <c:dLblPos val="bestFit"/>
              <c:showLegendKey val="0"/>
              <c:showVal val="1"/>
              <c:showCatName val="0"/>
              <c:showSerName val="0"/>
              <c:showPercent val="0"/>
              <c:showBubbleSize val="0"/>
            </c:dLbl>
            <c:txPr>
              <a:bodyPr/>
              <a:lstStyle/>
              <a:p>
                <a:pPr>
                  <a:defRPr b="1"/>
                </a:pPr>
                <a:endParaRPr lang="en-US"/>
              </a:p>
            </c:txPr>
            <c:dLblPos val="ctr"/>
            <c:showLegendKey val="0"/>
            <c:showVal val="1"/>
            <c:showCatName val="0"/>
            <c:showSerName val="0"/>
            <c:showPercent val="0"/>
            <c:showBubbleSize val="0"/>
            <c:showLeaderLines val="1"/>
          </c:dLbls>
          <c:cat>
            <c:strRef>
              <c:f>'ES - Sys Sales'!$A$1:$A$4</c:f>
              <c:strCache>
                <c:ptCount val="4"/>
                <c:pt idx="0">
                  <c:v>Residential</c:v>
                </c:pt>
                <c:pt idx="1">
                  <c:v>Commercial &amp; Industrial</c:v>
                </c:pt>
                <c:pt idx="2">
                  <c:v>Public Street Lighting</c:v>
                </c:pt>
                <c:pt idx="3">
                  <c:v>Wholesale</c:v>
                </c:pt>
              </c:strCache>
            </c:strRef>
          </c:cat>
          <c:val>
            <c:numRef>
              <c:f>'ES - Sys Sales'!$B$1:$B$4</c:f>
              <c:numCache>
                <c:formatCode>0%</c:formatCode>
                <c:ptCount val="4"/>
                <c:pt idx="0">
                  <c:v>0.41</c:v>
                </c:pt>
                <c:pt idx="1">
                  <c:v>0.55000000000000004</c:v>
                </c:pt>
                <c:pt idx="2">
                  <c:v>0.01</c:v>
                </c:pt>
                <c:pt idx="3">
                  <c:v>0.03</c:v>
                </c:pt>
              </c:numCache>
            </c:numRef>
          </c:val>
        </c:ser>
        <c:dLbls>
          <c:dLblPos val="ctr"/>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38888888888889"/>
          <c:y val="0.15740740740740741"/>
          <c:w val="0.4777777777777778"/>
          <c:h val="0.79629629629629628"/>
        </c:manualLayout>
      </c:layout>
      <c:pieChart>
        <c:varyColors val="1"/>
        <c:ser>
          <c:idx val="0"/>
          <c:order val="0"/>
          <c:dPt>
            <c:idx val="1"/>
            <c:bubble3D val="0"/>
            <c:spPr>
              <a:solidFill>
                <a:schemeClr val="accent6">
                  <a:lumMod val="75000"/>
                </a:schemeClr>
              </a:solidFill>
            </c:spPr>
          </c:dPt>
          <c:dPt>
            <c:idx val="2"/>
            <c:bubble3D val="0"/>
            <c:spPr>
              <a:solidFill>
                <a:schemeClr val="accent3">
                  <a:lumMod val="60000"/>
                  <a:lumOff val="40000"/>
                </a:schemeClr>
              </a:solidFill>
            </c:spPr>
          </c:dPt>
          <c:dPt>
            <c:idx val="3"/>
            <c:bubble3D val="0"/>
            <c:spPr>
              <a:solidFill>
                <a:schemeClr val="accent4">
                  <a:lumMod val="75000"/>
                </a:schemeClr>
              </a:solidFill>
            </c:spPr>
          </c:dPt>
          <c:dLbls>
            <c:dLbl>
              <c:idx val="0"/>
              <c:layout>
                <c:manualLayout>
                  <c:x val="-0.14449917898193759"/>
                  <c:y val="4.4631964519345368E-2"/>
                </c:manualLayout>
              </c:layout>
              <c:spPr/>
              <c:txPr>
                <a:bodyPr/>
                <a:lstStyle/>
                <a:p>
                  <a:pPr>
                    <a:defRPr sz="800" b="1"/>
                  </a:pPr>
                  <a:endParaRPr lang="en-US"/>
                </a:p>
              </c:txPr>
              <c:dLblPos val="bestFit"/>
              <c:showLegendKey val="0"/>
              <c:showVal val="0"/>
              <c:showCatName val="0"/>
              <c:showSerName val="0"/>
              <c:showPercent val="1"/>
              <c:showBubbleSize val="0"/>
            </c:dLbl>
            <c:dLbl>
              <c:idx val="1"/>
              <c:layout>
                <c:manualLayout>
                  <c:x val="0.14020221610229755"/>
                  <c:y val="-3.8255969588010315E-2"/>
                </c:manualLayout>
              </c:layout>
              <c:spPr/>
              <c:txPr>
                <a:bodyPr/>
                <a:lstStyle/>
                <a:p>
                  <a:pPr>
                    <a:defRPr sz="800" b="1"/>
                  </a:pPr>
                  <a:endParaRPr lang="en-US"/>
                </a:p>
              </c:txPr>
              <c:dLblPos val="bestFit"/>
              <c:showLegendKey val="0"/>
              <c:showVal val="0"/>
              <c:showCatName val="0"/>
              <c:showSerName val="0"/>
              <c:showPercent val="1"/>
              <c:showBubbleSize val="0"/>
            </c:dLbl>
            <c:dLbl>
              <c:idx val="2"/>
              <c:layout>
                <c:manualLayout>
                  <c:x val="-4.64559171482875E-2"/>
                  <c:y val="6.8213104828385327E-3"/>
                </c:manualLayout>
              </c:layout>
              <c:spPr/>
              <c:txPr>
                <a:bodyPr/>
                <a:lstStyle/>
                <a:p>
                  <a:pPr>
                    <a:defRPr sz="800" b="1"/>
                  </a:pPr>
                  <a:endParaRPr lang="en-US"/>
                </a:p>
              </c:txPr>
              <c:dLblPos val="bestFit"/>
              <c:showLegendKey val="0"/>
              <c:showVal val="0"/>
              <c:showCatName val="0"/>
              <c:showSerName val="0"/>
              <c:showPercent val="1"/>
              <c:showBubbleSize val="0"/>
            </c:dLbl>
            <c:dLbl>
              <c:idx val="3"/>
              <c:layout>
                <c:manualLayout>
                  <c:x val="9.4444444444444442E-2"/>
                  <c:y val="2.3147783610382024E-2"/>
                </c:manualLayout>
              </c:layout>
              <c:spPr/>
              <c:txPr>
                <a:bodyPr/>
                <a:lstStyle/>
                <a:p>
                  <a:pPr>
                    <a:defRPr sz="800" b="1"/>
                  </a:pPr>
                  <a:endParaRPr lang="en-US"/>
                </a:p>
              </c:txPr>
              <c:dLblPos val="bestFit"/>
              <c:showLegendKey val="0"/>
              <c:showVal val="0"/>
              <c:showCatName val="0"/>
              <c:showSerName val="0"/>
              <c:showPercent val="1"/>
              <c:showBubbleSize val="0"/>
            </c:dLbl>
            <c:txPr>
              <a:bodyPr/>
              <a:lstStyle/>
              <a:p>
                <a:pPr>
                  <a:defRPr b="1"/>
                </a:pPr>
                <a:endParaRPr lang="en-US"/>
              </a:p>
            </c:txPr>
            <c:dLblPos val="outEnd"/>
            <c:showLegendKey val="0"/>
            <c:showVal val="0"/>
            <c:showCatName val="0"/>
            <c:showSerName val="0"/>
            <c:showPercent val="1"/>
            <c:showBubbleSize val="0"/>
            <c:showLeaderLines val="1"/>
          </c:dLbls>
          <c:cat>
            <c:strRef>
              <c:f>'ES - Rev'!$A$1:$A$4</c:f>
              <c:strCache>
                <c:ptCount val="4"/>
                <c:pt idx="0">
                  <c:v>Residential</c:v>
                </c:pt>
                <c:pt idx="1">
                  <c:v>Commercial &amp; Industrial</c:v>
                </c:pt>
                <c:pt idx="2">
                  <c:v>Public Street Lighting</c:v>
                </c:pt>
                <c:pt idx="3">
                  <c:v>Wholesale</c:v>
                </c:pt>
              </c:strCache>
            </c:strRef>
          </c:cat>
          <c:val>
            <c:numRef>
              <c:f>'ES - Rev'!$C$1:$C$4</c:f>
              <c:numCache>
                <c:formatCode>0%</c:formatCode>
                <c:ptCount val="4"/>
                <c:pt idx="0">
                  <c:v>0.46295961090052623</c:v>
                </c:pt>
                <c:pt idx="1">
                  <c:v>0.50163178002726949</c:v>
                </c:pt>
                <c:pt idx="2">
                  <c:v>1.1611504611505683E-2</c:v>
                </c:pt>
                <c:pt idx="3">
                  <c:v>2.3797104460698576E-2</c:v>
                </c:pt>
              </c:numCache>
            </c:numRef>
          </c:val>
        </c:ser>
        <c:dLbls>
          <c:dLblPos val="outEnd"/>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'FY14 El pie chart'!$B$1</c:f>
              <c:strCache>
                <c:ptCount val="1"/>
                <c:pt idx="0">
                  <c:v>Amount</c:v>
                </c:pt>
              </c:strCache>
            </c:strRef>
          </c:tx>
          <c:spPr>
            <a:ln w="9525">
              <a:solidFill>
                <a:schemeClr val="bg1"/>
              </a:solidFill>
            </a:ln>
          </c:spPr>
          <c:dLbls>
            <c:dLbl>
              <c:idx val="0"/>
              <c:layout>
                <c:manualLayout>
                  <c:x val="9.9418197725284346E-2"/>
                  <c:y val="-0.17192111402741325"/>
                </c:manualLayout>
              </c:layout>
              <c:tx>
                <c:rich>
                  <a:bodyPr/>
                  <a:lstStyle/>
                  <a:p>
                    <a:r>
                      <a:rPr lang="en-US" dirty="0"/>
                      <a:t>Fixed,  2,637,845,000 </a:t>
                    </a:r>
                    <a:r>
                      <a:rPr lang="en-US" dirty="0" smtClean="0"/>
                      <a:t> </a:t>
                    </a:r>
                    <a:r>
                      <a:rPr lang="en-US" dirty="0"/>
                      <a:t>80%</a:t>
                    </a:r>
                  </a:p>
                </c:rich>
              </c:tx>
              <c:showLegendKey val="0"/>
              <c:showVal val="1"/>
              <c:showCatName val="1"/>
              <c:showSerName val="0"/>
              <c:showPercent val="1"/>
              <c:showBubbleSize val="0"/>
            </c:dLbl>
            <c:dLbl>
              <c:idx val="1"/>
              <c:layout>
                <c:manualLayout>
                  <c:x val="-4.0852909011373575E-2"/>
                  <c:y val="9.8083624963546223E-2"/>
                </c:manualLayout>
              </c:layout>
              <c:tx>
                <c:rich>
                  <a:bodyPr/>
                  <a:lstStyle/>
                  <a:p>
                    <a:r>
                      <a:rPr lang="en-US" dirty="0"/>
                      <a:t>Variable,  241,285,000 </a:t>
                    </a:r>
                    <a:endParaRPr lang="en-US" dirty="0" smtClean="0"/>
                  </a:p>
                  <a:p>
                    <a:r>
                      <a:rPr lang="en-US" dirty="0" smtClean="0"/>
                      <a:t>7</a:t>
                    </a:r>
                    <a:r>
                      <a:rPr lang="en-US" dirty="0"/>
                      <a:t>%</a:t>
                    </a:r>
                  </a:p>
                </c:rich>
              </c:tx>
              <c:showLegendKey val="0"/>
              <c:showVal val="1"/>
              <c:showCatName val="1"/>
              <c:showSerName val="0"/>
              <c:showPercent val="1"/>
              <c:showBubbleSize val="0"/>
            </c:dLbl>
            <c:dLbl>
              <c:idx val="2"/>
              <c:layout/>
              <c:tx>
                <c:rich>
                  <a:bodyPr/>
                  <a:lstStyle/>
                  <a:p>
                    <a:r>
                      <a:rPr lang="en-US"/>
                      <a:t>Synthetic Fixed,  </a:t>
                    </a:r>
                    <a:r>
                      <a:rPr lang="en-US" smtClean="0"/>
                      <a:t>408,285,000</a:t>
                    </a:r>
                  </a:p>
                  <a:p>
                    <a:r>
                      <a:rPr lang="en-US" smtClean="0"/>
                      <a:t>13</a:t>
                    </a:r>
                    <a:r>
                      <a:rPr lang="en-US"/>
                      <a:t>%</a:t>
                    </a:r>
                  </a:p>
                </c:rich>
              </c:tx>
              <c:showLegendKey val="0"/>
              <c:showVal val="1"/>
              <c:showCatName val="1"/>
              <c:showSerName val="0"/>
              <c:showPercent val="1"/>
              <c:showBubbleSize val="0"/>
            </c:dLbl>
            <c:txPr>
              <a:bodyPr/>
              <a:lstStyle/>
              <a:p>
                <a:pPr>
                  <a:defRPr b="1"/>
                </a:pPr>
                <a:endParaRPr lang="en-US"/>
              </a:p>
            </c:txPr>
            <c:showLegendKey val="0"/>
            <c:showVal val="1"/>
            <c:showCatName val="1"/>
            <c:showSerName val="0"/>
            <c:showPercent val="1"/>
            <c:showBubbleSize val="0"/>
            <c:showLeaderLines val="1"/>
          </c:dLbls>
          <c:cat>
            <c:strRef>
              <c:f>'FY14 El pie chart'!$A$2:$A$4</c:f>
              <c:strCache>
                <c:ptCount val="3"/>
                <c:pt idx="0">
                  <c:v>Fixed</c:v>
                </c:pt>
                <c:pt idx="1">
                  <c:v>Variable</c:v>
                </c:pt>
                <c:pt idx="2">
                  <c:v>Synthetic Fixed</c:v>
                </c:pt>
              </c:strCache>
            </c:strRef>
          </c:cat>
          <c:val>
            <c:numRef>
              <c:f>'FY14 El pie chart'!$B$2:$B$4</c:f>
              <c:numCache>
                <c:formatCode>_(* #,##0_);_(* \(#,##0\);_(* "-"??_);_(@_)</c:formatCode>
                <c:ptCount val="3"/>
                <c:pt idx="0">
                  <c:v>2637845000</c:v>
                </c:pt>
                <c:pt idx="1">
                  <c:v>241285000</c:v>
                </c:pt>
                <c:pt idx="2">
                  <c:v>408285000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Electric!$B$1</c:f>
              <c:strCache>
                <c:ptCount val="1"/>
                <c:pt idx="0">
                  <c:v>Amount</c:v>
                </c:pt>
              </c:strCache>
            </c:strRef>
          </c:tx>
          <c:spPr>
            <a:ln w="9525">
              <a:solidFill>
                <a:schemeClr val="bg1"/>
              </a:solidFill>
            </a:ln>
          </c:spPr>
          <c:dLbls>
            <c:dLbl>
              <c:idx val="0"/>
              <c:layout>
                <c:manualLayout>
                  <c:x val="6.067788421849956E-2"/>
                  <c:y val="-7.6977808114542953E-2"/>
                </c:manualLayout>
              </c:layout>
              <c:tx>
                <c:rich>
                  <a:bodyPr/>
                  <a:lstStyle/>
                  <a:p>
                    <a:r>
                      <a:rPr lang="en-US" dirty="0"/>
                      <a:t>Fixed,  </a:t>
                    </a:r>
                    <a:r>
                      <a:rPr lang="en-US" dirty="0" smtClean="0"/>
                      <a:t>$2,773,727,500  </a:t>
                    </a:r>
                    <a:r>
                      <a:rPr lang="en-US" dirty="0"/>
                      <a:t>79%</a:t>
                    </a:r>
                  </a:p>
                </c:rich>
              </c:tx>
              <c:showLegendKey val="0"/>
              <c:showVal val="1"/>
              <c:showCatName val="1"/>
              <c:showSerName val="0"/>
              <c:showPercent val="1"/>
              <c:showBubbleSize val="0"/>
            </c:dLbl>
            <c:dLbl>
              <c:idx val="1"/>
              <c:layout>
                <c:manualLayout>
                  <c:x val="-4.08529899776423E-2"/>
                  <c:y val="4.029220805603638E-2"/>
                </c:manualLayout>
              </c:layout>
              <c:tx>
                <c:rich>
                  <a:bodyPr/>
                  <a:lstStyle/>
                  <a:p>
                    <a:r>
                      <a:rPr lang="en-US" dirty="0"/>
                      <a:t>Variable,  </a:t>
                    </a:r>
                    <a:r>
                      <a:rPr lang="en-US" dirty="0" smtClean="0"/>
                      <a:t>$309,570,000 </a:t>
                    </a:r>
                  </a:p>
                  <a:p>
                    <a:r>
                      <a:rPr lang="en-US" dirty="0" smtClean="0"/>
                      <a:t>9</a:t>
                    </a:r>
                    <a:r>
                      <a:rPr lang="en-US" dirty="0"/>
                      <a:t>%</a:t>
                    </a:r>
                  </a:p>
                </c:rich>
              </c:tx>
              <c:showLegendKey val="0"/>
              <c:showVal val="1"/>
              <c:showCatName val="1"/>
              <c:showSerName val="0"/>
              <c:showPercent val="1"/>
              <c:showBubbleSize val="0"/>
            </c:dLbl>
            <c:dLbl>
              <c:idx val="2"/>
              <c:layout>
                <c:manualLayout>
                  <c:x val="-2.7550092246719032E-2"/>
                  <c:y val="2.3558340037216709E-2"/>
                </c:manualLayout>
              </c:layout>
              <c:tx>
                <c:rich>
                  <a:bodyPr/>
                  <a:lstStyle/>
                  <a:p>
                    <a:r>
                      <a:rPr lang="en-US" dirty="0"/>
                      <a:t>Synthetic Fixed,  </a:t>
                    </a:r>
                    <a:r>
                      <a:rPr lang="en-US" dirty="0" smtClean="0"/>
                      <a:t>$410,235,000  </a:t>
                    </a:r>
                  </a:p>
                  <a:p>
                    <a:r>
                      <a:rPr lang="en-US" dirty="0" smtClean="0"/>
                      <a:t>12</a:t>
                    </a:r>
                    <a:r>
                      <a:rPr lang="en-US" dirty="0"/>
                      <a:t>%</a:t>
                    </a:r>
                  </a:p>
                </c:rich>
              </c:tx>
              <c:showLegendKey val="0"/>
              <c:showVal val="1"/>
              <c:showCatName val="1"/>
              <c:showSerName val="0"/>
              <c:showPercent val="1"/>
              <c:showBubbleSize val="0"/>
            </c:dLbl>
            <c:txPr>
              <a:bodyPr/>
              <a:lstStyle/>
              <a:p>
                <a:pPr>
                  <a:defRPr b="1"/>
                </a:pPr>
                <a:endParaRPr lang="en-US"/>
              </a:p>
            </c:txPr>
            <c:showLegendKey val="0"/>
            <c:showVal val="1"/>
            <c:showCatName val="1"/>
            <c:showSerName val="0"/>
            <c:showPercent val="1"/>
            <c:showBubbleSize val="0"/>
            <c:showLeaderLines val="1"/>
          </c:dLbls>
          <c:cat>
            <c:strRef>
              <c:f>Electric!$A$2:$A$4</c:f>
              <c:strCache>
                <c:ptCount val="3"/>
                <c:pt idx="0">
                  <c:v>Fixed</c:v>
                </c:pt>
                <c:pt idx="1">
                  <c:v>Variable</c:v>
                </c:pt>
                <c:pt idx="2">
                  <c:v>Synthetic Fixed</c:v>
                </c:pt>
              </c:strCache>
            </c:strRef>
          </c:cat>
          <c:val>
            <c:numRef>
              <c:f>Electric!$B$2:$B$4</c:f>
              <c:numCache>
                <c:formatCode>_(* #,##0_);_(* \(#,##0\);_(* "-"??_);_(@_)</c:formatCode>
                <c:ptCount val="3"/>
                <c:pt idx="0">
                  <c:v>2773727500</c:v>
                </c:pt>
                <c:pt idx="1">
                  <c:v>309570000</c:v>
                </c:pt>
                <c:pt idx="2">
                  <c:v>410235000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38888888888889"/>
          <c:y val="0.15740740740740741"/>
          <c:w val="0.4777777777777778"/>
          <c:h val="0.79629629629629628"/>
        </c:manualLayout>
      </c:layout>
      <c:pieChart>
        <c:varyColors val="1"/>
        <c:dLbls>
          <c:dLblPos val="outEnd"/>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38888888888889"/>
          <c:y val="0.15740740740740741"/>
          <c:w val="0.4777777777777778"/>
          <c:h val="0.79629629629629628"/>
        </c:manualLayout>
      </c:layout>
      <c:pieChart>
        <c:varyColors val="1"/>
        <c:ser>
          <c:idx val="0"/>
          <c:order val="0"/>
          <c:dPt>
            <c:idx val="0"/>
            <c:bubble3D val="0"/>
            <c:spPr>
              <a:solidFill>
                <a:schemeClr val="tx2">
                  <a:lumMod val="60000"/>
                  <a:lumOff val="40000"/>
                </a:schemeClr>
              </a:solidFill>
            </c:spPr>
          </c:dPt>
          <c:dPt>
            <c:idx val="1"/>
            <c:bubble3D val="0"/>
            <c:spPr>
              <a:solidFill>
                <a:schemeClr val="accent6">
                  <a:lumMod val="75000"/>
                </a:schemeClr>
              </a:solidFill>
            </c:spPr>
          </c:dPt>
          <c:dPt>
            <c:idx val="2"/>
            <c:bubble3D val="0"/>
            <c:spPr>
              <a:solidFill>
                <a:schemeClr val="accent3">
                  <a:lumMod val="60000"/>
                  <a:lumOff val="40000"/>
                </a:schemeClr>
              </a:solidFill>
            </c:spPr>
          </c:dPt>
          <c:dLbls>
            <c:dLbl>
              <c:idx val="1"/>
              <c:layout>
                <c:manualLayout>
                  <c:x val="0.10642641226829984"/>
                  <c:y val="0.12961649805508196"/>
                </c:manualLayout>
              </c:layout>
              <c:dLblPos val="bestFit"/>
              <c:showLegendKey val="0"/>
              <c:showVal val="1"/>
              <c:showCatName val="0"/>
              <c:showSerName val="0"/>
              <c:showPercent val="0"/>
              <c:showBubbleSize val="0"/>
            </c:dLbl>
            <c:dLbl>
              <c:idx val="2"/>
              <c:layout>
                <c:manualLayout>
                  <c:x val="7.6762015857230484E-2"/>
                  <c:y val="0.18124704945983172"/>
                </c:manualLayout>
              </c:layout>
              <c:dLblPos val="bestFit"/>
              <c:showLegendKey val="0"/>
              <c:showVal val="1"/>
              <c:showCatName val="0"/>
              <c:showSerName val="0"/>
              <c:showPercent val="0"/>
              <c:showBubbleSize val="0"/>
            </c:dLbl>
            <c:txPr>
              <a:bodyPr/>
              <a:lstStyle/>
              <a:p>
                <a:pPr>
                  <a:defRPr b="1"/>
                </a:pPr>
                <a:endParaRPr lang="en-US"/>
              </a:p>
            </c:txPr>
            <c:dLblPos val="ctr"/>
            <c:showLegendKey val="0"/>
            <c:showVal val="1"/>
            <c:showCatName val="0"/>
            <c:showSerName val="0"/>
            <c:showPercent val="0"/>
            <c:showBubbleSize val="0"/>
            <c:showLeaderLines val="1"/>
          </c:dLbls>
          <c:cat>
            <c:strRef>
              <c:f>'WS - Avg # of Accts'!$A$1:$A$3</c:f>
              <c:strCache>
                <c:ptCount val="3"/>
                <c:pt idx="0">
                  <c:v>Residential</c:v>
                </c:pt>
                <c:pt idx="1">
                  <c:v>Commercial &amp; Industrial</c:v>
                </c:pt>
                <c:pt idx="2">
                  <c:v>Irrigation</c:v>
                </c:pt>
              </c:strCache>
            </c:strRef>
          </c:cat>
          <c:val>
            <c:numRef>
              <c:f>'WS - Avg # of Accts'!$B$1:$B$3</c:f>
              <c:numCache>
                <c:formatCode>0%</c:formatCode>
                <c:ptCount val="3"/>
                <c:pt idx="0">
                  <c:v>0.81</c:v>
                </c:pt>
                <c:pt idx="1">
                  <c:v>0.08</c:v>
                </c:pt>
                <c:pt idx="2">
                  <c:v>0.11</c:v>
                </c:pt>
              </c:numCache>
            </c:numRef>
          </c:val>
        </c:ser>
        <c:dLbls>
          <c:dLblPos val="ctr"/>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724855718683578"/>
          <c:y val="8.9774430370116773E-2"/>
          <c:w val="0.46612682060275606"/>
          <c:h val="0.82045075887253227"/>
        </c:manualLayout>
      </c:layout>
      <c:pieChart>
        <c:varyColors val="1"/>
        <c:ser>
          <c:idx val="0"/>
          <c:order val="0"/>
          <c:dPt>
            <c:idx val="0"/>
            <c:bubble3D val="0"/>
            <c:spPr>
              <a:solidFill>
                <a:schemeClr val="tx2">
                  <a:lumMod val="60000"/>
                  <a:lumOff val="40000"/>
                </a:schemeClr>
              </a:solidFill>
            </c:spPr>
          </c:dPt>
          <c:dPt>
            <c:idx val="1"/>
            <c:bubble3D val="0"/>
            <c:spPr>
              <a:solidFill>
                <a:schemeClr val="accent6">
                  <a:lumMod val="75000"/>
                </a:schemeClr>
              </a:solidFill>
            </c:spPr>
          </c:dPt>
          <c:dPt>
            <c:idx val="2"/>
            <c:bubble3D val="0"/>
            <c:spPr>
              <a:solidFill>
                <a:schemeClr val="accent3">
                  <a:lumMod val="60000"/>
                  <a:lumOff val="40000"/>
                </a:schemeClr>
              </a:solidFill>
            </c:spPr>
          </c:dPt>
          <c:dLbls>
            <c:dLbl>
              <c:idx val="0"/>
              <c:layout>
                <c:manualLayout>
                  <c:x val="-0.14518445417717024"/>
                  <c:y val="2.5396825396825397E-2"/>
                </c:manualLayout>
              </c:layout>
              <c:spPr/>
              <c:txPr>
                <a:bodyPr/>
                <a:lstStyle/>
                <a:p>
                  <a:pPr>
                    <a:defRPr sz="800" b="1"/>
                  </a:pPr>
                  <a:endParaRPr lang="en-US"/>
                </a:p>
              </c:txPr>
              <c:dLblPos val="bestFit"/>
              <c:showLegendKey val="0"/>
              <c:showVal val="0"/>
              <c:showCatName val="0"/>
              <c:showSerName val="0"/>
              <c:showPercent val="1"/>
              <c:showBubbleSize val="0"/>
            </c:dLbl>
            <c:dLbl>
              <c:idx val="1"/>
              <c:layout>
                <c:manualLayout>
                  <c:x val="0.12710538727109055"/>
                  <c:y val="-0.10793650793650794"/>
                </c:manualLayout>
              </c:layout>
              <c:spPr/>
              <c:txPr>
                <a:bodyPr/>
                <a:lstStyle/>
                <a:p>
                  <a:pPr>
                    <a:defRPr sz="800" b="1"/>
                  </a:pPr>
                  <a:endParaRPr lang="en-US"/>
                </a:p>
              </c:txPr>
              <c:dLblPos val="bestFit"/>
              <c:showLegendKey val="0"/>
              <c:showVal val="0"/>
              <c:showCatName val="0"/>
              <c:showSerName val="0"/>
              <c:showPercent val="1"/>
              <c:showBubbleSize val="0"/>
            </c:dLbl>
            <c:dLbl>
              <c:idx val="2"/>
              <c:layout>
                <c:manualLayout>
                  <c:x val="8.5008276125358967E-2"/>
                  <c:y val="0.15357130358705162"/>
                </c:manualLayout>
              </c:layout>
              <c:spPr/>
              <c:txPr>
                <a:bodyPr/>
                <a:lstStyle/>
                <a:p>
                  <a:pPr>
                    <a:defRPr sz="800" b="1"/>
                  </a:pPr>
                  <a:endParaRPr lang="en-US"/>
                </a:p>
              </c:txPr>
              <c:dLblPos val="bestFit"/>
              <c:showLegendKey val="0"/>
              <c:showVal val="0"/>
              <c:showCatName val="0"/>
              <c:showSerName val="0"/>
              <c:showPercent val="1"/>
              <c:showBubbleSize val="0"/>
            </c:dLbl>
            <c:dLbl>
              <c:idx val="3"/>
              <c:layout>
                <c:manualLayout>
                  <c:x val="9.4444444444444442E-2"/>
                  <c:y val="2.3147783610382024E-2"/>
                </c:manualLayout>
              </c:layout>
              <c:spPr/>
              <c:txPr>
                <a:bodyPr/>
                <a:lstStyle/>
                <a:p>
                  <a:pPr>
                    <a:defRPr sz="800" b="1"/>
                  </a:pPr>
                  <a:endParaRPr lang="en-US"/>
                </a:p>
              </c:txPr>
              <c:dLblPos val="bestFit"/>
              <c:showLegendKey val="0"/>
              <c:showVal val="0"/>
              <c:showCatName val="0"/>
              <c:showSerName val="0"/>
              <c:showPercent val="1"/>
              <c:showBubbleSize val="0"/>
            </c:dLbl>
            <c:txPr>
              <a:bodyPr/>
              <a:lstStyle/>
              <a:p>
                <a:pPr>
                  <a:defRPr b="1"/>
                </a:pPr>
                <a:endParaRPr lang="en-US"/>
              </a:p>
            </c:txPr>
            <c:dLblPos val="outEnd"/>
            <c:showLegendKey val="0"/>
            <c:showVal val="0"/>
            <c:showCatName val="0"/>
            <c:showSerName val="0"/>
            <c:showPercent val="1"/>
            <c:showBubbleSize val="0"/>
            <c:showLeaderLines val="1"/>
          </c:dLbls>
          <c:cat>
            <c:strRef>
              <c:f>'WS - Rev'!$A$1:$A$3</c:f>
              <c:strCache>
                <c:ptCount val="3"/>
                <c:pt idx="0">
                  <c:v>Residential</c:v>
                </c:pt>
                <c:pt idx="1">
                  <c:v>Commercial &amp; Industrial</c:v>
                </c:pt>
                <c:pt idx="2">
                  <c:v>Irrigation</c:v>
                </c:pt>
              </c:strCache>
            </c:strRef>
          </c:cat>
          <c:val>
            <c:numRef>
              <c:f>'WS - Rev'!$C$1:$C$3</c:f>
              <c:numCache>
                <c:formatCode>0%</c:formatCode>
                <c:ptCount val="3"/>
                <c:pt idx="0">
                  <c:v>0.53489529229990307</c:v>
                </c:pt>
                <c:pt idx="1">
                  <c:v>0.28237471302495704</c:v>
                </c:pt>
                <c:pt idx="2">
                  <c:v>0.1827299946751399</c:v>
                </c:pt>
              </c:numCache>
            </c:numRef>
          </c:val>
        </c:ser>
        <c:dLbls>
          <c:dLblPos val="outEnd"/>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97D2FE3-A9A7-46FD-B44D-76B9138A6C29}" type="datetimeFigureOut">
              <a:rPr lang="en-US" smtClean="0"/>
              <a:t>9/29/2014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067DA52-F2F8-4807-8319-D5BE0E4A182F}" type="slidenum">
              <a:rPr lang="en-US" smtClean="0"/>
              <a:t>‹#›</a:t>
            </a:fld>
            <a:endParaRPr lang="en-US"/>
          </a:p>
        </p:txBody>
      </p:sp>
    </p:spTree>
    <p:extLst>
      <p:ext uri="{BB962C8B-B14F-4D97-AF65-F5344CB8AC3E}">
        <p14:creationId xmlns:p14="http://schemas.microsoft.com/office/powerpoint/2010/main" val="592335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6"/>
              </a:solidFill>
            </a:endParaRPr>
          </a:p>
        </p:txBody>
      </p:sp>
      <p:sp>
        <p:nvSpPr>
          <p:cNvPr id="4" name="Slide Number Placeholder 3"/>
          <p:cNvSpPr>
            <a:spLocks noGrp="1"/>
          </p:cNvSpPr>
          <p:nvPr>
            <p:ph type="sldNum" sz="quarter" idx="10"/>
          </p:nvPr>
        </p:nvSpPr>
        <p:spPr/>
        <p:txBody>
          <a:bodyPr/>
          <a:lstStyle/>
          <a:p>
            <a:fld id="{D067DA52-F2F8-4807-8319-D5BE0E4A182F}" type="slidenum">
              <a:rPr lang="en-US" smtClean="0"/>
              <a:t>2</a:t>
            </a:fld>
            <a:endParaRPr lang="en-US"/>
          </a:p>
        </p:txBody>
      </p:sp>
    </p:spTree>
    <p:extLst>
      <p:ext uri="{BB962C8B-B14F-4D97-AF65-F5344CB8AC3E}">
        <p14:creationId xmlns:p14="http://schemas.microsoft.com/office/powerpoint/2010/main" val="1152071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6"/>
              </a:solidFill>
            </a:endParaRPr>
          </a:p>
        </p:txBody>
      </p:sp>
      <p:sp>
        <p:nvSpPr>
          <p:cNvPr id="4" name="Slide Number Placeholder 3"/>
          <p:cNvSpPr>
            <a:spLocks noGrp="1"/>
          </p:cNvSpPr>
          <p:nvPr>
            <p:ph type="sldNum" sz="quarter" idx="10"/>
          </p:nvPr>
        </p:nvSpPr>
        <p:spPr/>
        <p:txBody>
          <a:bodyPr/>
          <a:lstStyle/>
          <a:p>
            <a:fld id="{D067DA52-F2F8-4807-8319-D5BE0E4A182F}" type="slidenum">
              <a:rPr lang="en-US" smtClean="0"/>
              <a:t>11</a:t>
            </a:fld>
            <a:endParaRPr lang="en-US"/>
          </a:p>
        </p:txBody>
      </p:sp>
    </p:spTree>
    <p:extLst>
      <p:ext uri="{BB962C8B-B14F-4D97-AF65-F5344CB8AC3E}">
        <p14:creationId xmlns:p14="http://schemas.microsoft.com/office/powerpoint/2010/main" val="1152071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6"/>
              </a:solidFill>
            </a:endParaRPr>
          </a:p>
        </p:txBody>
      </p:sp>
      <p:sp>
        <p:nvSpPr>
          <p:cNvPr id="4" name="Slide Number Placeholder 3"/>
          <p:cNvSpPr>
            <a:spLocks noGrp="1"/>
          </p:cNvSpPr>
          <p:nvPr>
            <p:ph type="sldNum" sz="quarter" idx="10"/>
          </p:nvPr>
        </p:nvSpPr>
        <p:spPr/>
        <p:txBody>
          <a:bodyPr/>
          <a:lstStyle/>
          <a:p>
            <a:fld id="{D067DA52-F2F8-4807-8319-D5BE0E4A182F}" type="slidenum">
              <a:rPr lang="en-US" smtClean="0"/>
              <a:t>3</a:t>
            </a:fld>
            <a:endParaRPr lang="en-US"/>
          </a:p>
        </p:txBody>
      </p:sp>
    </p:spTree>
    <p:extLst>
      <p:ext uri="{BB962C8B-B14F-4D97-AF65-F5344CB8AC3E}">
        <p14:creationId xmlns:p14="http://schemas.microsoft.com/office/powerpoint/2010/main" val="1152071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6"/>
              </a:solidFill>
            </a:endParaRPr>
          </a:p>
        </p:txBody>
      </p:sp>
      <p:sp>
        <p:nvSpPr>
          <p:cNvPr id="4" name="Slide Number Placeholder 3"/>
          <p:cNvSpPr>
            <a:spLocks noGrp="1"/>
          </p:cNvSpPr>
          <p:nvPr>
            <p:ph type="sldNum" sz="quarter" idx="10"/>
          </p:nvPr>
        </p:nvSpPr>
        <p:spPr/>
        <p:txBody>
          <a:bodyPr/>
          <a:lstStyle/>
          <a:p>
            <a:fld id="{D067DA52-F2F8-4807-8319-D5BE0E4A182F}" type="slidenum">
              <a:rPr lang="en-US" smtClean="0"/>
              <a:t>4</a:t>
            </a:fld>
            <a:endParaRPr lang="en-US"/>
          </a:p>
        </p:txBody>
      </p:sp>
    </p:spTree>
    <p:extLst>
      <p:ext uri="{BB962C8B-B14F-4D97-AF65-F5344CB8AC3E}">
        <p14:creationId xmlns:p14="http://schemas.microsoft.com/office/powerpoint/2010/main" val="1152071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6"/>
              </a:solidFill>
            </a:endParaRPr>
          </a:p>
        </p:txBody>
      </p:sp>
      <p:sp>
        <p:nvSpPr>
          <p:cNvPr id="4" name="Slide Number Placeholder 3"/>
          <p:cNvSpPr>
            <a:spLocks noGrp="1"/>
          </p:cNvSpPr>
          <p:nvPr>
            <p:ph type="sldNum" sz="quarter" idx="10"/>
          </p:nvPr>
        </p:nvSpPr>
        <p:spPr/>
        <p:txBody>
          <a:bodyPr/>
          <a:lstStyle/>
          <a:p>
            <a:fld id="{D067DA52-F2F8-4807-8319-D5BE0E4A182F}" type="slidenum">
              <a:rPr lang="en-US" smtClean="0"/>
              <a:t>5</a:t>
            </a:fld>
            <a:endParaRPr lang="en-US"/>
          </a:p>
        </p:txBody>
      </p:sp>
    </p:spTree>
    <p:extLst>
      <p:ext uri="{BB962C8B-B14F-4D97-AF65-F5344CB8AC3E}">
        <p14:creationId xmlns:p14="http://schemas.microsoft.com/office/powerpoint/2010/main" val="1152071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6"/>
              </a:solidFill>
            </a:endParaRPr>
          </a:p>
        </p:txBody>
      </p:sp>
      <p:sp>
        <p:nvSpPr>
          <p:cNvPr id="4" name="Slide Number Placeholder 3"/>
          <p:cNvSpPr>
            <a:spLocks noGrp="1"/>
          </p:cNvSpPr>
          <p:nvPr>
            <p:ph type="sldNum" sz="quarter" idx="10"/>
          </p:nvPr>
        </p:nvSpPr>
        <p:spPr/>
        <p:txBody>
          <a:bodyPr/>
          <a:lstStyle/>
          <a:p>
            <a:fld id="{D067DA52-F2F8-4807-8319-D5BE0E4A182F}" type="slidenum">
              <a:rPr lang="en-US" smtClean="0"/>
              <a:t>6</a:t>
            </a:fld>
            <a:endParaRPr lang="en-US"/>
          </a:p>
        </p:txBody>
      </p:sp>
    </p:spTree>
    <p:extLst>
      <p:ext uri="{BB962C8B-B14F-4D97-AF65-F5344CB8AC3E}">
        <p14:creationId xmlns:p14="http://schemas.microsoft.com/office/powerpoint/2010/main" val="1152071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6"/>
              </a:solidFill>
            </a:endParaRPr>
          </a:p>
        </p:txBody>
      </p:sp>
      <p:sp>
        <p:nvSpPr>
          <p:cNvPr id="4" name="Slide Number Placeholder 3"/>
          <p:cNvSpPr>
            <a:spLocks noGrp="1"/>
          </p:cNvSpPr>
          <p:nvPr>
            <p:ph type="sldNum" sz="quarter" idx="10"/>
          </p:nvPr>
        </p:nvSpPr>
        <p:spPr/>
        <p:txBody>
          <a:bodyPr/>
          <a:lstStyle/>
          <a:p>
            <a:fld id="{D067DA52-F2F8-4807-8319-D5BE0E4A182F}" type="slidenum">
              <a:rPr lang="en-US" smtClean="0"/>
              <a:t>7</a:t>
            </a:fld>
            <a:endParaRPr lang="en-US"/>
          </a:p>
        </p:txBody>
      </p:sp>
    </p:spTree>
    <p:extLst>
      <p:ext uri="{BB962C8B-B14F-4D97-AF65-F5344CB8AC3E}">
        <p14:creationId xmlns:p14="http://schemas.microsoft.com/office/powerpoint/2010/main" val="1152071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6"/>
              </a:solidFill>
            </a:endParaRPr>
          </a:p>
        </p:txBody>
      </p:sp>
      <p:sp>
        <p:nvSpPr>
          <p:cNvPr id="4" name="Slide Number Placeholder 3"/>
          <p:cNvSpPr>
            <a:spLocks noGrp="1"/>
          </p:cNvSpPr>
          <p:nvPr>
            <p:ph type="sldNum" sz="quarter" idx="10"/>
          </p:nvPr>
        </p:nvSpPr>
        <p:spPr/>
        <p:txBody>
          <a:bodyPr/>
          <a:lstStyle/>
          <a:p>
            <a:fld id="{D067DA52-F2F8-4807-8319-D5BE0E4A182F}" type="slidenum">
              <a:rPr lang="en-US" smtClean="0"/>
              <a:t>8</a:t>
            </a:fld>
            <a:endParaRPr lang="en-US"/>
          </a:p>
        </p:txBody>
      </p:sp>
    </p:spTree>
    <p:extLst>
      <p:ext uri="{BB962C8B-B14F-4D97-AF65-F5344CB8AC3E}">
        <p14:creationId xmlns:p14="http://schemas.microsoft.com/office/powerpoint/2010/main" val="1152071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6"/>
              </a:solidFill>
            </a:endParaRPr>
          </a:p>
        </p:txBody>
      </p:sp>
      <p:sp>
        <p:nvSpPr>
          <p:cNvPr id="4" name="Slide Number Placeholder 3"/>
          <p:cNvSpPr>
            <a:spLocks noGrp="1"/>
          </p:cNvSpPr>
          <p:nvPr>
            <p:ph type="sldNum" sz="quarter" idx="10"/>
          </p:nvPr>
        </p:nvSpPr>
        <p:spPr/>
        <p:txBody>
          <a:bodyPr/>
          <a:lstStyle/>
          <a:p>
            <a:fld id="{D067DA52-F2F8-4807-8319-D5BE0E4A182F}" type="slidenum">
              <a:rPr lang="en-US" smtClean="0"/>
              <a:t>9</a:t>
            </a:fld>
            <a:endParaRPr lang="en-US"/>
          </a:p>
        </p:txBody>
      </p:sp>
    </p:spTree>
    <p:extLst>
      <p:ext uri="{BB962C8B-B14F-4D97-AF65-F5344CB8AC3E}">
        <p14:creationId xmlns:p14="http://schemas.microsoft.com/office/powerpoint/2010/main" val="1152071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6"/>
              </a:solidFill>
            </a:endParaRPr>
          </a:p>
        </p:txBody>
      </p:sp>
      <p:sp>
        <p:nvSpPr>
          <p:cNvPr id="4" name="Slide Number Placeholder 3"/>
          <p:cNvSpPr>
            <a:spLocks noGrp="1"/>
          </p:cNvSpPr>
          <p:nvPr>
            <p:ph type="sldNum" sz="quarter" idx="10"/>
          </p:nvPr>
        </p:nvSpPr>
        <p:spPr/>
        <p:txBody>
          <a:bodyPr/>
          <a:lstStyle/>
          <a:p>
            <a:fld id="{D067DA52-F2F8-4807-8319-D5BE0E4A182F}" type="slidenum">
              <a:rPr lang="en-US" smtClean="0"/>
              <a:t>10</a:t>
            </a:fld>
            <a:endParaRPr lang="en-US"/>
          </a:p>
        </p:txBody>
      </p:sp>
    </p:spTree>
    <p:extLst>
      <p:ext uri="{BB962C8B-B14F-4D97-AF65-F5344CB8AC3E}">
        <p14:creationId xmlns:p14="http://schemas.microsoft.com/office/powerpoint/2010/main" val="1152071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E783AB-65B5-4741-B278-65E391838933}" type="datetimeFigureOut">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39C79-5185-412B-993F-B5CAB1A7D442}" type="slidenum">
              <a:rPr lang="en-US" smtClean="0"/>
              <a:t>‹#›</a:t>
            </a:fld>
            <a:endParaRPr lang="en-US"/>
          </a:p>
        </p:txBody>
      </p:sp>
    </p:spTree>
    <p:extLst>
      <p:ext uri="{BB962C8B-B14F-4D97-AF65-F5344CB8AC3E}">
        <p14:creationId xmlns:p14="http://schemas.microsoft.com/office/powerpoint/2010/main" val="4185187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E783AB-65B5-4741-B278-65E391838933}" type="datetimeFigureOut">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39C79-5185-412B-993F-B5CAB1A7D442}" type="slidenum">
              <a:rPr lang="en-US" smtClean="0"/>
              <a:t>‹#›</a:t>
            </a:fld>
            <a:endParaRPr lang="en-US"/>
          </a:p>
        </p:txBody>
      </p:sp>
    </p:spTree>
    <p:extLst>
      <p:ext uri="{BB962C8B-B14F-4D97-AF65-F5344CB8AC3E}">
        <p14:creationId xmlns:p14="http://schemas.microsoft.com/office/powerpoint/2010/main" val="812018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E783AB-65B5-4741-B278-65E391838933}" type="datetimeFigureOut">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39C79-5185-412B-993F-B5CAB1A7D442}" type="slidenum">
              <a:rPr lang="en-US" smtClean="0"/>
              <a:t>‹#›</a:t>
            </a:fld>
            <a:endParaRPr lang="en-US"/>
          </a:p>
        </p:txBody>
      </p:sp>
    </p:spTree>
    <p:extLst>
      <p:ext uri="{BB962C8B-B14F-4D97-AF65-F5344CB8AC3E}">
        <p14:creationId xmlns:p14="http://schemas.microsoft.com/office/powerpoint/2010/main" val="26298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E783AB-65B5-4741-B278-65E391838933}" type="datetimeFigureOut">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39C79-5185-412B-993F-B5CAB1A7D442}" type="slidenum">
              <a:rPr lang="en-US" smtClean="0"/>
              <a:t>‹#›</a:t>
            </a:fld>
            <a:endParaRPr lang="en-US"/>
          </a:p>
        </p:txBody>
      </p:sp>
    </p:spTree>
    <p:extLst>
      <p:ext uri="{BB962C8B-B14F-4D97-AF65-F5344CB8AC3E}">
        <p14:creationId xmlns:p14="http://schemas.microsoft.com/office/powerpoint/2010/main" val="1613593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E783AB-65B5-4741-B278-65E391838933}" type="datetimeFigureOut">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39C79-5185-412B-993F-B5CAB1A7D442}" type="slidenum">
              <a:rPr lang="en-US" smtClean="0"/>
              <a:t>‹#›</a:t>
            </a:fld>
            <a:endParaRPr lang="en-US"/>
          </a:p>
        </p:txBody>
      </p:sp>
    </p:spTree>
    <p:extLst>
      <p:ext uri="{BB962C8B-B14F-4D97-AF65-F5344CB8AC3E}">
        <p14:creationId xmlns:p14="http://schemas.microsoft.com/office/powerpoint/2010/main" val="542199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E783AB-65B5-4741-B278-65E391838933}" type="datetimeFigureOut">
              <a:rPr lang="en-US" smtClean="0"/>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839C79-5185-412B-993F-B5CAB1A7D442}" type="slidenum">
              <a:rPr lang="en-US" smtClean="0"/>
              <a:t>‹#›</a:t>
            </a:fld>
            <a:endParaRPr lang="en-US"/>
          </a:p>
        </p:txBody>
      </p:sp>
    </p:spTree>
    <p:extLst>
      <p:ext uri="{BB962C8B-B14F-4D97-AF65-F5344CB8AC3E}">
        <p14:creationId xmlns:p14="http://schemas.microsoft.com/office/powerpoint/2010/main" val="1829792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E783AB-65B5-4741-B278-65E391838933}" type="datetimeFigureOut">
              <a:rPr lang="en-US" smtClean="0"/>
              <a:t>9/29/2014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839C79-5185-412B-993F-B5CAB1A7D442}" type="slidenum">
              <a:rPr lang="en-US" smtClean="0"/>
              <a:t>‹#›</a:t>
            </a:fld>
            <a:endParaRPr lang="en-US"/>
          </a:p>
        </p:txBody>
      </p:sp>
    </p:spTree>
    <p:extLst>
      <p:ext uri="{BB962C8B-B14F-4D97-AF65-F5344CB8AC3E}">
        <p14:creationId xmlns:p14="http://schemas.microsoft.com/office/powerpoint/2010/main" val="2531443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E783AB-65B5-4741-B278-65E391838933}" type="datetimeFigureOut">
              <a:rPr lang="en-US" smtClean="0"/>
              <a:t>9/29/2014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839C79-5185-412B-993F-B5CAB1A7D442}" type="slidenum">
              <a:rPr lang="en-US" smtClean="0"/>
              <a:t>‹#›</a:t>
            </a:fld>
            <a:endParaRPr lang="en-US"/>
          </a:p>
        </p:txBody>
      </p:sp>
    </p:spTree>
    <p:extLst>
      <p:ext uri="{BB962C8B-B14F-4D97-AF65-F5344CB8AC3E}">
        <p14:creationId xmlns:p14="http://schemas.microsoft.com/office/powerpoint/2010/main" val="1060906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E783AB-65B5-4741-B278-65E391838933}" type="datetimeFigureOut">
              <a:rPr lang="en-US" smtClean="0"/>
              <a:t>9/29/2014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839C79-5185-412B-993F-B5CAB1A7D442}" type="slidenum">
              <a:rPr lang="en-US" smtClean="0"/>
              <a:t>‹#›</a:t>
            </a:fld>
            <a:endParaRPr lang="en-US"/>
          </a:p>
        </p:txBody>
      </p:sp>
    </p:spTree>
    <p:extLst>
      <p:ext uri="{BB962C8B-B14F-4D97-AF65-F5344CB8AC3E}">
        <p14:creationId xmlns:p14="http://schemas.microsoft.com/office/powerpoint/2010/main" val="2381006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E783AB-65B5-4741-B278-65E391838933}" type="datetimeFigureOut">
              <a:rPr lang="en-US" smtClean="0"/>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839C79-5185-412B-993F-B5CAB1A7D442}" type="slidenum">
              <a:rPr lang="en-US" smtClean="0"/>
              <a:t>‹#›</a:t>
            </a:fld>
            <a:endParaRPr lang="en-US"/>
          </a:p>
        </p:txBody>
      </p:sp>
    </p:spTree>
    <p:extLst>
      <p:ext uri="{BB962C8B-B14F-4D97-AF65-F5344CB8AC3E}">
        <p14:creationId xmlns:p14="http://schemas.microsoft.com/office/powerpoint/2010/main" val="552086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E783AB-65B5-4741-B278-65E391838933}" type="datetimeFigureOut">
              <a:rPr lang="en-US" smtClean="0"/>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839C79-5185-412B-993F-B5CAB1A7D442}" type="slidenum">
              <a:rPr lang="en-US" smtClean="0"/>
              <a:t>‹#›</a:t>
            </a:fld>
            <a:endParaRPr lang="en-US"/>
          </a:p>
        </p:txBody>
      </p:sp>
    </p:spTree>
    <p:extLst>
      <p:ext uri="{BB962C8B-B14F-4D97-AF65-F5344CB8AC3E}">
        <p14:creationId xmlns:p14="http://schemas.microsoft.com/office/powerpoint/2010/main" val="30212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783AB-65B5-4741-B278-65E391838933}" type="datetimeFigureOut">
              <a:rPr lang="en-US" smtClean="0"/>
              <a:t>9/29/2014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39C79-5185-412B-993F-B5CAB1A7D442}" type="slidenum">
              <a:rPr lang="en-US" smtClean="0"/>
              <a:t>‹#›</a:t>
            </a:fld>
            <a:endParaRPr lang="en-US"/>
          </a:p>
        </p:txBody>
      </p:sp>
    </p:spTree>
    <p:extLst>
      <p:ext uri="{BB962C8B-B14F-4D97-AF65-F5344CB8AC3E}">
        <p14:creationId xmlns:p14="http://schemas.microsoft.com/office/powerpoint/2010/main" val="199396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1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mailto:mcelpe@jea.com" TargetMode="External"/><Relationship Id="rId7" Type="http://schemas.openxmlformats.org/officeDocument/2006/relationships/hyperlink" Target="http://www.jea.com/About_Us/Bond_Investors.aspx"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www.jea.com/" TargetMode="External"/><Relationship Id="rId5" Type="http://schemas.openxmlformats.org/officeDocument/2006/relationships/hyperlink" Target="mailto:orfaje@jea.com" TargetMode="External"/><Relationship Id="rId4" Type="http://schemas.openxmlformats.org/officeDocument/2006/relationships/hyperlink" Target="mailto:dykemh@jea.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image" Target="../media/image2.jpeg"/><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5400"/>
            <a:ext cx="10439400" cy="6959600"/>
          </a:xfrm>
          <a:prstGeom prst="rect">
            <a:avLst/>
          </a:prstGeom>
        </p:spPr>
      </p:pic>
      <p:sp>
        <p:nvSpPr>
          <p:cNvPr id="5" name="TextBox 4"/>
          <p:cNvSpPr txBox="1"/>
          <p:nvPr/>
        </p:nvSpPr>
        <p:spPr>
          <a:xfrm>
            <a:off x="152400" y="376535"/>
            <a:ext cx="7620000" cy="830997"/>
          </a:xfrm>
          <a:prstGeom prst="rect">
            <a:avLst/>
          </a:prstGeom>
          <a:noFill/>
        </p:spPr>
        <p:txBody>
          <a:bodyPr wrap="square" rtlCol="0">
            <a:spAutoFit/>
          </a:bodyPr>
          <a:lstStyle/>
          <a:p>
            <a:r>
              <a:rPr lang="en-US" sz="2400" dirty="0" smtClean="0">
                <a:solidFill>
                  <a:schemeClr val="bg1">
                    <a:lumMod val="85000"/>
                  </a:schemeClr>
                </a:solidFill>
                <a:latin typeface="Bodoni MT Black" panose="02070A03080606020203" pitchFamily="18" charset="0"/>
              </a:rPr>
              <a:t>LPPC Investor Forum</a:t>
            </a:r>
          </a:p>
          <a:p>
            <a:r>
              <a:rPr lang="en-US" sz="2400" dirty="0" smtClean="0">
                <a:solidFill>
                  <a:schemeClr val="bg1">
                    <a:lumMod val="85000"/>
                  </a:schemeClr>
                </a:solidFill>
                <a:latin typeface="Bodoni MT Black" panose="02070A03080606020203" pitchFamily="18" charset="0"/>
              </a:rPr>
              <a:t>One on One Investor Presentation </a:t>
            </a:r>
            <a:endParaRPr lang="en-US" sz="2400" dirty="0">
              <a:solidFill>
                <a:schemeClr val="bg1">
                  <a:lumMod val="85000"/>
                </a:schemeClr>
              </a:solidFill>
              <a:latin typeface="Bodoni MT Black" panose="02070A03080606020203" pitchFamily="18" charset="0"/>
            </a:endParaRPr>
          </a:p>
        </p:txBody>
      </p:sp>
      <p:sp>
        <p:nvSpPr>
          <p:cNvPr id="6" name="TextBox 5"/>
          <p:cNvSpPr txBox="1"/>
          <p:nvPr/>
        </p:nvSpPr>
        <p:spPr>
          <a:xfrm>
            <a:off x="8630590" y="-19051"/>
            <a:ext cx="513410" cy="2381251"/>
          </a:xfrm>
          <a:prstGeom prst="rect">
            <a:avLst/>
          </a:prstGeom>
          <a:solidFill>
            <a:schemeClr val="tx1"/>
          </a:solidFill>
        </p:spPr>
        <p:txBody>
          <a:bodyPr vert="wordArtVert" wrap="square" rtlCol="0">
            <a:spAutoFit/>
          </a:bodyPr>
          <a:lstStyle/>
          <a:p>
            <a:r>
              <a:rPr lang="en-US" b="1" dirty="0" smtClean="0">
                <a:solidFill>
                  <a:schemeClr val="bg1"/>
                </a:solidFill>
              </a:rPr>
              <a:t>OCTOBER</a:t>
            </a:r>
            <a:endParaRPr lang="en-US" b="1" dirty="0">
              <a:solidFill>
                <a:schemeClr val="bg1"/>
              </a:solidFill>
            </a:endParaRPr>
          </a:p>
        </p:txBody>
      </p:sp>
      <p:sp>
        <p:nvSpPr>
          <p:cNvPr id="7" name="TextBox 6"/>
          <p:cNvSpPr txBox="1"/>
          <p:nvPr/>
        </p:nvSpPr>
        <p:spPr>
          <a:xfrm>
            <a:off x="8630590" y="2352675"/>
            <a:ext cx="513410" cy="646331"/>
          </a:xfrm>
          <a:prstGeom prst="rect">
            <a:avLst/>
          </a:prstGeom>
          <a:solidFill>
            <a:schemeClr val="accent6">
              <a:lumMod val="75000"/>
            </a:schemeClr>
          </a:solidFill>
        </p:spPr>
        <p:txBody>
          <a:bodyPr vert="horz" wrap="square" rtlCol="0">
            <a:spAutoFit/>
          </a:bodyPr>
          <a:lstStyle/>
          <a:p>
            <a:pPr algn="ctr"/>
            <a:r>
              <a:rPr lang="en-US" b="1" dirty="0" smtClean="0">
                <a:solidFill>
                  <a:schemeClr val="bg1"/>
                </a:solidFill>
              </a:rPr>
              <a:t>2014</a:t>
            </a:r>
            <a:endParaRPr lang="en-US" b="1" dirty="0">
              <a:solidFill>
                <a:schemeClr val="bg1"/>
              </a:solidFill>
            </a:endParaRPr>
          </a:p>
        </p:txBody>
      </p:sp>
    </p:spTree>
    <p:extLst>
      <p:ext uri="{BB962C8B-B14F-4D97-AF65-F5344CB8AC3E}">
        <p14:creationId xmlns:p14="http://schemas.microsoft.com/office/powerpoint/2010/main" val="4078138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3681194028"/>
              </p:ext>
            </p:extLst>
          </p:nvPr>
        </p:nvGraphicFramePr>
        <p:xfrm>
          <a:off x="9525" y="1924050"/>
          <a:ext cx="4869181" cy="308354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80975" y="323850"/>
            <a:ext cx="8763000" cy="184666"/>
          </a:xfrm>
          <a:prstGeom prst="rect">
            <a:avLst/>
          </a:prstGeom>
          <a:noFill/>
        </p:spPr>
        <p:txBody>
          <a:bodyPr wrap="square" rtlCol="0" anchor="ctr">
            <a:spAutoFit/>
          </a:bodyPr>
          <a:lstStyle/>
          <a:p>
            <a:pPr algn="ctr"/>
            <a:r>
              <a:rPr lang="en-US" sz="600" dirty="0" smtClean="0">
                <a:solidFill>
                  <a:srgbClr val="7C88B0"/>
                </a:solidFill>
                <a:latin typeface="Berlin Sans FB Demi" pitchFamily="34" charset="0"/>
              </a:rPr>
              <a:t>**********************************************************************************************************************************************************************************************************************************************************************</a:t>
            </a:r>
            <a:endParaRPr lang="en-US" sz="600" dirty="0">
              <a:solidFill>
                <a:srgbClr val="7C88B0"/>
              </a:solidFill>
              <a:latin typeface="Berlin Sans FB Demi" pitchFamily="34" charset="0"/>
            </a:endParaRPr>
          </a:p>
        </p:txBody>
      </p:sp>
      <p:sp>
        <p:nvSpPr>
          <p:cNvPr id="6" name="TextBox 5"/>
          <p:cNvSpPr txBox="1"/>
          <p:nvPr/>
        </p:nvSpPr>
        <p:spPr>
          <a:xfrm>
            <a:off x="180975" y="824984"/>
            <a:ext cx="8763000" cy="184666"/>
          </a:xfrm>
          <a:prstGeom prst="rect">
            <a:avLst/>
          </a:prstGeom>
          <a:noFill/>
        </p:spPr>
        <p:txBody>
          <a:bodyPr wrap="square" rtlCol="0" anchor="ctr">
            <a:spAutoFit/>
          </a:bodyPr>
          <a:lstStyle/>
          <a:p>
            <a:pPr algn="ctr"/>
            <a:r>
              <a:rPr lang="en-US" sz="600" dirty="0" smtClean="0">
                <a:solidFill>
                  <a:srgbClr val="7C88B0"/>
                </a:solidFill>
                <a:latin typeface="Berlin Sans FB Demi" pitchFamily="34" charset="0"/>
              </a:rPr>
              <a:t>**********************************************************************************************************************************************************************************************************************************************************************</a:t>
            </a:r>
            <a:endParaRPr lang="en-US" sz="600" dirty="0">
              <a:solidFill>
                <a:srgbClr val="7C88B0"/>
              </a:solidFill>
              <a:latin typeface="Berlin Sans FB Demi" pitchFamily="34" charset="0"/>
            </a:endParaRPr>
          </a:p>
        </p:txBody>
      </p:sp>
      <p:sp>
        <p:nvSpPr>
          <p:cNvPr id="7" name="TextBox 6"/>
          <p:cNvSpPr txBox="1"/>
          <p:nvPr/>
        </p:nvSpPr>
        <p:spPr>
          <a:xfrm>
            <a:off x="0" y="460248"/>
            <a:ext cx="9144000" cy="415498"/>
          </a:xfrm>
          <a:prstGeom prst="rect">
            <a:avLst/>
          </a:prstGeom>
          <a:noFill/>
        </p:spPr>
        <p:txBody>
          <a:bodyPr wrap="square" rtlCol="0">
            <a:spAutoFit/>
          </a:bodyPr>
          <a:lstStyle/>
          <a:p>
            <a:pPr algn="ctr"/>
            <a:r>
              <a:rPr lang="en-US" sz="2100" dirty="0" smtClean="0">
                <a:solidFill>
                  <a:srgbClr val="204D84"/>
                </a:solidFill>
                <a:latin typeface="Tw Cen MT Condensed Extra Bold" pitchFamily="34" charset="0"/>
                <a:cs typeface="Arial" pitchFamily="34" charset="0"/>
              </a:rPr>
              <a:t>WATER AND SEWER </a:t>
            </a:r>
            <a:r>
              <a:rPr lang="en-US" sz="2100" dirty="0">
                <a:solidFill>
                  <a:srgbClr val="204D84"/>
                </a:solidFill>
                <a:latin typeface="Tw Cen MT Condensed Extra Bold" pitchFamily="34" charset="0"/>
                <a:cs typeface="Arial" pitchFamily="34" charset="0"/>
              </a:rPr>
              <a:t>SYSTEM DEBT MANAGEMENT:  SIGNIFICANT RISK REDUCTION</a:t>
            </a: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5436" y="6096000"/>
            <a:ext cx="1066800" cy="533400"/>
          </a:xfrm>
          <a:prstGeom prst="rect">
            <a:avLst/>
          </a:prstGeom>
        </p:spPr>
      </p:pic>
      <p:sp>
        <p:nvSpPr>
          <p:cNvPr id="20" name="Slide Number Placeholder 2"/>
          <p:cNvSpPr>
            <a:spLocks noGrp="1"/>
          </p:cNvSpPr>
          <p:nvPr>
            <p:ph type="sldNum" sz="quarter" idx="12"/>
          </p:nvPr>
        </p:nvSpPr>
        <p:spPr>
          <a:xfrm>
            <a:off x="7010400" y="6492875"/>
            <a:ext cx="2133600" cy="365125"/>
          </a:xfrm>
        </p:spPr>
        <p:txBody>
          <a:bodyPr/>
          <a:lstStyle/>
          <a:p>
            <a:fld id="{74839C79-5185-412B-993F-B5CAB1A7D442}" type="slidenum">
              <a:rPr lang="en-US" smtClean="0"/>
              <a:t>10</a:t>
            </a:fld>
            <a:endParaRPr lang="en-US" dirty="0"/>
          </a:p>
        </p:txBody>
      </p:sp>
      <p:sp>
        <p:nvSpPr>
          <p:cNvPr id="10" name="TextBox 9"/>
          <p:cNvSpPr txBox="1"/>
          <p:nvPr/>
        </p:nvSpPr>
        <p:spPr>
          <a:xfrm rot="5400000">
            <a:off x="2253943" y="-53014"/>
            <a:ext cx="376535" cy="3383280"/>
          </a:xfrm>
          <a:prstGeom prst="rect">
            <a:avLst/>
          </a:prstGeom>
          <a:solidFill>
            <a:schemeClr val="accent1">
              <a:lumMod val="75000"/>
            </a:schemeClr>
          </a:solidFill>
          <a:ln>
            <a:solidFill>
              <a:schemeClr val="tx1"/>
            </a:solidFill>
          </a:ln>
        </p:spPr>
        <p:txBody>
          <a:bodyPr vert="vert270" wrap="square" rtlCol="0" anchor="ctr">
            <a:noAutofit/>
          </a:bodyPr>
          <a:lstStyle/>
          <a:p>
            <a:pPr algn="ctr"/>
            <a:r>
              <a:rPr lang="en-US" sz="1200" b="1" dirty="0" smtClean="0">
                <a:solidFill>
                  <a:schemeClr val="bg1"/>
                </a:solidFill>
              </a:rPr>
              <a:t>Debt Composition</a:t>
            </a:r>
          </a:p>
          <a:p>
            <a:pPr algn="ctr"/>
            <a:r>
              <a:rPr lang="en-US" sz="1200" b="1" dirty="0" smtClean="0">
                <a:solidFill>
                  <a:schemeClr val="bg1"/>
                </a:solidFill>
              </a:rPr>
              <a:t>as of 9/30/13</a:t>
            </a:r>
          </a:p>
        </p:txBody>
      </p:sp>
      <p:sp>
        <p:nvSpPr>
          <p:cNvPr id="11" name="TextBox 10"/>
          <p:cNvSpPr txBox="1"/>
          <p:nvPr/>
        </p:nvSpPr>
        <p:spPr>
          <a:xfrm rot="5400000">
            <a:off x="6749743" y="-53014"/>
            <a:ext cx="376535" cy="3383280"/>
          </a:xfrm>
          <a:prstGeom prst="rect">
            <a:avLst/>
          </a:prstGeom>
          <a:solidFill>
            <a:schemeClr val="accent1">
              <a:lumMod val="75000"/>
            </a:schemeClr>
          </a:solidFill>
          <a:ln>
            <a:solidFill>
              <a:schemeClr val="tx1"/>
            </a:solidFill>
          </a:ln>
        </p:spPr>
        <p:txBody>
          <a:bodyPr vert="vert270" wrap="square" rtlCol="0" anchor="ctr">
            <a:noAutofit/>
          </a:bodyPr>
          <a:lstStyle/>
          <a:p>
            <a:pPr algn="ctr"/>
            <a:r>
              <a:rPr lang="en-US" sz="1200" b="1" dirty="0" smtClean="0">
                <a:solidFill>
                  <a:schemeClr val="bg1"/>
                </a:solidFill>
              </a:rPr>
              <a:t>Debt Composition</a:t>
            </a:r>
          </a:p>
          <a:p>
            <a:pPr algn="ctr"/>
            <a:r>
              <a:rPr lang="en-US" sz="1200" b="1" dirty="0" smtClean="0">
                <a:solidFill>
                  <a:schemeClr val="bg1"/>
                </a:solidFill>
              </a:rPr>
              <a:t>as of 9/30/14</a:t>
            </a:r>
          </a:p>
        </p:txBody>
      </p:sp>
      <p:sp>
        <p:nvSpPr>
          <p:cNvPr id="12" name="TextBox 38"/>
          <p:cNvSpPr txBox="1"/>
          <p:nvPr/>
        </p:nvSpPr>
        <p:spPr>
          <a:xfrm>
            <a:off x="3122295" y="1943100"/>
            <a:ext cx="1005840" cy="228600"/>
          </a:xfrm>
          <a:prstGeom prst="rect">
            <a:avLst/>
          </a:prstGeom>
          <a:noFill/>
          <a:ln>
            <a:solidFill>
              <a:schemeClr val="tx1"/>
            </a:solid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0" dirty="0" smtClean="0"/>
              <a:t>$1.9 Billion</a:t>
            </a:r>
            <a:endParaRPr lang="en-US" sz="1200" b="0" dirty="0"/>
          </a:p>
        </p:txBody>
      </p:sp>
      <p:sp>
        <p:nvSpPr>
          <p:cNvPr id="14" name="TextBox 38"/>
          <p:cNvSpPr txBox="1"/>
          <p:nvPr/>
        </p:nvSpPr>
        <p:spPr>
          <a:xfrm>
            <a:off x="7631430" y="1940542"/>
            <a:ext cx="1005840" cy="228600"/>
          </a:xfrm>
          <a:prstGeom prst="rect">
            <a:avLst/>
          </a:prstGeom>
          <a:noFill/>
          <a:ln>
            <a:solidFill>
              <a:schemeClr val="tx1"/>
            </a:solid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0" dirty="0" smtClean="0"/>
              <a:t>$1.8 Billion</a:t>
            </a:r>
            <a:endParaRPr lang="en-US" sz="1200" b="0" dirty="0"/>
          </a:p>
        </p:txBody>
      </p:sp>
      <p:graphicFrame>
        <p:nvGraphicFramePr>
          <p:cNvPr id="18" name="Chart 17"/>
          <p:cNvGraphicFramePr>
            <a:graphicFrameLocks/>
          </p:cNvGraphicFramePr>
          <p:nvPr>
            <p:extLst>
              <p:ext uri="{D42A27DB-BD31-4B8C-83A1-F6EECF244321}">
                <p14:modId xmlns:p14="http://schemas.microsoft.com/office/powerpoint/2010/main" val="1271406989"/>
              </p:ext>
            </p:extLst>
          </p:nvPr>
        </p:nvGraphicFramePr>
        <p:xfrm>
          <a:off x="4410075" y="1941193"/>
          <a:ext cx="5029200" cy="3040381"/>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800474" y="264096"/>
            <a:ext cx="1524001" cy="269304"/>
          </a:xfrm>
          <a:prstGeom prst="rect">
            <a:avLst/>
          </a:prstGeom>
          <a:solidFill>
            <a:schemeClr val="bg1"/>
          </a:solidFill>
        </p:spPr>
        <p:txBody>
          <a:bodyPr wrap="square" rtlCol="0" anchor="ctr">
            <a:spAutoFit/>
          </a:bodyPr>
          <a:lstStyle/>
          <a:p>
            <a:pPr algn="ctr"/>
            <a:r>
              <a:rPr lang="en-US" sz="1150" b="1" dirty="0" smtClean="0">
                <a:solidFill>
                  <a:srgbClr val="7C88AE"/>
                </a:solidFill>
                <a:latin typeface="Franklin Gothic Medium Cond" pitchFamily="34" charset="0"/>
              </a:rPr>
              <a:t>LPPC INVESTOR FORUM</a:t>
            </a:r>
            <a:endParaRPr lang="en-US" sz="1150" b="1" dirty="0">
              <a:solidFill>
                <a:srgbClr val="7C88AE"/>
              </a:solidFill>
              <a:latin typeface="Franklin Gothic Medium Cond" pitchFamily="34" charset="0"/>
            </a:endParaRPr>
          </a:p>
        </p:txBody>
      </p:sp>
      <p:sp>
        <p:nvSpPr>
          <p:cNvPr id="16" name="TextBox 15"/>
          <p:cNvSpPr txBox="1"/>
          <p:nvPr/>
        </p:nvSpPr>
        <p:spPr>
          <a:xfrm>
            <a:off x="3328035" y="5282625"/>
            <a:ext cx="3682365" cy="584775"/>
          </a:xfrm>
          <a:prstGeom prst="rect">
            <a:avLst/>
          </a:prstGeom>
          <a:noFill/>
        </p:spPr>
        <p:txBody>
          <a:bodyPr wrap="square" rtlCol="0">
            <a:spAutoFit/>
          </a:bodyPr>
          <a:lstStyle/>
          <a:p>
            <a:pPr lvl="0">
              <a:buSzPct val="100000"/>
              <a:defRPr/>
            </a:pPr>
            <a:r>
              <a:rPr lang="en-US" sz="1600" b="1" dirty="0" smtClean="0"/>
              <a:t>Total debt reduction in FY 2014:</a:t>
            </a:r>
          </a:p>
          <a:p>
            <a:pPr marL="285750" lvl="0" indent="-285750">
              <a:buSzPct val="100000"/>
              <a:buFont typeface="Arial" panose="020B0604020202020204" pitchFamily="34" charset="0"/>
              <a:buChar char="•"/>
              <a:defRPr/>
            </a:pPr>
            <a:r>
              <a:rPr lang="en-US" sz="1600" b="1" dirty="0" smtClean="0"/>
              <a:t>$104 million</a:t>
            </a:r>
          </a:p>
        </p:txBody>
      </p:sp>
    </p:spTree>
    <p:extLst>
      <p:ext uri="{BB962C8B-B14F-4D97-AF65-F5344CB8AC3E}">
        <p14:creationId xmlns:p14="http://schemas.microsoft.com/office/powerpoint/2010/main" val="1960322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975" y="323850"/>
            <a:ext cx="8763000" cy="184666"/>
          </a:xfrm>
          <a:prstGeom prst="rect">
            <a:avLst/>
          </a:prstGeom>
          <a:noFill/>
        </p:spPr>
        <p:txBody>
          <a:bodyPr wrap="square" rtlCol="0" anchor="ctr">
            <a:spAutoFit/>
          </a:bodyPr>
          <a:lstStyle/>
          <a:p>
            <a:pPr algn="ctr"/>
            <a:r>
              <a:rPr lang="en-US" sz="600" dirty="0" smtClean="0">
                <a:solidFill>
                  <a:srgbClr val="7C88B0"/>
                </a:solidFill>
                <a:latin typeface="Berlin Sans FB Demi" pitchFamily="34" charset="0"/>
              </a:rPr>
              <a:t>**********************************************************************************************************************************************************************************************************************************************************************</a:t>
            </a:r>
            <a:endParaRPr lang="en-US" sz="600" dirty="0">
              <a:solidFill>
                <a:srgbClr val="7C88B0"/>
              </a:solidFill>
              <a:latin typeface="Berlin Sans FB Demi" pitchFamily="34" charset="0"/>
            </a:endParaRPr>
          </a:p>
        </p:txBody>
      </p:sp>
      <p:sp>
        <p:nvSpPr>
          <p:cNvPr id="6" name="TextBox 5"/>
          <p:cNvSpPr txBox="1"/>
          <p:nvPr/>
        </p:nvSpPr>
        <p:spPr>
          <a:xfrm>
            <a:off x="180975" y="824984"/>
            <a:ext cx="8763000" cy="184666"/>
          </a:xfrm>
          <a:prstGeom prst="rect">
            <a:avLst/>
          </a:prstGeom>
          <a:noFill/>
        </p:spPr>
        <p:txBody>
          <a:bodyPr wrap="square" rtlCol="0" anchor="ctr">
            <a:spAutoFit/>
          </a:bodyPr>
          <a:lstStyle/>
          <a:p>
            <a:pPr algn="ctr"/>
            <a:r>
              <a:rPr lang="en-US" sz="600" dirty="0" smtClean="0">
                <a:solidFill>
                  <a:srgbClr val="7C88B0"/>
                </a:solidFill>
                <a:latin typeface="Berlin Sans FB Demi" pitchFamily="34" charset="0"/>
              </a:rPr>
              <a:t>**********************************************************************************************************************************************************************************************************************************************************************</a:t>
            </a:r>
            <a:endParaRPr lang="en-US" sz="600" dirty="0">
              <a:solidFill>
                <a:srgbClr val="7C88B0"/>
              </a:solidFill>
              <a:latin typeface="Berlin Sans FB Demi" pitchFamily="34" charset="0"/>
            </a:endParaRPr>
          </a:p>
        </p:txBody>
      </p:sp>
      <p:sp>
        <p:nvSpPr>
          <p:cNvPr id="7" name="TextBox 6"/>
          <p:cNvSpPr txBox="1"/>
          <p:nvPr/>
        </p:nvSpPr>
        <p:spPr>
          <a:xfrm>
            <a:off x="0" y="460248"/>
            <a:ext cx="9144000" cy="415498"/>
          </a:xfrm>
          <a:prstGeom prst="rect">
            <a:avLst/>
          </a:prstGeom>
          <a:noFill/>
        </p:spPr>
        <p:txBody>
          <a:bodyPr wrap="square" rtlCol="0">
            <a:spAutoFit/>
          </a:bodyPr>
          <a:lstStyle/>
          <a:p>
            <a:pPr algn="ctr"/>
            <a:r>
              <a:rPr lang="en-US" sz="2100" dirty="0" smtClean="0">
                <a:solidFill>
                  <a:srgbClr val="204D84"/>
                </a:solidFill>
                <a:latin typeface="Tw Cen MT Condensed Extra Bold" pitchFamily="34" charset="0"/>
                <a:cs typeface="Arial" pitchFamily="34" charset="0"/>
              </a:rPr>
              <a:t>CONTACT INFORMATION</a:t>
            </a:r>
            <a:endParaRPr lang="en-US" sz="2100" dirty="0">
              <a:solidFill>
                <a:srgbClr val="204D84"/>
              </a:solidFill>
              <a:latin typeface="Tw Cen MT Condensed Extra Bold" pitchFamily="34" charset="0"/>
              <a:cs typeface="Arial" pitchFamily="34" charset="0"/>
            </a:endParaRPr>
          </a:p>
        </p:txBody>
      </p:sp>
      <p:sp>
        <p:nvSpPr>
          <p:cNvPr id="14" name="TextBox 13"/>
          <p:cNvSpPr txBox="1"/>
          <p:nvPr/>
        </p:nvSpPr>
        <p:spPr>
          <a:xfrm>
            <a:off x="838200" y="1295400"/>
            <a:ext cx="3276600" cy="5078313"/>
          </a:xfrm>
          <a:prstGeom prst="rect">
            <a:avLst/>
          </a:prstGeom>
          <a:noFill/>
        </p:spPr>
        <p:txBody>
          <a:bodyPr wrap="square" rtlCol="0">
            <a:spAutoFit/>
          </a:bodyPr>
          <a:lstStyle/>
          <a:p>
            <a:r>
              <a:rPr lang="en-US" dirty="0" smtClean="0"/>
              <a:t>Conference attendees:</a:t>
            </a:r>
          </a:p>
          <a:p>
            <a:endParaRPr lang="en-US" dirty="0" smtClean="0"/>
          </a:p>
          <a:p>
            <a:r>
              <a:rPr lang="en-US" dirty="0" smtClean="0"/>
              <a:t>Paul </a:t>
            </a:r>
            <a:r>
              <a:rPr lang="en-US" dirty="0"/>
              <a:t>McElroy</a:t>
            </a:r>
          </a:p>
          <a:p>
            <a:r>
              <a:rPr lang="en-US" dirty="0"/>
              <a:t>Managing Director &amp; CEO</a:t>
            </a:r>
          </a:p>
          <a:p>
            <a:r>
              <a:rPr lang="en-US" dirty="0"/>
              <a:t>(904) 665-4396</a:t>
            </a:r>
          </a:p>
          <a:p>
            <a:r>
              <a:rPr lang="en-US" dirty="0" smtClean="0">
                <a:hlinkClick r:id="rId3"/>
              </a:rPr>
              <a:t>mcelpe@jea.com</a:t>
            </a:r>
            <a:endParaRPr lang="en-US" dirty="0" smtClean="0"/>
          </a:p>
          <a:p>
            <a:endParaRPr lang="en-US" dirty="0"/>
          </a:p>
          <a:p>
            <a:r>
              <a:rPr lang="en-US" dirty="0" smtClean="0"/>
              <a:t>Melissa Dykes</a:t>
            </a:r>
          </a:p>
          <a:p>
            <a:r>
              <a:rPr lang="en-US" dirty="0" smtClean="0"/>
              <a:t>Chief Financial Officer</a:t>
            </a:r>
            <a:endParaRPr lang="en-US" dirty="0"/>
          </a:p>
          <a:p>
            <a:r>
              <a:rPr lang="en-US" dirty="0"/>
              <a:t>(904) 665-7054</a:t>
            </a:r>
          </a:p>
          <a:p>
            <a:r>
              <a:rPr lang="en-US" dirty="0">
                <a:hlinkClick r:id="rId4"/>
              </a:rPr>
              <a:t>dykemh@jea.com</a:t>
            </a:r>
            <a:endParaRPr lang="en-US" dirty="0"/>
          </a:p>
          <a:p>
            <a:endParaRPr lang="en-US" dirty="0"/>
          </a:p>
          <a:p>
            <a:r>
              <a:rPr lang="en-US" dirty="0" smtClean="0"/>
              <a:t>Joe Orfano</a:t>
            </a:r>
          </a:p>
          <a:p>
            <a:r>
              <a:rPr lang="en-US" dirty="0" smtClean="0"/>
              <a:t>Treasurer</a:t>
            </a:r>
            <a:endParaRPr lang="en-US" dirty="0"/>
          </a:p>
          <a:p>
            <a:r>
              <a:rPr lang="en-US" dirty="0"/>
              <a:t>(904) </a:t>
            </a:r>
            <a:r>
              <a:rPr lang="en-US" dirty="0" smtClean="0"/>
              <a:t>665-4541</a:t>
            </a:r>
            <a:endParaRPr lang="en-US" dirty="0"/>
          </a:p>
          <a:p>
            <a:r>
              <a:rPr lang="en-US" dirty="0" smtClean="0">
                <a:hlinkClick r:id="rId5"/>
              </a:rPr>
              <a:t>orfaje@jea.com</a:t>
            </a:r>
            <a:endParaRPr lang="en-US" dirty="0" smtClean="0"/>
          </a:p>
          <a:p>
            <a:endParaRPr lang="en-US" dirty="0"/>
          </a:p>
          <a:p>
            <a:endParaRPr lang="en-US" dirty="0"/>
          </a:p>
        </p:txBody>
      </p:sp>
      <p:sp>
        <p:nvSpPr>
          <p:cNvPr id="16" name="TextBox 15"/>
          <p:cNvSpPr txBox="1"/>
          <p:nvPr/>
        </p:nvSpPr>
        <p:spPr>
          <a:xfrm>
            <a:off x="4876800" y="1295400"/>
            <a:ext cx="3886200" cy="1754326"/>
          </a:xfrm>
          <a:prstGeom prst="rect">
            <a:avLst/>
          </a:prstGeom>
          <a:noFill/>
        </p:spPr>
        <p:txBody>
          <a:bodyPr wrap="square" rtlCol="0">
            <a:spAutoFit/>
          </a:bodyPr>
          <a:lstStyle/>
          <a:p>
            <a:r>
              <a:rPr lang="en-US" dirty="0" smtClean="0"/>
              <a:t>JEA Information:</a:t>
            </a:r>
          </a:p>
          <a:p>
            <a:r>
              <a:rPr lang="en-US" dirty="0" smtClean="0">
                <a:hlinkClick r:id="rId6"/>
              </a:rPr>
              <a:t>www.jea.com</a:t>
            </a:r>
            <a:endParaRPr lang="en-US" dirty="0" smtClean="0"/>
          </a:p>
          <a:p>
            <a:endParaRPr lang="en-US" dirty="0"/>
          </a:p>
          <a:p>
            <a:r>
              <a:rPr lang="en-US" dirty="0" smtClean="0"/>
              <a:t>JEA Investor Website:</a:t>
            </a:r>
          </a:p>
          <a:p>
            <a:r>
              <a:rPr lang="en-US" dirty="0" smtClean="0">
                <a:hlinkClick r:id="rId7"/>
              </a:rPr>
              <a:t>www.jea.com/About_Us/Investors.aspx</a:t>
            </a:r>
            <a:endParaRPr lang="en-US" dirty="0" smtClean="0"/>
          </a:p>
          <a:p>
            <a:endParaRPr lang="en-US" dirty="0"/>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05436" y="6096000"/>
            <a:ext cx="1066800" cy="533400"/>
          </a:xfrm>
          <a:prstGeom prst="rect">
            <a:avLst/>
          </a:prstGeom>
        </p:spPr>
      </p:pic>
      <p:sp>
        <p:nvSpPr>
          <p:cNvPr id="20" name="Slide Number Placeholder 2"/>
          <p:cNvSpPr>
            <a:spLocks noGrp="1"/>
          </p:cNvSpPr>
          <p:nvPr>
            <p:ph type="sldNum" sz="quarter" idx="12"/>
          </p:nvPr>
        </p:nvSpPr>
        <p:spPr>
          <a:xfrm>
            <a:off x="7010400" y="6492875"/>
            <a:ext cx="2133600" cy="365125"/>
          </a:xfrm>
        </p:spPr>
        <p:txBody>
          <a:bodyPr/>
          <a:lstStyle/>
          <a:p>
            <a:fld id="{74839C79-5185-412B-993F-B5CAB1A7D442}" type="slidenum">
              <a:rPr lang="en-US" smtClean="0"/>
              <a:t>11</a:t>
            </a:fld>
            <a:endParaRPr lang="en-US" dirty="0"/>
          </a:p>
        </p:txBody>
      </p:sp>
      <p:sp>
        <p:nvSpPr>
          <p:cNvPr id="10" name="TextBox 9"/>
          <p:cNvSpPr txBox="1"/>
          <p:nvPr/>
        </p:nvSpPr>
        <p:spPr>
          <a:xfrm>
            <a:off x="3800474" y="264096"/>
            <a:ext cx="1524001" cy="269304"/>
          </a:xfrm>
          <a:prstGeom prst="rect">
            <a:avLst/>
          </a:prstGeom>
          <a:solidFill>
            <a:schemeClr val="bg1"/>
          </a:solidFill>
        </p:spPr>
        <p:txBody>
          <a:bodyPr wrap="square" rtlCol="0" anchor="ctr">
            <a:spAutoFit/>
          </a:bodyPr>
          <a:lstStyle/>
          <a:p>
            <a:pPr algn="ctr"/>
            <a:r>
              <a:rPr lang="en-US" sz="1150" b="1" dirty="0" smtClean="0">
                <a:solidFill>
                  <a:srgbClr val="7C88AE"/>
                </a:solidFill>
                <a:latin typeface="Franklin Gothic Medium Cond" pitchFamily="34" charset="0"/>
              </a:rPr>
              <a:t>LPPC INVESTOR FORUM</a:t>
            </a:r>
            <a:endParaRPr lang="en-US" sz="1150" b="1" dirty="0">
              <a:solidFill>
                <a:srgbClr val="7C88AE"/>
              </a:solidFill>
              <a:latin typeface="Franklin Gothic Medium Cond" pitchFamily="34" charset="0"/>
            </a:endParaRPr>
          </a:p>
        </p:txBody>
      </p:sp>
    </p:spTree>
    <p:extLst>
      <p:ext uri="{BB962C8B-B14F-4D97-AF65-F5344CB8AC3E}">
        <p14:creationId xmlns:p14="http://schemas.microsoft.com/office/powerpoint/2010/main" val="4004289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152400"/>
            <a:ext cx="8382000" cy="4616648"/>
          </a:xfrm>
          <a:prstGeom prst="rect">
            <a:avLst/>
          </a:prstGeom>
        </p:spPr>
        <p:txBody>
          <a:bodyPr wrap="square">
            <a:spAutoFit/>
          </a:bodyPr>
          <a:lstStyle/>
          <a:p>
            <a:r>
              <a:rPr lang="en-US" sz="1400" b="1" u="sng" dirty="0"/>
              <a:t>Disclaimer</a:t>
            </a:r>
            <a:endParaRPr lang="en-US" sz="1400" dirty="0"/>
          </a:p>
          <a:p>
            <a:r>
              <a:rPr lang="en-US" sz="1400" dirty="0"/>
              <a:t> </a:t>
            </a:r>
          </a:p>
          <a:p>
            <a:r>
              <a:rPr lang="en-US" sz="1400" dirty="0"/>
              <a:t>	This presentation is provided for general informational purposes only.  It does not include every item which may be of interest, nor does it purport to present full and fair disclosure with respect to any of JEA’s bond programs within the meaning of applicable securities laws.  These materials do not constitute an offer to sell, or the solicitation of an offer to buy, any security of JEA, nor are these materials a recommendation to buy, sell or hold any security.  Any investment decisions regarding the securities of JEA should be made only after a careful review of the complete offering and disclosure materials with respect to such securities and consultation with your own advisors as to the suitability of such securities for your particular circumstances.</a:t>
            </a:r>
          </a:p>
          <a:p>
            <a:r>
              <a:rPr lang="en-US" sz="1400" dirty="0"/>
              <a:t> </a:t>
            </a:r>
          </a:p>
          <a:p>
            <a:r>
              <a:rPr lang="en-US" sz="1400" dirty="0"/>
              <a:t>	The information presented herein has been gathered from sources we believe to be reliable; however, we do not guaranty its accuracy or completeness.  The information presented herein is subject to change without notice.  There may have been events that occurred subsequent to the date hereof that would have a material adverse effect on the financial information presented herein.  JEA has not undertaken any obligation to update this presentation or the information set forth herein.</a:t>
            </a:r>
          </a:p>
          <a:p>
            <a:r>
              <a:rPr lang="en-US" sz="1400" dirty="0"/>
              <a:t> </a:t>
            </a:r>
          </a:p>
          <a:p>
            <a:r>
              <a:rPr lang="en-US" sz="1400" dirty="0"/>
              <a:t>	This presentation contains statements which, to the extent they are not recitations of historical fact, constitute “forward looking statements.”  In this respect, the words “estimate,” “project,” “anticipate,” “expect,” “intend,” “believe” and similar expressions are intended to identify forward-looking statements.  A number of factors affecting JEA’s business and financial results could cause actual results to differ materially from those stated in the forward-looking statements.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5436" y="6096000"/>
            <a:ext cx="1066800" cy="533400"/>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6586" y="4769049"/>
            <a:ext cx="3841814" cy="1936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2633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975" y="323850"/>
            <a:ext cx="8763000" cy="184666"/>
          </a:xfrm>
          <a:prstGeom prst="rect">
            <a:avLst/>
          </a:prstGeom>
          <a:noFill/>
        </p:spPr>
        <p:txBody>
          <a:bodyPr wrap="square" rtlCol="0" anchor="ctr">
            <a:spAutoFit/>
          </a:bodyPr>
          <a:lstStyle/>
          <a:p>
            <a:pPr algn="ctr"/>
            <a:r>
              <a:rPr lang="en-US" sz="600" dirty="0" smtClean="0">
                <a:solidFill>
                  <a:srgbClr val="7C88B0"/>
                </a:solidFill>
                <a:latin typeface="Berlin Sans FB Demi" pitchFamily="34" charset="0"/>
              </a:rPr>
              <a:t>**********************************************************************************************************************************************************************************************************************************************************************</a:t>
            </a:r>
            <a:endParaRPr lang="en-US" sz="600" dirty="0">
              <a:solidFill>
                <a:srgbClr val="7C88B0"/>
              </a:solidFill>
              <a:latin typeface="Berlin Sans FB Demi" pitchFamily="34" charset="0"/>
            </a:endParaRPr>
          </a:p>
        </p:txBody>
      </p:sp>
      <p:sp>
        <p:nvSpPr>
          <p:cNvPr id="5" name="TextBox 4"/>
          <p:cNvSpPr txBox="1"/>
          <p:nvPr/>
        </p:nvSpPr>
        <p:spPr>
          <a:xfrm>
            <a:off x="3800474" y="264096"/>
            <a:ext cx="1524001" cy="269304"/>
          </a:xfrm>
          <a:prstGeom prst="rect">
            <a:avLst/>
          </a:prstGeom>
          <a:solidFill>
            <a:schemeClr val="bg1"/>
          </a:solidFill>
        </p:spPr>
        <p:txBody>
          <a:bodyPr wrap="square" rtlCol="0" anchor="ctr">
            <a:spAutoFit/>
          </a:bodyPr>
          <a:lstStyle/>
          <a:p>
            <a:pPr algn="ctr"/>
            <a:r>
              <a:rPr lang="en-US" sz="1150" b="1" dirty="0" smtClean="0">
                <a:solidFill>
                  <a:srgbClr val="7C88AE"/>
                </a:solidFill>
                <a:latin typeface="Franklin Gothic Medium Cond" pitchFamily="34" charset="0"/>
              </a:rPr>
              <a:t>LPPC INVESTOR FORUM</a:t>
            </a:r>
            <a:endParaRPr lang="en-US" sz="1150" b="1" dirty="0">
              <a:solidFill>
                <a:srgbClr val="7C88AE"/>
              </a:solidFill>
              <a:latin typeface="Franklin Gothic Medium Cond" pitchFamily="34" charset="0"/>
            </a:endParaRPr>
          </a:p>
        </p:txBody>
      </p:sp>
      <p:sp>
        <p:nvSpPr>
          <p:cNvPr id="6" name="TextBox 5"/>
          <p:cNvSpPr txBox="1"/>
          <p:nvPr/>
        </p:nvSpPr>
        <p:spPr>
          <a:xfrm>
            <a:off x="180975" y="824984"/>
            <a:ext cx="8763000" cy="184666"/>
          </a:xfrm>
          <a:prstGeom prst="rect">
            <a:avLst/>
          </a:prstGeom>
          <a:noFill/>
        </p:spPr>
        <p:txBody>
          <a:bodyPr wrap="square" rtlCol="0" anchor="ctr">
            <a:spAutoFit/>
          </a:bodyPr>
          <a:lstStyle/>
          <a:p>
            <a:pPr algn="ctr"/>
            <a:r>
              <a:rPr lang="en-US" sz="600" dirty="0" smtClean="0">
                <a:solidFill>
                  <a:srgbClr val="7C88B0"/>
                </a:solidFill>
                <a:latin typeface="Berlin Sans FB Demi" pitchFamily="34" charset="0"/>
              </a:rPr>
              <a:t>**********************************************************************************************************************************************************************************************************************************************************************</a:t>
            </a:r>
            <a:endParaRPr lang="en-US" sz="600" dirty="0">
              <a:solidFill>
                <a:srgbClr val="7C88B0"/>
              </a:solidFill>
              <a:latin typeface="Berlin Sans FB Demi" pitchFamily="34" charset="0"/>
            </a:endParaRPr>
          </a:p>
        </p:txBody>
      </p:sp>
      <p:sp>
        <p:nvSpPr>
          <p:cNvPr id="7" name="TextBox 6"/>
          <p:cNvSpPr txBox="1"/>
          <p:nvPr/>
        </p:nvSpPr>
        <p:spPr>
          <a:xfrm>
            <a:off x="0" y="460248"/>
            <a:ext cx="9144000" cy="415498"/>
          </a:xfrm>
          <a:prstGeom prst="rect">
            <a:avLst/>
          </a:prstGeom>
          <a:noFill/>
        </p:spPr>
        <p:txBody>
          <a:bodyPr wrap="square" rtlCol="0">
            <a:spAutoFit/>
          </a:bodyPr>
          <a:lstStyle/>
          <a:p>
            <a:pPr algn="ctr"/>
            <a:r>
              <a:rPr lang="en-US" sz="2100" dirty="0" smtClean="0">
                <a:solidFill>
                  <a:srgbClr val="204D84"/>
                </a:solidFill>
                <a:latin typeface="Tw Cen MT Condensed Extra Bold" pitchFamily="34" charset="0"/>
                <a:cs typeface="Arial" pitchFamily="34" charset="0"/>
              </a:rPr>
              <a:t>ABOUT JEA</a:t>
            </a:r>
            <a:endParaRPr lang="en-US" sz="2100" dirty="0">
              <a:solidFill>
                <a:srgbClr val="204D84"/>
              </a:solidFill>
              <a:latin typeface="Tw Cen MT Condensed Extra Bold" pitchFamily="34" charset="0"/>
              <a:cs typeface="Arial"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5436" y="6096000"/>
            <a:ext cx="1066800" cy="533400"/>
          </a:xfrm>
          <a:prstGeom prst="rect">
            <a:avLst/>
          </a:prstGeom>
        </p:spPr>
      </p:pic>
      <p:sp>
        <p:nvSpPr>
          <p:cNvPr id="12" name="Slide Number Placeholder 2"/>
          <p:cNvSpPr>
            <a:spLocks noGrp="1"/>
          </p:cNvSpPr>
          <p:nvPr>
            <p:ph type="sldNum" sz="quarter" idx="12"/>
          </p:nvPr>
        </p:nvSpPr>
        <p:spPr>
          <a:xfrm>
            <a:off x="7010400" y="6492875"/>
            <a:ext cx="2133600" cy="365125"/>
          </a:xfrm>
        </p:spPr>
        <p:txBody>
          <a:bodyPr/>
          <a:lstStyle/>
          <a:p>
            <a:fld id="{74839C79-5185-412B-993F-B5CAB1A7D442}" type="slidenum">
              <a:rPr lang="en-US" smtClean="0"/>
              <a:t>3</a:t>
            </a:fld>
            <a:endParaRPr lang="en-US" dirty="0"/>
          </a:p>
        </p:txBody>
      </p:sp>
      <p:sp>
        <p:nvSpPr>
          <p:cNvPr id="24" name="TextBox 23"/>
          <p:cNvSpPr txBox="1"/>
          <p:nvPr/>
        </p:nvSpPr>
        <p:spPr>
          <a:xfrm>
            <a:off x="209550" y="1052304"/>
            <a:ext cx="8553450" cy="4247317"/>
          </a:xfrm>
          <a:prstGeom prst="rect">
            <a:avLst/>
          </a:prstGeom>
          <a:noFill/>
        </p:spPr>
        <p:txBody>
          <a:bodyPr wrap="square" rtlCol="0">
            <a:spAutoFit/>
          </a:bodyPr>
          <a:lstStyle/>
          <a:p>
            <a:pPr lvl="1" indent="-228600" eaLnBrk="0" hangingPunct="0">
              <a:spcBef>
                <a:spcPts val="600"/>
              </a:spcBef>
              <a:spcAft>
                <a:spcPts val="600"/>
              </a:spcAft>
              <a:buClr>
                <a:schemeClr val="tx1"/>
              </a:buClr>
              <a:buSzPct val="120000"/>
              <a:buFont typeface="Arial" pitchFamily="34" charset="0"/>
              <a:buChar char="•"/>
            </a:pPr>
            <a:r>
              <a:rPr lang="en-US" dirty="0">
                <a:solidFill>
                  <a:srgbClr val="000000"/>
                </a:solidFill>
              </a:rPr>
              <a:t>Municipal electric system since 1895 and independent agency of the City of Jacksonville, Florida since </a:t>
            </a:r>
            <a:r>
              <a:rPr lang="en-US" dirty="0" smtClean="0">
                <a:solidFill>
                  <a:srgbClr val="000000"/>
                </a:solidFill>
              </a:rPr>
              <a:t>1968</a:t>
            </a:r>
          </a:p>
          <a:p>
            <a:pPr lvl="1" indent="-228600" eaLnBrk="0" hangingPunct="0">
              <a:spcBef>
                <a:spcPts val="600"/>
              </a:spcBef>
              <a:spcAft>
                <a:spcPts val="600"/>
              </a:spcAft>
              <a:buClr>
                <a:schemeClr val="tx1"/>
              </a:buClr>
              <a:buSzPct val="120000"/>
              <a:buFont typeface="Arial" pitchFamily="34" charset="0"/>
              <a:buChar char="•"/>
            </a:pPr>
            <a:r>
              <a:rPr lang="en-US" dirty="0">
                <a:solidFill>
                  <a:srgbClr val="000000"/>
                </a:solidFill>
              </a:rPr>
              <a:t>Water &amp; Sewer System transferred from the City of Jacksonville to JEA in 1997</a:t>
            </a:r>
          </a:p>
          <a:p>
            <a:pPr lvl="1" indent="-228600" eaLnBrk="0" hangingPunct="0">
              <a:spcBef>
                <a:spcPts val="600"/>
              </a:spcBef>
              <a:spcAft>
                <a:spcPts val="600"/>
              </a:spcAft>
              <a:buClr>
                <a:schemeClr val="tx1"/>
              </a:buClr>
              <a:buSzPct val="120000"/>
              <a:buFont typeface="Arial" pitchFamily="34" charset="0"/>
              <a:buChar char="•"/>
            </a:pPr>
            <a:r>
              <a:rPr lang="en-US" dirty="0">
                <a:solidFill>
                  <a:srgbClr val="000000"/>
                </a:solidFill>
              </a:rPr>
              <a:t>Separately secured liens for:</a:t>
            </a:r>
          </a:p>
          <a:p>
            <a:pPr lvl="2" indent="-228600" eaLnBrk="0" hangingPunct="0">
              <a:buClr>
                <a:schemeClr val="tx1"/>
              </a:buClr>
              <a:buSzPct val="100000"/>
              <a:buFont typeface="Arial" charset="0"/>
              <a:buChar char="–"/>
            </a:pPr>
            <a:r>
              <a:rPr lang="en-US" dirty="0">
                <a:solidFill>
                  <a:srgbClr val="000000"/>
                </a:solidFill>
              </a:rPr>
              <a:t>Electric enterprise</a:t>
            </a:r>
          </a:p>
          <a:p>
            <a:pPr marL="1428750" lvl="3" indent="-285750" eaLnBrk="0" hangingPunct="0">
              <a:buClr>
                <a:schemeClr val="tx1"/>
              </a:buClr>
              <a:buSzPct val="100000"/>
              <a:buFont typeface="Arial" pitchFamily="34" charset="0"/>
              <a:buChar char="•"/>
            </a:pPr>
            <a:r>
              <a:rPr lang="en-US" sz="1600" dirty="0">
                <a:solidFill>
                  <a:srgbClr val="000000"/>
                </a:solidFill>
              </a:rPr>
              <a:t>Electric System</a:t>
            </a:r>
          </a:p>
          <a:p>
            <a:pPr marL="1428750" lvl="3" indent="-285750" eaLnBrk="0" hangingPunct="0">
              <a:buClr>
                <a:schemeClr val="tx1"/>
              </a:buClr>
              <a:buSzPct val="100000"/>
              <a:buFont typeface="Arial" pitchFamily="34" charset="0"/>
              <a:buChar char="•"/>
            </a:pPr>
            <a:r>
              <a:rPr lang="en-US" sz="1600" dirty="0">
                <a:solidFill>
                  <a:srgbClr val="000000"/>
                </a:solidFill>
              </a:rPr>
              <a:t>St Johns River Power Park</a:t>
            </a:r>
          </a:p>
          <a:p>
            <a:pPr marL="1428750" lvl="3" indent="-285750" eaLnBrk="0" hangingPunct="0">
              <a:buClr>
                <a:schemeClr val="tx1"/>
              </a:buClr>
              <a:buSzPct val="100000"/>
              <a:buFont typeface="Arial" pitchFamily="34" charset="0"/>
              <a:buChar char="•"/>
            </a:pPr>
            <a:r>
              <a:rPr lang="en-US" sz="1600" dirty="0">
                <a:solidFill>
                  <a:srgbClr val="000000"/>
                </a:solidFill>
              </a:rPr>
              <a:t>Bulk Power Supply System</a:t>
            </a:r>
          </a:p>
          <a:p>
            <a:pPr lvl="2" indent="-228600" eaLnBrk="0" hangingPunct="0">
              <a:spcBef>
                <a:spcPts val="600"/>
              </a:spcBef>
              <a:spcAft>
                <a:spcPts val="600"/>
              </a:spcAft>
              <a:buClr>
                <a:schemeClr val="tx1"/>
              </a:buClr>
              <a:buSzPct val="100000"/>
              <a:buFont typeface="Arial" charset="0"/>
              <a:buChar char="–"/>
            </a:pPr>
            <a:r>
              <a:rPr lang="en-US" dirty="0">
                <a:solidFill>
                  <a:srgbClr val="000000"/>
                </a:solidFill>
              </a:rPr>
              <a:t>District Energy System</a:t>
            </a:r>
          </a:p>
          <a:p>
            <a:pPr lvl="2" indent="-228600" eaLnBrk="0" hangingPunct="0">
              <a:spcBef>
                <a:spcPts val="600"/>
              </a:spcBef>
              <a:spcAft>
                <a:spcPts val="600"/>
              </a:spcAft>
              <a:buClr>
                <a:schemeClr val="tx1"/>
              </a:buClr>
              <a:buSzPct val="100000"/>
              <a:buFont typeface="Arial" charset="0"/>
              <a:buChar char="–"/>
            </a:pPr>
            <a:r>
              <a:rPr lang="en-US" dirty="0">
                <a:solidFill>
                  <a:srgbClr val="000000"/>
                </a:solidFill>
              </a:rPr>
              <a:t>Water and Sewer System</a:t>
            </a:r>
          </a:p>
          <a:p>
            <a:pPr lvl="1" indent="-228600" eaLnBrk="0" hangingPunct="0">
              <a:spcBef>
                <a:spcPts val="600"/>
              </a:spcBef>
              <a:spcAft>
                <a:spcPts val="600"/>
              </a:spcAft>
              <a:buClr>
                <a:schemeClr val="tx1"/>
              </a:buClr>
              <a:buSzPct val="120000"/>
              <a:buFont typeface="Arial" pitchFamily="34" charset="0"/>
              <a:buChar char="•"/>
            </a:pPr>
            <a:r>
              <a:rPr lang="en-US" dirty="0">
                <a:solidFill>
                  <a:srgbClr val="000000"/>
                </a:solidFill>
              </a:rPr>
              <a:t>Independent agency of the City of Jacksonville</a:t>
            </a:r>
          </a:p>
          <a:p>
            <a:pPr lvl="1" indent="-228600" eaLnBrk="0" hangingPunct="0">
              <a:spcBef>
                <a:spcPts val="600"/>
              </a:spcBef>
              <a:spcAft>
                <a:spcPts val="600"/>
              </a:spcAft>
              <a:buClr>
                <a:schemeClr val="tx1"/>
              </a:buClr>
              <a:buSzPct val="100000"/>
              <a:buFont typeface="Arial" pitchFamily="34" charset="0"/>
              <a:buChar char="•"/>
            </a:pPr>
            <a:endParaRPr lang="en-US" dirty="0">
              <a:solidFill>
                <a:srgbClr val="000000"/>
              </a:solidFill>
            </a:endParaRP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 y="5162550"/>
            <a:ext cx="7178421" cy="1714130"/>
          </a:xfrm>
          <a:prstGeom prst="rect">
            <a:avLst/>
          </a:prstGeom>
        </p:spPr>
      </p:pic>
      <p:sp>
        <p:nvSpPr>
          <p:cNvPr id="26" name="Rectangle 25"/>
          <p:cNvSpPr/>
          <p:nvPr/>
        </p:nvSpPr>
        <p:spPr>
          <a:xfrm rot="5400000">
            <a:off x="5262938" y="5005012"/>
            <a:ext cx="1723274" cy="2038350"/>
          </a:xfrm>
          <a:prstGeom prst="rect">
            <a:avLst/>
          </a:prstGeom>
          <a:gradFill>
            <a:gsLst>
              <a:gs pos="0">
                <a:schemeClr val="bg1"/>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246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975" y="323850"/>
            <a:ext cx="8763000" cy="184666"/>
          </a:xfrm>
          <a:prstGeom prst="rect">
            <a:avLst/>
          </a:prstGeom>
          <a:noFill/>
        </p:spPr>
        <p:txBody>
          <a:bodyPr wrap="square" rtlCol="0" anchor="ctr">
            <a:spAutoFit/>
          </a:bodyPr>
          <a:lstStyle/>
          <a:p>
            <a:pPr algn="ctr"/>
            <a:r>
              <a:rPr lang="en-US" sz="600" dirty="0" smtClean="0">
                <a:solidFill>
                  <a:srgbClr val="7C88B0"/>
                </a:solidFill>
                <a:latin typeface="Berlin Sans FB Demi" pitchFamily="34" charset="0"/>
              </a:rPr>
              <a:t>**********************************************************************************************************************************************************************************************************************************************************************</a:t>
            </a:r>
            <a:endParaRPr lang="en-US" sz="600" dirty="0">
              <a:solidFill>
                <a:srgbClr val="7C88B0"/>
              </a:solidFill>
              <a:latin typeface="Berlin Sans FB Demi" pitchFamily="34" charset="0"/>
            </a:endParaRPr>
          </a:p>
        </p:txBody>
      </p:sp>
      <p:sp>
        <p:nvSpPr>
          <p:cNvPr id="6" name="TextBox 5"/>
          <p:cNvSpPr txBox="1"/>
          <p:nvPr/>
        </p:nvSpPr>
        <p:spPr>
          <a:xfrm>
            <a:off x="180975" y="824984"/>
            <a:ext cx="8763000" cy="184666"/>
          </a:xfrm>
          <a:prstGeom prst="rect">
            <a:avLst/>
          </a:prstGeom>
          <a:noFill/>
        </p:spPr>
        <p:txBody>
          <a:bodyPr wrap="square" rtlCol="0" anchor="ctr">
            <a:spAutoFit/>
          </a:bodyPr>
          <a:lstStyle/>
          <a:p>
            <a:pPr algn="ctr"/>
            <a:r>
              <a:rPr lang="en-US" sz="600" dirty="0" smtClean="0">
                <a:solidFill>
                  <a:srgbClr val="7C88B0"/>
                </a:solidFill>
                <a:latin typeface="Berlin Sans FB Demi" pitchFamily="34" charset="0"/>
              </a:rPr>
              <a:t>**********************************************************************************************************************************************************************************************************************************************************************</a:t>
            </a:r>
            <a:endParaRPr lang="en-US" sz="600" dirty="0">
              <a:solidFill>
                <a:srgbClr val="7C88B0"/>
              </a:solidFill>
              <a:latin typeface="Berlin Sans FB Demi" pitchFamily="34" charset="0"/>
            </a:endParaRPr>
          </a:p>
        </p:txBody>
      </p:sp>
      <p:sp>
        <p:nvSpPr>
          <p:cNvPr id="7" name="TextBox 6"/>
          <p:cNvSpPr txBox="1"/>
          <p:nvPr/>
        </p:nvSpPr>
        <p:spPr>
          <a:xfrm>
            <a:off x="0" y="460248"/>
            <a:ext cx="9144000" cy="415498"/>
          </a:xfrm>
          <a:prstGeom prst="rect">
            <a:avLst/>
          </a:prstGeom>
          <a:noFill/>
        </p:spPr>
        <p:txBody>
          <a:bodyPr wrap="square" rtlCol="0">
            <a:spAutoFit/>
          </a:bodyPr>
          <a:lstStyle/>
          <a:p>
            <a:pPr algn="ctr"/>
            <a:r>
              <a:rPr lang="en-US" sz="2100" dirty="0" smtClean="0">
                <a:solidFill>
                  <a:srgbClr val="204D84"/>
                </a:solidFill>
                <a:latin typeface="Tw Cen MT Condensed Extra Bold" pitchFamily="34" charset="0"/>
                <a:cs typeface="Arial" pitchFamily="34" charset="0"/>
              </a:rPr>
              <a:t>GENERATION FLEET</a:t>
            </a:r>
            <a:endParaRPr lang="en-US" sz="2100" dirty="0">
              <a:solidFill>
                <a:srgbClr val="204D84"/>
              </a:solidFill>
              <a:latin typeface="Tw Cen MT Condensed Extra Bold" pitchFamily="34" charset="0"/>
              <a:cs typeface="Arial"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2687220099"/>
              </p:ext>
            </p:extLst>
          </p:nvPr>
        </p:nvGraphicFramePr>
        <p:xfrm>
          <a:off x="384810" y="1367255"/>
          <a:ext cx="4297680" cy="4450080"/>
        </p:xfrm>
        <a:graphic>
          <a:graphicData uri="http://schemas.openxmlformats.org/drawingml/2006/table">
            <a:tbl>
              <a:tblPr firstRow="1" bandRow="1">
                <a:tableStyleId>{5C22544A-7EE6-4342-B048-85BDC9FD1C3A}</a:tableStyleId>
              </a:tblPr>
              <a:tblGrid>
                <a:gridCol w="1554480"/>
                <a:gridCol w="1005840"/>
                <a:gridCol w="822960"/>
                <a:gridCol w="914400"/>
              </a:tblGrid>
              <a:tr h="365760">
                <a:tc>
                  <a:txBody>
                    <a:bodyPr/>
                    <a:lstStyle/>
                    <a:p>
                      <a:pPr algn="ctr"/>
                      <a:r>
                        <a:rPr lang="en-US" sz="1000" dirty="0" smtClean="0"/>
                        <a:t>Facility</a:t>
                      </a:r>
                      <a:endParaRPr lang="en-US" sz="1000" b="1" dirty="0"/>
                    </a:p>
                  </a:txBody>
                  <a:tcPr anchor="ctr"/>
                </a:tc>
                <a:tc>
                  <a:txBody>
                    <a:bodyPr/>
                    <a:lstStyle/>
                    <a:p>
                      <a:pPr algn="ctr"/>
                      <a:r>
                        <a:rPr lang="en-US" sz="1000" dirty="0" smtClean="0"/>
                        <a:t>Primary </a:t>
                      </a:r>
                    </a:p>
                    <a:p>
                      <a:pPr algn="ctr"/>
                      <a:r>
                        <a:rPr lang="en-US" sz="1000" dirty="0" smtClean="0"/>
                        <a:t>Fuel Type</a:t>
                      </a:r>
                      <a:endParaRPr lang="en-US" sz="1000" b="1" dirty="0"/>
                    </a:p>
                  </a:txBody>
                  <a:tcPr anchor="ctr"/>
                </a:tc>
                <a:tc>
                  <a:txBody>
                    <a:bodyPr/>
                    <a:lstStyle/>
                    <a:p>
                      <a:pPr algn="ctr"/>
                      <a:r>
                        <a:rPr lang="en-US" sz="1000" dirty="0" smtClean="0"/>
                        <a:t>Generating Capacity</a:t>
                      </a:r>
                      <a:endParaRPr lang="en-US" sz="1000" baseline="0" dirty="0" smtClean="0"/>
                    </a:p>
                    <a:p>
                      <a:pPr algn="ctr"/>
                      <a:r>
                        <a:rPr lang="en-US" sz="1000" dirty="0" smtClean="0"/>
                        <a:t>(in MW)</a:t>
                      </a:r>
                      <a:endParaRPr lang="en-US" sz="1000" b="1" dirty="0"/>
                    </a:p>
                  </a:txBody>
                  <a:tcPr anchor="ctr"/>
                </a:tc>
                <a:tc>
                  <a:txBody>
                    <a:bodyPr/>
                    <a:lstStyle/>
                    <a:p>
                      <a:pPr algn="ctr"/>
                      <a:r>
                        <a:rPr lang="en-US" sz="1000" dirty="0" smtClean="0"/>
                        <a:t>Year in Service</a:t>
                      </a:r>
                      <a:endParaRPr lang="en-US" sz="1000" b="1" dirty="0"/>
                    </a:p>
                  </a:txBody>
                  <a:tcPr anchor="ctr"/>
                </a:tc>
              </a:tr>
              <a:tr h="182880">
                <a:tc gridSpan="4">
                  <a:txBody>
                    <a:bodyPr/>
                    <a:lstStyle/>
                    <a:p>
                      <a:pPr algn="ctr"/>
                      <a:r>
                        <a:rPr lang="en-US" sz="1000" b="1" dirty="0" smtClean="0"/>
                        <a:t>Natural Gas: 2,084 MW (60%)</a:t>
                      </a:r>
                      <a:endParaRPr lang="en-US" sz="1000" b="1" dirty="0"/>
                    </a:p>
                  </a:txBody>
                  <a:tcPr anchor="ctr"/>
                </a:tc>
                <a:tc hMerge="1">
                  <a:txBody>
                    <a:bodyPr/>
                    <a:lstStyle/>
                    <a:p>
                      <a:pPr algn="ctr"/>
                      <a:endParaRPr lang="en-US" sz="1000" b="1" dirty="0"/>
                    </a:p>
                  </a:txBody>
                  <a:tcPr anchor="ctr"/>
                </a:tc>
                <a:tc hMerge="1">
                  <a:txBody>
                    <a:bodyPr/>
                    <a:lstStyle/>
                    <a:p>
                      <a:pPr algn="ctr"/>
                      <a:endParaRPr lang="en-US" sz="1000" b="1" dirty="0">
                        <a:solidFill>
                          <a:schemeClr val="tx1"/>
                        </a:solidFill>
                      </a:endParaRPr>
                    </a:p>
                  </a:txBody>
                  <a:tcPr anchor="ctr"/>
                </a:tc>
                <a:tc hMerge="1">
                  <a:txBody>
                    <a:bodyPr/>
                    <a:lstStyle/>
                    <a:p>
                      <a:pPr algn="ctr"/>
                      <a:endParaRPr lang="en-US" sz="1000" b="1" baseline="30000" dirty="0"/>
                    </a:p>
                  </a:txBody>
                  <a:tcPr anchor="ctr"/>
                </a:tc>
              </a:tr>
              <a:tr h="182880">
                <a:tc>
                  <a:txBody>
                    <a:bodyPr/>
                    <a:lstStyle/>
                    <a:p>
                      <a:pPr algn="ctr"/>
                      <a:r>
                        <a:rPr lang="en-US" sz="1000" dirty="0" smtClean="0"/>
                        <a:t>Brandy Branch</a:t>
                      </a:r>
                      <a:endParaRPr lang="en-US" sz="1000" b="1" dirty="0"/>
                    </a:p>
                  </a:txBody>
                  <a:tcPr anchor="ctr"/>
                </a:tc>
                <a:tc>
                  <a:txBody>
                    <a:bodyPr/>
                    <a:lstStyle/>
                    <a:p>
                      <a:pPr algn="ctr"/>
                      <a:r>
                        <a:rPr lang="en-US" sz="1000" dirty="0" smtClean="0"/>
                        <a:t>Natural Gas</a:t>
                      </a:r>
                      <a:endParaRPr lang="en-US" sz="1000" b="1" dirty="0"/>
                    </a:p>
                  </a:txBody>
                  <a:tcPr anchor="ctr"/>
                </a:tc>
                <a:tc>
                  <a:txBody>
                    <a:bodyPr/>
                    <a:lstStyle/>
                    <a:p>
                      <a:pPr algn="ctr"/>
                      <a:r>
                        <a:rPr lang="en-US" sz="1000" dirty="0" smtClean="0"/>
                        <a:t>796</a:t>
                      </a:r>
                      <a:endParaRPr lang="en-US" sz="1000" b="1" dirty="0">
                        <a:solidFill>
                          <a:schemeClr val="tx1"/>
                        </a:solidFill>
                      </a:endParaRPr>
                    </a:p>
                  </a:txBody>
                  <a:tcPr anchor="ctr"/>
                </a:tc>
                <a:tc>
                  <a:txBody>
                    <a:bodyPr/>
                    <a:lstStyle/>
                    <a:p>
                      <a:pPr algn="ctr"/>
                      <a:r>
                        <a:rPr lang="en-US" sz="1000" dirty="0" smtClean="0"/>
                        <a:t>2001</a:t>
                      </a:r>
                      <a:r>
                        <a:rPr lang="en-US" sz="1000" baseline="0" dirty="0" smtClean="0"/>
                        <a:t> – 2005</a:t>
                      </a:r>
                      <a:r>
                        <a:rPr lang="en-US" sz="1000" baseline="30000" dirty="0" smtClean="0"/>
                        <a:t>2</a:t>
                      </a:r>
                      <a:endParaRPr lang="en-US" sz="1000" b="1" baseline="30000" dirty="0"/>
                    </a:p>
                  </a:txBody>
                  <a:tcPr anchor="ctr"/>
                </a:tc>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North</a:t>
                      </a:r>
                      <a:r>
                        <a:rPr lang="en-US" sz="1000" baseline="0" dirty="0" smtClean="0"/>
                        <a:t>side Gen Unit 3</a:t>
                      </a:r>
                      <a:r>
                        <a:rPr lang="en-US" sz="1000" baseline="30000" dirty="0" smtClean="0"/>
                        <a:t>4</a:t>
                      </a:r>
                      <a:endParaRPr lang="en-US" sz="1000" b="1" baseline="30000" dirty="0" smtClean="0"/>
                    </a:p>
                  </a:txBody>
                  <a:tcPr anchor="ctr"/>
                </a:tc>
                <a:tc>
                  <a:txBody>
                    <a:bodyPr/>
                    <a:lstStyle/>
                    <a:p>
                      <a:pPr algn="ctr"/>
                      <a:r>
                        <a:rPr lang="en-US" sz="1000" dirty="0" smtClean="0"/>
                        <a:t>Natural Gas/Oil</a:t>
                      </a:r>
                      <a:endParaRPr lang="en-US" sz="1000" b="1" dirty="0"/>
                    </a:p>
                  </a:txBody>
                  <a:tcPr anchor="ctr"/>
                </a:tc>
                <a:tc>
                  <a:txBody>
                    <a:bodyPr/>
                    <a:lstStyle/>
                    <a:p>
                      <a:pPr algn="ctr"/>
                      <a:r>
                        <a:rPr lang="en-US" sz="1000" dirty="0" smtClean="0"/>
                        <a:t>524</a:t>
                      </a:r>
                      <a:endParaRPr lang="en-US" sz="1000" b="1" dirty="0">
                        <a:solidFill>
                          <a:schemeClr val="tx1"/>
                        </a:solidFill>
                      </a:endParaRPr>
                    </a:p>
                  </a:txBody>
                  <a:tcPr anchor="ctr"/>
                </a:tc>
                <a:tc>
                  <a:txBody>
                    <a:bodyPr/>
                    <a:lstStyle/>
                    <a:p>
                      <a:pPr algn="ctr"/>
                      <a:r>
                        <a:rPr lang="en-US" sz="1000" dirty="0" smtClean="0"/>
                        <a:t>1977</a:t>
                      </a:r>
                      <a:endParaRPr lang="en-US" sz="1000" b="1" dirty="0"/>
                    </a:p>
                  </a:txBody>
                  <a:tcPr anchor="ctr"/>
                </a:tc>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Kennedy</a:t>
                      </a:r>
                      <a:endParaRPr lang="en-US" sz="1000" b="1" dirty="0" smtClean="0"/>
                    </a:p>
                  </a:txBody>
                  <a:tcPr anchor="ctr"/>
                </a:tc>
                <a:tc>
                  <a:txBody>
                    <a:bodyPr/>
                    <a:lstStyle/>
                    <a:p>
                      <a:pPr algn="ctr"/>
                      <a:r>
                        <a:rPr lang="en-US" sz="1000" dirty="0" smtClean="0"/>
                        <a:t>Natural Gas</a:t>
                      </a:r>
                      <a:endParaRPr lang="en-US" sz="1000" b="1" dirty="0"/>
                    </a:p>
                  </a:txBody>
                  <a:tcPr anchor="ctr"/>
                </a:tc>
                <a:tc>
                  <a:txBody>
                    <a:bodyPr/>
                    <a:lstStyle/>
                    <a:p>
                      <a:pPr algn="ctr"/>
                      <a:r>
                        <a:rPr lang="en-US" sz="1000" dirty="0" smtClean="0"/>
                        <a:t>382</a:t>
                      </a:r>
                      <a:endParaRPr lang="en-US" sz="1000" b="1" dirty="0">
                        <a:solidFill>
                          <a:schemeClr val="tx1"/>
                        </a:solidFill>
                      </a:endParaRPr>
                    </a:p>
                  </a:txBody>
                  <a:tcPr anchor="ctr"/>
                </a:tc>
                <a:tc>
                  <a:txBody>
                    <a:bodyPr/>
                    <a:lstStyle/>
                    <a:p>
                      <a:pPr algn="ctr"/>
                      <a:r>
                        <a:rPr lang="en-US" sz="1000" dirty="0" smtClean="0"/>
                        <a:t>2000</a:t>
                      </a:r>
                      <a:r>
                        <a:rPr lang="en-US" sz="1000" baseline="0" dirty="0" smtClean="0"/>
                        <a:t> – 2009</a:t>
                      </a:r>
                      <a:r>
                        <a:rPr lang="en-US" sz="1000" baseline="30000" dirty="0" smtClean="0"/>
                        <a:t>2</a:t>
                      </a:r>
                      <a:endParaRPr lang="en-US" sz="1000" b="1" baseline="30000" dirty="0"/>
                    </a:p>
                  </a:txBody>
                  <a:tcPr anchor="ctr"/>
                </a:tc>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Greenland Energy Center</a:t>
                      </a:r>
                      <a:endParaRPr lang="en-US" sz="1000" b="1" dirty="0" smtClean="0"/>
                    </a:p>
                  </a:txBody>
                  <a:tcPr anchor="ctr"/>
                </a:tc>
                <a:tc>
                  <a:txBody>
                    <a:bodyPr/>
                    <a:lstStyle/>
                    <a:p>
                      <a:pPr algn="ctr"/>
                      <a:r>
                        <a:rPr lang="en-US" sz="1000" dirty="0" smtClean="0"/>
                        <a:t>Natural Gas</a:t>
                      </a:r>
                      <a:endParaRPr lang="en-US" sz="1000" b="1" dirty="0"/>
                    </a:p>
                  </a:txBody>
                  <a:tcPr anchor="ctr"/>
                </a:tc>
                <a:tc>
                  <a:txBody>
                    <a:bodyPr/>
                    <a:lstStyle/>
                    <a:p>
                      <a:pPr algn="ctr"/>
                      <a:r>
                        <a:rPr lang="en-US" sz="1000" dirty="0" smtClean="0"/>
                        <a:t>372</a:t>
                      </a:r>
                      <a:endParaRPr lang="en-US" sz="1000" b="1" dirty="0">
                        <a:solidFill>
                          <a:schemeClr val="tx1"/>
                        </a:solidFill>
                      </a:endParaRPr>
                    </a:p>
                  </a:txBody>
                  <a:tcPr anchor="ctr"/>
                </a:tc>
                <a:tc>
                  <a:txBody>
                    <a:bodyPr/>
                    <a:lstStyle/>
                    <a:p>
                      <a:pPr algn="ctr"/>
                      <a:r>
                        <a:rPr lang="en-US" sz="1000" dirty="0" smtClean="0"/>
                        <a:t>2011</a:t>
                      </a:r>
                      <a:endParaRPr lang="en-US" sz="1000" b="1" dirty="0"/>
                    </a:p>
                  </a:txBody>
                  <a:tcPr anchor="ctr"/>
                </a:tc>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Trail Ridge/</a:t>
                      </a:r>
                      <a:r>
                        <a:rPr lang="en-US" sz="1000" dirty="0" err="1" smtClean="0"/>
                        <a:t>Girvin</a:t>
                      </a:r>
                      <a:endParaRPr lang="en-US" sz="1000" b="1" dirty="0" smtClean="0"/>
                    </a:p>
                  </a:txBody>
                  <a:tcPr anchor="ctr"/>
                </a:tc>
                <a:tc>
                  <a:txBody>
                    <a:bodyPr/>
                    <a:lstStyle/>
                    <a:p>
                      <a:pPr algn="ctr"/>
                      <a:r>
                        <a:rPr lang="en-US" sz="1000" dirty="0" smtClean="0"/>
                        <a:t>Landfill Gas</a:t>
                      </a:r>
                      <a:endParaRPr lang="en-US" sz="1000" b="1" dirty="0"/>
                    </a:p>
                  </a:txBody>
                  <a:tcPr anchor="ctr"/>
                </a:tc>
                <a:tc>
                  <a:txBody>
                    <a:bodyPr/>
                    <a:lstStyle/>
                    <a:p>
                      <a:pPr algn="ctr"/>
                      <a:r>
                        <a:rPr lang="en-US" sz="1000" dirty="0" smtClean="0"/>
                        <a:t>10</a:t>
                      </a:r>
                      <a:endParaRPr lang="en-US" sz="1000" b="1" dirty="0">
                        <a:solidFill>
                          <a:schemeClr val="tx1"/>
                        </a:solidFill>
                      </a:endParaRPr>
                    </a:p>
                  </a:txBody>
                  <a:tcPr anchor="ctr"/>
                </a:tc>
                <a:tc>
                  <a:txBody>
                    <a:bodyPr/>
                    <a:lstStyle/>
                    <a:p>
                      <a:pPr algn="ctr"/>
                      <a:r>
                        <a:rPr lang="en-US" sz="1000" dirty="0" smtClean="0"/>
                        <a:t>1997</a:t>
                      </a:r>
                      <a:r>
                        <a:rPr lang="en-US" sz="1000" baseline="0" dirty="0" smtClean="0"/>
                        <a:t> – 2008</a:t>
                      </a:r>
                      <a:r>
                        <a:rPr lang="en-US" sz="1000" baseline="30000" dirty="0" smtClean="0"/>
                        <a:t>2</a:t>
                      </a:r>
                      <a:endParaRPr lang="en-US" sz="1000" b="1" baseline="30000" dirty="0"/>
                    </a:p>
                  </a:txBody>
                  <a:tcPr anchor="ctr"/>
                </a:tc>
              </a:tr>
              <a:tr h="182880">
                <a:tc gridSpan="4">
                  <a:txBody>
                    <a:bodyPr/>
                    <a:lstStyle/>
                    <a:p>
                      <a:pPr algn="ctr"/>
                      <a:r>
                        <a:rPr lang="en-US" sz="1000" b="1" dirty="0" smtClean="0"/>
                        <a:t>Solid Fuel: 1,417</a:t>
                      </a:r>
                      <a:r>
                        <a:rPr lang="en-US" sz="1000" b="1" baseline="0" dirty="0" smtClean="0"/>
                        <a:t> MW (40%)</a:t>
                      </a:r>
                      <a:endParaRPr lang="en-US" sz="1000" b="1" dirty="0"/>
                    </a:p>
                  </a:txBody>
                  <a:tcPr anchor="ctr"/>
                </a:tc>
                <a:tc hMerge="1">
                  <a:txBody>
                    <a:bodyPr/>
                    <a:lstStyle/>
                    <a:p>
                      <a:pPr algn="ctr"/>
                      <a:endParaRPr lang="en-US" sz="1000" b="1" dirty="0"/>
                    </a:p>
                  </a:txBody>
                  <a:tcPr anchor="ctr"/>
                </a:tc>
                <a:tc hMerge="1">
                  <a:txBody>
                    <a:bodyPr/>
                    <a:lstStyle/>
                    <a:p>
                      <a:pPr algn="ctr"/>
                      <a:endParaRPr lang="en-US" sz="1000" b="1" dirty="0">
                        <a:solidFill>
                          <a:schemeClr val="tx1"/>
                        </a:solidFill>
                      </a:endParaRPr>
                    </a:p>
                  </a:txBody>
                  <a:tcPr anchor="ctr"/>
                </a:tc>
                <a:tc hMerge="1">
                  <a:txBody>
                    <a:bodyPr/>
                    <a:lstStyle/>
                    <a:p>
                      <a:pPr algn="ctr"/>
                      <a:endParaRPr lang="en-US" sz="1000" b="1" baseline="30000" dirty="0"/>
                    </a:p>
                  </a:txBody>
                  <a:tcPr anchor="ctr"/>
                </a:tc>
              </a:tr>
              <a:tr h="182880">
                <a:tc>
                  <a:txBody>
                    <a:bodyPr/>
                    <a:lstStyle/>
                    <a:p>
                      <a:pPr algn="ctr"/>
                      <a:r>
                        <a:rPr lang="en-US" sz="1000" dirty="0" smtClean="0"/>
                        <a:t>SJRPP</a:t>
                      </a:r>
                      <a:endParaRPr lang="en-US" sz="1000" b="1" dirty="0"/>
                    </a:p>
                  </a:txBody>
                  <a:tcPr anchor="ctr"/>
                </a:tc>
                <a:tc>
                  <a:txBody>
                    <a:bodyPr/>
                    <a:lstStyle/>
                    <a:p>
                      <a:pPr algn="ctr"/>
                      <a:r>
                        <a:rPr lang="en-US" sz="1000" dirty="0" smtClean="0"/>
                        <a:t>Coal</a:t>
                      </a:r>
                      <a:endParaRPr lang="en-US" sz="1000" b="1" dirty="0"/>
                    </a:p>
                  </a:txBody>
                  <a:tcPr anchor="ctr"/>
                </a:tc>
                <a:tc>
                  <a:txBody>
                    <a:bodyPr/>
                    <a:lstStyle/>
                    <a:p>
                      <a:pPr algn="ctr"/>
                      <a:r>
                        <a:rPr lang="en-US" sz="1000" dirty="0" smtClean="0"/>
                        <a:t>637</a:t>
                      </a:r>
                      <a:endParaRPr lang="en-US" sz="1000" b="1" dirty="0">
                        <a:solidFill>
                          <a:schemeClr val="tx1"/>
                        </a:solidFill>
                      </a:endParaRPr>
                    </a:p>
                  </a:txBody>
                  <a:tcPr anchor="ctr"/>
                </a:tc>
                <a:tc>
                  <a:txBody>
                    <a:bodyPr/>
                    <a:lstStyle/>
                    <a:p>
                      <a:pPr algn="ctr"/>
                      <a:r>
                        <a:rPr lang="en-US" sz="1000" dirty="0" smtClean="0"/>
                        <a:t>1987</a:t>
                      </a:r>
                      <a:r>
                        <a:rPr lang="en-US" sz="1000" baseline="0" dirty="0" smtClean="0"/>
                        <a:t> – 1988</a:t>
                      </a:r>
                      <a:r>
                        <a:rPr lang="en-US" sz="1000" baseline="30000" dirty="0" smtClean="0"/>
                        <a:t>2</a:t>
                      </a:r>
                      <a:endParaRPr lang="en-US" sz="1000" b="1" baseline="30000" dirty="0"/>
                    </a:p>
                  </a:txBody>
                  <a:tcPr anchor="ctr"/>
                </a:tc>
              </a:tr>
              <a:tr h="182880">
                <a:tc>
                  <a:txBody>
                    <a:bodyPr/>
                    <a:lstStyle/>
                    <a:p>
                      <a:pPr algn="ctr"/>
                      <a:r>
                        <a:rPr lang="en-US" sz="1000" dirty="0" smtClean="0"/>
                        <a:t>North</a:t>
                      </a:r>
                      <a:r>
                        <a:rPr lang="en-US" sz="1000" baseline="0" dirty="0" smtClean="0"/>
                        <a:t>side Gen Units 1 &amp; 2</a:t>
                      </a:r>
                      <a:endParaRPr lang="en-US" sz="1000" b="1" dirty="0"/>
                    </a:p>
                  </a:txBody>
                  <a:tcPr anchor="ctr"/>
                </a:tc>
                <a:tc>
                  <a:txBody>
                    <a:bodyPr/>
                    <a:lstStyle/>
                    <a:p>
                      <a:pPr algn="ctr"/>
                      <a:r>
                        <a:rPr lang="en-US" sz="1000" dirty="0" smtClean="0"/>
                        <a:t>Pet Coke</a:t>
                      </a:r>
                      <a:endParaRPr lang="en-US" sz="1000" b="1" dirty="0"/>
                    </a:p>
                  </a:txBody>
                  <a:tcPr anchor="ctr"/>
                </a:tc>
                <a:tc>
                  <a:txBody>
                    <a:bodyPr/>
                    <a:lstStyle/>
                    <a:p>
                      <a:pPr algn="ctr"/>
                      <a:r>
                        <a:rPr lang="en-US" sz="1000" dirty="0" smtClean="0"/>
                        <a:t>586</a:t>
                      </a:r>
                      <a:endParaRPr lang="en-US" sz="1000" b="1" dirty="0">
                        <a:solidFill>
                          <a:schemeClr val="tx1"/>
                        </a:solidFill>
                      </a:endParaRPr>
                    </a:p>
                  </a:txBody>
                  <a:tcPr anchor="ctr"/>
                </a:tc>
                <a:tc>
                  <a:txBody>
                    <a:bodyPr/>
                    <a:lstStyle/>
                    <a:p>
                      <a:pPr algn="ctr"/>
                      <a:r>
                        <a:rPr lang="en-US" sz="1000" dirty="0" smtClean="0"/>
                        <a:t>2003</a:t>
                      </a:r>
                      <a:endParaRPr lang="en-US" sz="1000" b="1" dirty="0"/>
                    </a:p>
                  </a:txBody>
                  <a:tcPr anchor="ctr"/>
                </a:tc>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Scherer 4</a:t>
                      </a:r>
                      <a:endParaRPr lang="en-US" sz="1000" b="1" dirty="0" smtClean="0"/>
                    </a:p>
                  </a:txBody>
                  <a:tcPr anchor="ctr"/>
                </a:tc>
                <a:tc>
                  <a:txBody>
                    <a:bodyPr/>
                    <a:lstStyle/>
                    <a:p>
                      <a:pPr algn="ctr"/>
                      <a:r>
                        <a:rPr lang="en-US" sz="1000" dirty="0" smtClean="0"/>
                        <a:t>Coal</a:t>
                      </a:r>
                      <a:endParaRPr lang="en-US" sz="1000" b="1" dirty="0"/>
                    </a:p>
                  </a:txBody>
                  <a:tcPr anchor="ctr"/>
                </a:tc>
                <a:tc>
                  <a:txBody>
                    <a:bodyPr/>
                    <a:lstStyle/>
                    <a:p>
                      <a:pPr algn="ctr"/>
                      <a:r>
                        <a:rPr lang="en-US" sz="1000" dirty="0" smtClean="0"/>
                        <a:t>194</a:t>
                      </a:r>
                      <a:endParaRPr lang="en-US" sz="1000" b="1" dirty="0">
                        <a:solidFill>
                          <a:schemeClr val="tx1"/>
                        </a:solidFill>
                      </a:endParaRPr>
                    </a:p>
                  </a:txBody>
                  <a:tcPr anchor="ctr"/>
                </a:tc>
                <a:tc>
                  <a:txBody>
                    <a:bodyPr/>
                    <a:lstStyle/>
                    <a:p>
                      <a:pPr algn="ctr"/>
                      <a:r>
                        <a:rPr lang="en-US" sz="1000" dirty="0" smtClean="0"/>
                        <a:t>1989</a:t>
                      </a:r>
                      <a:endParaRPr lang="en-US" sz="1000" b="1" dirty="0"/>
                    </a:p>
                  </a:txBody>
                  <a:tcPr anchor="ctr"/>
                </a:tc>
              </a:tr>
              <a:tr h="18288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t>Peaking Reserve:</a:t>
                      </a:r>
                      <a:r>
                        <a:rPr lang="en-US" sz="1000" b="1" baseline="0" dirty="0" smtClean="0"/>
                        <a:t> </a:t>
                      </a:r>
                      <a:r>
                        <a:rPr lang="en-US" sz="1000" b="1" dirty="0" smtClean="0"/>
                        <a:t>246 MW</a:t>
                      </a:r>
                    </a:p>
                  </a:txBody>
                  <a:tcPr anchor="ctr"/>
                </a:tc>
                <a:tc hMerge="1">
                  <a:txBody>
                    <a:bodyPr/>
                    <a:lstStyle/>
                    <a:p>
                      <a:pPr algn="ctr"/>
                      <a:endParaRPr lang="en-US" sz="1000" b="1" dirty="0"/>
                    </a:p>
                  </a:txBody>
                  <a:tcPr anchor="ctr"/>
                </a:tc>
                <a:tc hMerge="1">
                  <a:txBody>
                    <a:bodyPr/>
                    <a:lstStyle/>
                    <a:p>
                      <a:pPr algn="ctr"/>
                      <a:endParaRPr lang="en-US" sz="1000" b="1" dirty="0">
                        <a:solidFill>
                          <a:schemeClr val="tx1"/>
                        </a:solidFill>
                      </a:endParaRPr>
                    </a:p>
                  </a:txBody>
                  <a:tcPr anchor="ctr"/>
                </a:tc>
                <a:tc hMerge="1">
                  <a:txBody>
                    <a:bodyPr/>
                    <a:lstStyle/>
                    <a:p>
                      <a:pPr algn="ctr"/>
                      <a:endParaRPr lang="en-US" sz="1000" b="1" dirty="0"/>
                    </a:p>
                  </a:txBody>
                  <a:tcPr anchor="ctr"/>
                </a:tc>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Northside CTs</a:t>
                      </a:r>
                      <a:endParaRPr lang="en-US" sz="1000" b="1" dirty="0" smtClean="0"/>
                    </a:p>
                  </a:txBody>
                  <a:tcPr anchor="ctr"/>
                </a:tc>
                <a:tc>
                  <a:txBody>
                    <a:bodyPr/>
                    <a:lstStyle/>
                    <a:p>
                      <a:pPr algn="ctr"/>
                      <a:r>
                        <a:rPr lang="en-US" sz="1000" dirty="0" smtClean="0"/>
                        <a:t>Diesel Fuel Oil</a:t>
                      </a:r>
                      <a:endParaRPr lang="en-US" sz="1000" b="1" dirty="0"/>
                    </a:p>
                  </a:txBody>
                  <a:tcPr anchor="ctr"/>
                </a:tc>
                <a:tc>
                  <a:txBody>
                    <a:bodyPr/>
                    <a:lstStyle/>
                    <a:p>
                      <a:pPr algn="ctr"/>
                      <a:r>
                        <a:rPr lang="en-US" sz="1000" dirty="0" smtClean="0"/>
                        <a:t>246</a:t>
                      </a:r>
                      <a:endParaRPr lang="en-US" sz="1000" b="1" dirty="0">
                        <a:solidFill>
                          <a:schemeClr val="tx1"/>
                        </a:solidFill>
                      </a:endParaRPr>
                    </a:p>
                  </a:txBody>
                  <a:tcPr anchor="ctr"/>
                </a:tc>
                <a:tc>
                  <a:txBody>
                    <a:bodyPr/>
                    <a:lstStyle/>
                    <a:p>
                      <a:pPr algn="ctr"/>
                      <a:r>
                        <a:rPr lang="en-US" sz="1000" dirty="0" smtClean="0"/>
                        <a:t>1975</a:t>
                      </a:r>
                      <a:endParaRPr lang="en-US" sz="1000" b="1" dirty="0"/>
                    </a:p>
                  </a:txBody>
                  <a:tcPr anchor="ctr"/>
                </a:tc>
              </a:tr>
              <a:tr h="18288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t>Grand Total:</a:t>
                      </a:r>
                      <a:r>
                        <a:rPr lang="en-US" sz="1000" b="1" baseline="0" dirty="0" smtClean="0"/>
                        <a:t> 3,747 MW</a:t>
                      </a:r>
                      <a:endParaRPr lang="en-US" sz="1000" b="1" dirty="0" smtClean="0"/>
                    </a:p>
                  </a:txBody>
                  <a:tcPr anchor="ctr"/>
                </a:tc>
                <a:tc hMerge="1">
                  <a:txBody>
                    <a:bodyPr/>
                    <a:lstStyle/>
                    <a:p>
                      <a:pPr algn="ctr"/>
                      <a:endParaRPr lang="en-US" sz="1000" b="1" dirty="0"/>
                    </a:p>
                  </a:txBody>
                  <a:tcPr anchor="ctr"/>
                </a:tc>
                <a:tc hMerge="1">
                  <a:txBody>
                    <a:bodyPr/>
                    <a:lstStyle/>
                    <a:p>
                      <a:pPr algn="ctr"/>
                      <a:endParaRPr lang="en-US" sz="1000" b="1" dirty="0"/>
                    </a:p>
                  </a:txBody>
                  <a:tcPr anchor="ctr"/>
                </a:tc>
                <a:tc hMerge="1">
                  <a:txBody>
                    <a:bodyPr/>
                    <a:lstStyle/>
                    <a:p>
                      <a:pPr algn="ctr"/>
                      <a:endParaRPr lang="en-US" sz="1000" b="1" dirty="0"/>
                    </a:p>
                  </a:txBody>
                  <a:tcPr anchor="ctr"/>
                </a:tc>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dirty="0" smtClean="0"/>
                    </a:p>
                  </a:txBody>
                  <a:tcPr anchor="ctr">
                    <a:noFill/>
                  </a:tcPr>
                </a:tc>
                <a:tc>
                  <a:txBody>
                    <a:bodyPr/>
                    <a:lstStyle/>
                    <a:p>
                      <a:pPr algn="ctr"/>
                      <a:endParaRPr lang="en-US" sz="1000" b="1" dirty="0"/>
                    </a:p>
                  </a:txBody>
                  <a:tcPr anchor="ctr">
                    <a:noFill/>
                  </a:tcPr>
                </a:tc>
                <a:tc>
                  <a:txBody>
                    <a:bodyPr/>
                    <a:lstStyle/>
                    <a:p>
                      <a:pPr algn="ctr"/>
                      <a:endParaRPr lang="en-US" sz="1000" b="1" dirty="0"/>
                    </a:p>
                  </a:txBody>
                  <a:tcPr anchor="ctr">
                    <a:noFill/>
                  </a:tcPr>
                </a:tc>
                <a:tc>
                  <a:txBody>
                    <a:bodyPr/>
                    <a:lstStyle/>
                    <a:p>
                      <a:pPr algn="ctr"/>
                      <a:endParaRPr lang="en-US" sz="1000" b="1" dirty="0"/>
                    </a:p>
                  </a:txBody>
                  <a:tcPr anchor="ctr">
                    <a:noFill/>
                  </a:tcPr>
                </a:tc>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Plant </a:t>
                      </a:r>
                      <a:r>
                        <a:rPr lang="en-US" sz="1000" dirty="0" err="1" smtClean="0"/>
                        <a:t>Vogtle</a:t>
                      </a:r>
                      <a:r>
                        <a:rPr lang="en-US" sz="1000" dirty="0" smtClean="0"/>
                        <a:t> (future)</a:t>
                      </a:r>
                      <a:endParaRPr lang="en-US" sz="1000" b="1" dirty="0" smtClean="0"/>
                    </a:p>
                  </a:txBody>
                  <a:tcPr anchor="ctr"/>
                </a:tc>
                <a:tc>
                  <a:txBody>
                    <a:bodyPr/>
                    <a:lstStyle/>
                    <a:p>
                      <a:pPr algn="ctr"/>
                      <a:r>
                        <a:rPr lang="en-US" sz="1000" dirty="0" smtClean="0"/>
                        <a:t>Nuclear</a:t>
                      </a:r>
                      <a:endParaRPr lang="en-US" sz="1000" b="1" dirty="0"/>
                    </a:p>
                  </a:txBody>
                  <a:tcPr anchor="ctr"/>
                </a:tc>
                <a:tc>
                  <a:txBody>
                    <a:bodyPr/>
                    <a:lstStyle/>
                    <a:p>
                      <a:pPr algn="ctr"/>
                      <a:r>
                        <a:rPr lang="en-US" sz="1000" dirty="0" smtClean="0"/>
                        <a:t>206</a:t>
                      </a:r>
                      <a:endParaRPr lang="en-US" sz="1000" b="1" dirty="0"/>
                    </a:p>
                  </a:txBody>
                  <a:tcPr anchor="ctr"/>
                </a:tc>
                <a:tc>
                  <a:txBody>
                    <a:bodyPr/>
                    <a:lstStyle/>
                    <a:p>
                      <a:pPr algn="ctr"/>
                      <a:r>
                        <a:rPr lang="en-US" sz="1000" dirty="0" smtClean="0"/>
                        <a:t>2017/2018</a:t>
                      </a:r>
                      <a:endParaRPr lang="en-US" sz="1000" b="1" dirty="0"/>
                    </a:p>
                  </a:txBody>
                  <a:tcPr anchor="ctr"/>
                </a:tc>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Jacksonville Solar</a:t>
                      </a:r>
                      <a:endParaRPr lang="en-US" sz="1000" b="1" dirty="0" smtClean="0"/>
                    </a:p>
                  </a:txBody>
                  <a:tcPr anchor="ctr"/>
                </a:tc>
                <a:tc>
                  <a:txBody>
                    <a:bodyPr/>
                    <a:lstStyle/>
                    <a:p>
                      <a:pPr algn="ctr"/>
                      <a:r>
                        <a:rPr lang="en-US" sz="1000" dirty="0" smtClean="0"/>
                        <a:t>Solar</a:t>
                      </a:r>
                      <a:r>
                        <a:rPr lang="en-US" sz="1000" baseline="0" dirty="0" smtClean="0"/>
                        <a:t> PV</a:t>
                      </a:r>
                      <a:endParaRPr lang="en-US" sz="1000" b="1" dirty="0"/>
                    </a:p>
                  </a:txBody>
                  <a:tcPr anchor="ctr"/>
                </a:tc>
                <a:tc>
                  <a:txBody>
                    <a:bodyPr/>
                    <a:lstStyle/>
                    <a:p>
                      <a:pPr algn="ctr"/>
                      <a:r>
                        <a:rPr lang="en-US" sz="1000" dirty="0" smtClean="0"/>
                        <a:t>15</a:t>
                      </a:r>
                      <a:endParaRPr lang="en-US" sz="1000" b="1" dirty="0"/>
                    </a:p>
                  </a:txBody>
                  <a:tcPr anchor="ctr"/>
                </a:tc>
                <a:tc>
                  <a:txBody>
                    <a:bodyPr/>
                    <a:lstStyle/>
                    <a:p>
                      <a:pPr algn="ctr"/>
                      <a:r>
                        <a:rPr lang="en-US" sz="1000" dirty="0" smtClean="0"/>
                        <a:t>2010</a:t>
                      </a:r>
                      <a:endParaRPr lang="en-US" sz="1000" b="1" dirty="0"/>
                    </a:p>
                  </a:txBody>
                  <a:tcPr anchor="ctr"/>
                </a:tc>
              </a:tr>
            </a:tbl>
          </a:graphicData>
        </a:graphic>
      </p:graphicFrame>
      <p:sp>
        <p:nvSpPr>
          <p:cNvPr id="18" name="TextBox 17"/>
          <p:cNvSpPr txBox="1"/>
          <p:nvPr/>
        </p:nvSpPr>
        <p:spPr>
          <a:xfrm>
            <a:off x="0" y="6267450"/>
            <a:ext cx="7467600" cy="590931"/>
          </a:xfrm>
          <a:prstGeom prst="rect">
            <a:avLst/>
          </a:prstGeom>
          <a:noFill/>
        </p:spPr>
        <p:txBody>
          <a:bodyPr wrap="square" rtlCol="0">
            <a:spAutoFit/>
          </a:bodyPr>
          <a:lstStyle/>
          <a:p>
            <a:pPr>
              <a:lnSpc>
                <a:spcPct val="90000"/>
              </a:lnSpc>
            </a:pPr>
            <a:r>
              <a:rPr lang="en-US" sz="900" baseline="30000" dirty="0" smtClean="0"/>
              <a:t>1 </a:t>
            </a:r>
            <a:r>
              <a:rPr lang="en-US" sz="900" dirty="0" smtClean="0"/>
              <a:t>Based on winter ratings and entitled capacity</a:t>
            </a:r>
            <a:endParaRPr lang="en-US" sz="900" dirty="0"/>
          </a:p>
          <a:p>
            <a:pPr>
              <a:lnSpc>
                <a:spcPct val="90000"/>
              </a:lnSpc>
            </a:pPr>
            <a:r>
              <a:rPr lang="en-US" sz="900" b="0" baseline="30000" dirty="0" smtClean="0"/>
              <a:t>2 </a:t>
            </a:r>
            <a:r>
              <a:rPr lang="en-US" sz="900" b="0" dirty="0" smtClean="0"/>
              <a:t>Multiple units and multiple in service dates</a:t>
            </a:r>
          </a:p>
          <a:p>
            <a:pPr>
              <a:lnSpc>
                <a:spcPct val="90000"/>
              </a:lnSpc>
            </a:pPr>
            <a:r>
              <a:rPr lang="en-US" sz="900" baseline="30000" dirty="0" smtClean="0"/>
              <a:t>3 </a:t>
            </a:r>
            <a:r>
              <a:rPr lang="en-US" sz="900" dirty="0"/>
              <a:t>T</a:t>
            </a:r>
            <a:r>
              <a:rPr lang="en-US" sz="900" dirty="0" smtClean="0"/>
              <a:t>he </a:t>
            </a:r>
            <a:r>
              <a:rPr lang="en-US" sz="900" dirty="0"/>
              <a:t>average dispatch prices at maximum load for each unit from 10/1/2012 through </a:t>
            </a:r>
            <a:r>
              <a:rPr lang="en-US" sz="900" dirty="0" smtClean="0"/>
              <a:t>9/26/2013</a:t>
            </a:r>
          </a:p>
          <a:p>
            <a:pPr>
              <a:lnSpc>
                <a:spcPct val="90000"/>
              </a:lnSpc>
            </a:pPr>
            <a:r>
              <a:rPr lang="en-US" sz="900" baseline="30000" dirty="0" smtClean="0"/>
              <a:t>4 </a:t>
            </a:r>
            <a:r>
              <a:rPr lang="en-US" sz="900" dirty="0" smtClean="0"/>
              <a:t>Northside Unit 3 (NS3) will be placed into reserve storage by December 2015, approximately four years ahead of the unit’s scheduled retirement.</a:t>
            </a:r>
            <a:endParaRPr lang="en-US" sz="900" dirty="0"/>
          </a:p>
        </p:txBody>
      </p:sp>
      <p:sp>
        <p:nvSpPr>
          <p:cNvPr id="19" name="TextBox 18"/>
          <p:cNvSpPr txBox="1"/>
          <p:nvPr/>
        </p:nvSpPr>
        <p:spPr>
          <a:xfrm>
            <a:off x="381000" y="990601"/>
            <a:ext cx="4307205" cy="338554"/>
          </a:xfrm>
          <a:prstGeom prst="rect">
            <a:avLst/>
          </a:prstGeom>
          <a:noFill/>
        </p:spPr>
        <p:txBody>
          <a:bodyPr wrap="square" rtlCol="0">
            <a:spAutoFit/>
          </a:bodyPr>
          <a:lstStyle/>
          <a:p>
            <a:pPr algn="ctr"/>
            <a:r>
              <a:rPr lang="en-US" sz="1600" b="1" dirty="0" smtClean="0">
                <a:solidFill>
                  <a:srgbClr val="204D84"/>
                </a:solidFill>
              </a:rPr>
              <a:t>Existing Generation Capacity = 3,747</a:t>
            </a:r>
            <a:r>
              <a:rPr lang="en-US" sz="1600" b="1" baseline="30000" dirty="0" smtClean="0">
                <a:solidFill>
                  <a:srgbClr val="204D84"/>
                </a:solidFill>
              </a:rPr>
              <a:t>1</a:t>
            </a:r>
            <a:r>
              <a:rPr lang="en-US" sz="1600" b="1" dirty="0" smtClean="0">
                <a:solidFill>
                  <a:srgbClr val="204D84"/>
                </a:solidFill>
              </a:rPr>
              <a:t> MWs</a:t>
            </a:r>
            <a:endParaRPr lang="en-US" sz="1600" b="1" dirty="0">
              <a:solidFill>
                <a:srgbClr val="204D84"/>
              </a:solidFill>
            </a:endParaRPr>
          </a:p>
        </p:txBody>
      </p:sp>
      <p:sp>
        <p:nvSpPr>
          <p:cNvPr id="23" name="TextBox 22"/>
          <p:cNvSpPr txBox="1"/>
          <p:nvPr/>
        </p:nvSpPr>
        <p:spPr>
          <a:xfrm>
            <a:off x="5959309" y="991970"/>
            <a:ext cx="2498891" cy="338554"/>
          </a:xfrm>
          <a:prstGeom prst="rect">
            <a:avLst/>
          </a:prstGeom>
          <a:noFill/>
        </p:spPr>
        <p:txBody>
          <a:bodyPr wrap="square" rtlCol="0">
            <a:spAutoFit/>
          </a:bodyPr>
          <a:lstStyle/>
          <a:p>
            <a:pPr algn="ctr"/>
            <a:r>
              <a:rPr lang="en-US" sz="1600" b="1" dirty="0" smtClean="0">
                <a:solidFill>
                  <a:srgbClr val="204D84"/>
                </a:solidFill>
              </a:rPr>
              <a:t>FY13 Dispatch Stack</a:t>
            </a:r>
            <a:r>
              <a:rPr lang="en-US" sz="1600" b="1" baseline="30000" dirty="0" smtClean="0">
                <a:solidFill>
                  <a:srgbClr val="204D84"/>
                </a:solidFill>
              </a:rPr>
              <a:t>3</a:t>
            </a:r>
            <a:endParaRPr lang="en-US" sz="1600" b="1" baseline="30000" dirty="0">
              <a:solidFill>
                <a:srgbClr val="204D84"/>
              </a:solidFill>
            </a:endParaRPr>
          </a:p>
        </p:txBody>
      </p:sp>
      <p:graphicFrame>
        <p:nvGraphicFramePr>
          <p:cNvPr id="24" name="Chart 23"/>
          <p:cNvGraphicFramePr>
            <a:graphicFrameLocks/>
          </p:cNvGraphicFramePr>
          <p:nvPr>
            <p:extLst>
              <p:ext uri="{D42A27DB-BD31-4B8C-83A1-F6EECF244321}">
                <p14:modId xmlns:p14="http://schemas.microsoft.com/office/powerpoint/2010/main" val="4071646194"/>
              </p:ext>
            </p:extLst>
          </p:nvPr>
        </p:nvGraphicFramePr>
        <p:xfrm>
          <a:off x="5105400" y="1159877"/>
          <a:ext cx="3641891" cy="501232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p:cNvSpPr txBox="1"/>
          <p:nvPr/>
        </p:nvSpPr>
        <p:spPr>
          <a:xfrm>
            <a:off x="6362700" y="5583663"/>
            <a:ext cx="2009775" cy="264688"/>
          </a:xfrm>
          <a:prstGeom prst="rect">
            <a:avLst/>
          </a:prstGeom>
          <a:noFill/>
        </p:spPr>
        <p:txBody>
          <a:bodyPr wrap="square" rtlCol="0">
            <a:spAutoFit/>
          </a:bodyPr>
          <a:lstStyle/>
          <a:p>
            <a:pPr algn="ctr">
              <a:lnSpc>
                <a:spcPct val="70000"/>
              </a:lnSpc>
            </a:pPr>
            <a:r>
              <a:rPr lang="en-US" sz="800" i="1" dirty="0" smtClean="0"/>
              <a:t>Scherer 4 (Coal)</a:t>
            </a:r>
          </a:p>
          <a:p>
            <a:pPr algn="ctr">
              <a:lnSpc>
                <a:spcPct val="70000"/>
              </a:lnSpc>
            </a:pPr>
            <a:r>
              <a:rPr lang="en-US" sz="800" i="1" dirty="0" smtClean="0"/>
              <a:t>$25.41/</a:t>
            </a:r>
            <a:r>
              <a:rPr lang="en-US" sz="800" i="1" dirty="0" err="1" smtClean="0"/>
              <a:t>MWh</a:t>
            </a:r>
            <a:r>
              <a:rPr lang="en-US" sz="800" i="1" dirty="0" smtClean="0"/>
              <a:t> </a:t>
            </a:r>
            <a:endParaRPr lang="en-US" sz="800" i="1" dirty="0"/>
          </a:p>
        </p:txBody>
      </p:sp>
      <p:sp>
        <p:nvSpPr>
          <p:cNvPr id="26" name="TextBox 25"/>
          <p:cNvSpPr txBox="1"/>
          <p:nvPr/>
        </p:nvSpPr>
        <p:spPr>
          <a:xfrm>
            <a:off x="6343651" y="5114926"/>
            <a:ext cx="2028823" cy="338554"/>
          </a:xfrm>
          <a:prstGeom prst="rect">
            <a:avLst/>
          </a:prstGeom>
          <a:noFill/>
        </p:spPr>
        <p:txBody>
          <a:bodyPr wrap="square" rtlCol="0">
            <a:spAutoFit/>
          </a:bodyPr>
          <a:lstStyle/>
          <a:p>
            <a:pPr algn="ctr"/>
            <a:r>
              <a:rPr lang="en-US" sz="800" i="1" dirty="0"/>
              <a:t>Combined Cycle (Gas)</a:t>
            </a:r>
          </a:p>
          <a:p>
            <a:pPr algn="ctr"/>
            <a:r>
              <a:rPr lang="en-US" sz="800" i="1" dirty="0" smtClean="0"/>
              <a:t>$29.19/</a:t>
            </a:r>
            <a:r>
              <a:rPr lang="en-US" sz="800" i="1" dirty="0" err="1" smtClean="0"/>
              <a:t>MWh</a:t>
            </a:r>
            <a:endParaRPr lang="en-US" sz="800" i="1" dirty="0"/>
          </a:p>
        </p:txBody>
      </p:sp>
      <p:sp>
        <p:nvSpPr>
          <p:cNvPr id="27" name="TextBox 26"/>
          <p:cNvSpPr txBox="1"/>
          <p:nvPr/>
        </p:nvSpPr>
        <p:spPr>
          <a:xfrm>
            <a:off x="6343651" y="4473184"/>
            <a:ext cx="2047874" cy="338554"/>
          </a:xfrm>
          <a:prstGeom prst="rect">
            <a:avLst/>
          </a:prstGeom>
          <a:noFill/>
        </p:spPr>
        <p:txBody>
          <a:bodyPr wrap="square" rtlCol="0">
            <a:spAutoFit/>
          </a:bodyPr>
          <a:lstStyle/>
          <a:p>
            <a:pPr algn="ctr"/>
            <a:r>
              <a:rPr lang="en-US" sz="800" i="1" dirty="0" smtClean="0"/>
              <a:t>NS CFB </a:t>
            </a:r>
            <a:r>
              <a:rPr lang="en-US" sz="800" i="1" dirty="0"/>
              <a:t>(Pet Coke)</a:t>
            </a:r>
          </a:p>
          <a:p>
            <a:pPr algn="ctr"/>
            <a:r>
              <a:rPr lang="en-US" sz="800" i="1" dirty="0" smtClean="0"/>
              <a:t>$34.47/</a:t>
            </a:r>
            <a:r>
              <a:rPr lang="en-US" sz="800" i="1" dirty="0" err="1" smtClean="0"/>
              <a:t>MWh</a:t>
            </a:r>
            <a:endParaRPr lang="en-US" sz="800" i="1" dirty="0"/>
          </a:p>
        </p:txBody>
      </p:sp>
      <p:sp>
        <p:nvSpPr>
          <p:cNvPr id="28" name="TextBox 27"/>
          <p:cNvSpPr txBox="1"/>
          <p:nvPr/>
        </p:nvSpPr>
        <p:spPr>
          <a:xfrm>
            <a:off x="6343650" y="3733801"/>
            <a:ext cx="2028824" cy="461665"/>
          </a:xfrm>
          <a:prstGeom prst="rect">
            <a:avLst/>
          </a:prstGeom>
          <a:noFill/>
        </p:spPr>
        <p:txBody>
          <a:bodyPr wrap="square" rtlCol="0">
            <a:spAutoFit/>
          </a:bodyPr>
          <a:lstStyle/>
          <a:p>
            <a:pPr algn="ctr"/>
            <a:r>
              <a:rPr lang="en-US" sz="800" i="1" dirty="0"/>
              <a:t>SJRPP (</a:t>
            </a:r>
            <a:r>
              <a:rPr lang="en-US" sz="800" i="1" dirty="0" smtClean="0"/>
              <a:t>Coal)</a:t>
            </a:r>
          </a:p>
          <a:p>
            <a:pPr algn="ctr"/>
            <a:r>
              <a:rPr lang="en-US" sz="800" i="1" dirty="0" smtClean="0"/>
              <a:t>$34.87/</a:t>
            </a:r>
            <a:r>
              <a:rPr lang="en-US" sz="800" i="1" dirty="0" err="1" smtClean="0"/>
              <a:t>MWh</a:t>
            </a:r>
            <a:endParaRPr lang="en-US" sz="800" i="1" dirty="0" smtClean="0"/>
          </a:p>
          <a:p>
            <a:pPr algn="ctr"/>
            <a:endParaRPr lang="en-US" sz="800" i="1" dirty="0"/>
          </a:p>
        </p:txBody>
      </p:sp>
      <p:sp>
        <p:nvSpPr>
          <p:cNvPr id="29" name="TextBox 28"/>
          <p:cNvSpPr txBox="1"/>
          <p:nvPr/>
        </p:nvSpPr>
        <p:spPr>
          <a:xfrm>
            <a:off x="6362699" y="2847976"/>
            <a:ext cx="1996821" cy="461665"/>
          </a:xfrm>
          <a:prstGeom prst="rect">
            <a:avLst/>
          </a:prstGeom>
          <a:noFill/>
        </p:spPr>
        <p:txBody>
          <a:bodyPr wrap="square" rtlCol="0">
            <a:spAutoFit/>
          </a:bodyPr>
          <a:lstStyle/>
          <a:p>
            <a:pPr algn="ctr"/>
            <a:r>
              <a:rPr lang="en-US" sz="800" i="1" dirty="0"/>
              <a:t>Simple Cycle CT (Gas)</a:t>
            </a:r>
          </a:p>
          <a:p>
            <a:pPr algn="ctr"/>
            <a:r>
              <a:rPr lang="en-US" sz="800" i="1" dirty="0" smtClean="0"/>
              <a:t>$39.50/</a:t>
            </a:r>
            <a:r>
              <a:rPr lang="en-US" sz="800" i="1" dirty="0" err="1" smtClean="0"/>
              <a:t>MWh</a:t>
            </a:r>
            <a:endParaRPr lang="en-US" sz="800" i="1" dirty="0"/>
          </a:p>
          <a:p>
            <a:pPr algn="ctr"/>
            <a:endParaRPr lang="en-US" sz="800" i="1" dirty="0"/>
          </a:p>
        </p:txBody>
      </p:sp>
      <p:sp>
        <p:nvSpPr>
          <p:cNvPr id="30" name="TextBox 29"/>
          <p:cNvSpPr txBox="1"/>
          <p:nvPr/>
        </p:nvSpPr>
        <p:spPr>
          <a:xfrm>
            <a:off x="6391274" y="2095501"/>
            <a:ext cx="1933575" cy="461665"/>
          </a:xfrm>
          <a:prstGeom prst="rect">
            <a:avLst/>
          </a:prstGeom>
          <a:noFill/>
        </p:spPr>
        <p:txBody>
          <a:bodyPr wrap="square" rtlCol="0">
            <a:spAutoFit/>
          </a:bodyPr>
          <a:lstStyle/>
          <a:p>
            <a:pPr algn="ctr"/>
            <a:r>
              <a:rPr lang="en-US" sz="800" i="1" dirty="0"/>
              <a:t>NS3 (Gas)</a:t>
            </a:r>
          </a:p>
          <a:p>
            <a:pPr algn="ctr"/>
            <a:r>
              <a:rPr lang="en-US" sz="800" i="1" dirty="0" smtClean="0"/>
              <a:t>$40.06/</a:t>
            </a:r>
            <a:r>
              <a:rPr lang="en-US" sz="800" i="1" dirty="0" err="1" smtClean="0"/>
              <a:t>MWh</a:t>
            </a:r>
            <a:endParaRPr lang="en-US" sz="800" i="1" dirty="0"/>
          </a:p>
          <a:p>
            <a:pPr algn="ctr"/>
            <a:endParaRPr lang="en-US" sz="800" i="1" dirty="0"/>
          </a:p>
        </p:txBody>
      </p:sp>
      <p:sp>
        <p:nvSpPr>
          <p:cNvPr id="31" name="TextBox 30"/>
          <p:cNvSpPr txBox="1"/>
          <p:nvPr/>
        </p:nvSpPr>
        <p:spPr>
          <a:xfrm>
            <a:off x="352424" y="5916455"/>
            <a:ext cx="3971925" cy="246221"/>
          </a:xfrm>
          <a:prstGeom prst="rect">
            <a:avLst/>
          </a:prstGeom>
          <a:noFill/>
        </p:spPr>
        <p:txBody>
          <a:bodyPr wrap="square" rtlCol="0">
            <a:spAutoFit/>
          </a:bodyPr>
          <a:lstStyle/>
          <a:p>
            <a:r>
              <a:rPr lang="en-US" sz="1000" dirty="0"/>
              <a:t>JEA also has the ability to purchase power via The Energy Authority (TEA</a:t>
            </a:r>
            <a:r>
              <a:rPr lang="en-US" sz="1000" dirty="0" smtClean="0"/>
              <a:t>)</a:t>
            </a:r>
            <a:endParaRPr lang="en-US" sz="1000" dirty="0"/>
          </a:p>
        </p:txBody>
      </p:sp>
      <p:cxnSp>
        <p:nvCxnSpPr>
          <p:cNvPr id="32" name="Straight Connector 31"/>
          <p:cNvCxnSpPr/>
          <p:nvPr/>
        </p:nvCxnSpPr>
        <p:spPr>
          <a:xfrm>
            <a:off x="1876425" y="4895851"/>
            <a:ext cx="12801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876425" y="5029201"/>
            <a:ext cx="12801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876425" y="5057776"/>
            <a:ext cx="12801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5436" y="6096000"/>
            <a:ext cx="1066800" cy="533400"/>
          </a:xfrm>
          <a:prstGeom prst="rect">
            <a:avLst/>
          </a:prstGeom>
        </p:spPr>
      </p:pic>
      <p:sp>
        <p:nvSpPr>
          <p:cNvPr id="36" name="Slide Number Placeholder 2"/>
          <p:cNvSpPr>
            <a:spLocks noGrp="1"/>
          </p:cNvSpPr>
          <p:nvPr>
            <p:ph type="sldNum" sz="quarter" idx="12"/>
          </p:nvPr>
        </p:nvSpPr>
        <p:spPr>
          <a:xfrm>
            <a:off x="7010400" y="6492875"/>
            <a:ext cx="2133600" cy="365125"/>
          </a:xfrm>
        </p:spPr>
        <p:txBody>
          <a:bodyPr/>
          <a:lstStyle/>
          <a:p>
            <a:fld id="{74839C79-5185-412B-993F-B5CAB1A7D442}" type="slidenum">
              <a:rPr lang="en-US" smtClean="0"/>
              <a:t>4</a:t>
            </a:fld>
            <a:endParaRPr lang="en-US" dirty="0"/>
          </a:p>
        </p:txBody>
      </p:sp>
      <p:sp>
        <p:nvSpPr>
          <p:cNvPr id="37" name="TextBox 36"/>
          <p:cNvSpPr txBox="1"/>
          <p:nvPr/>
        </p:nvSpPr>
        <p:spPr>
          <a:xfrm>
            <a:off x="3800474" y="264096"/>
            <a:ext cx="1524001" cy="269304"/>
          </a:xfrm>
          <a:prstGeom prst="rect">
            <a:avLst/>
          </a:prstGeom>
          <a:solidFill>
            <a:schemeClr val="bg1"/>
          </a:solidFill>
        </p:spPr>
        <p:txBody>
          <a:bodyPr wrap="square" rtlCol="0" anchor="ctr">
            <a:spAutoFit/>
          </a:bodyPr>
          <a:lstStyle/>
          <a:p>
            <a:pPr algn="ctr"/>
            <a:r>
              <a:rPr lang="en-US" sz="1150" b="1" dirty="0" smtClean="0">
                <a:solidFill>
                  <a:srgbClr val="7C88AE"/>
                </a:solidFill>
                <a:latin typeface="Franklin Gothic Medium Cond" pitchFamily="34" charset="0"/>
              </a:rPr>
              <a:t>LPPC INVESTOR FORUM</a:t>
            </a:r>
            <a:endParaRPr lang="en-US" sz="1150" b="1" dirty="0">
              <a:solidFill>
                <a:srgbClr val="7C88AE"/>
              </a:solidFill>
              <a:latin typeface="Franklin Gothic Medium Cond" pitchFamily="34" charset="0"/>
            </a:endParaRPr>
          </a:p>
        </p:txBody>
      </p:sp>
    </p:spTree>
    <p:extLst>
      <p:ext uri="{BB962C8B-B14F-4D97-AF65-F5344CB8AC3E}">
        <p14:creationId xmlns:p14="http://schemas.microsoft.com/office/powerpoint/2010/main" val="864797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975" y="323850"/>
            <a:ext cx="8763000" cy="184666"/>
          </a:xfrm>
          <a:prstGeom prst="rect">
            <a:avLst/>
          </a:prstGeom>
          <a:noFill/>
        </p:spPr>
        <p:txBody>
          <a:bodyPr wrap="square" rtlCol="0" anchor="ctr">
            <a:spAutoFit/>
          </a:bodyPr>
          <a:lstStyle/>
          <a:p>
            <a:pPr algn="ctr"/>
            <a:r>
              <a:rPr lang="en-US" sz="600" dirty="0" smtClean="0">
                <a:solidFill>
                  <a:srgbClr val="7C88B0"/>
                </a:solidFill>
                <a:latin typeface="Berlin Sans FB Demi" pitchFamily="34" charset="0"/>
              </a:rPr>
              <a:t>**********************************************************************************************************************************************************************************************************************************************************************</a:t>
            </a:r>
            <a:endParaRPr lang="en-US" sz="600" dirty="0">
              <a:solidFill>
                <a:srgbClr val="7C88B0"/>
              </a:solidFill>
              <a:latin typeface="Berlin Sans FB Demi" pitchFamily="34" charset="0"/>
            </a:endParaRPr>
          </a:p>
        </p:txBody>
      </p:sp>
      <p:sp>
        <p:nvSpPr>
          <p:cNvPr id="6" name="TextBox 5"/>
          <p:cNvSpPr txBox="1"/>
          <p:nvPr/>
        </p:nvSpPr>
        <p:spPr>
          <a:xfrm>
            <a:off x="180975" y="824984"/>
            <a:ext cx="8763000" cy="184666"/>
          </a:xfrm>
          <a:prstGeom prst="rect">
            <a:avLst/>
          </a:prstGeom>
          <a:noFill/>
        </p:spPr>
        <p:txBody>
          <a:bodyPr wrap="square" rtlCol="0" anchor="ctr">
            <a:spAutoFit/>
          </a:bodyPr>
          <a:lstStyle/>
          <a:p>
            <a:pPr algn="ctr"/>
            <a:r>
              <a:rPr lang="en-US" sz="600" dirty="0" smtClean="0">
                <a:solidFill>
                  <a:srgbClr val="7C88B0"/>
                </a:solidFill>
                <a:latin typeface="Berlin Sans FB Demi" pitchFamily="34" charset="0"/>
              </a:rPr>
              <a:t>**********************************************************************************************************************************************************************************************************************************************************************</a:t>
            </a:r>
            <a:endParaRPr lang="en-US" sz="600" dirty="0">
              <a:solidFill>
                <a:srgbClr val="7C88B0"/>
              </a:solidFill>
              <a:latin typeface="Berlin Sans FB Demi" pitchFamily="34" charset="0"/>
            </a:endParaRPr>
          </a:p>
        </p:txBody>
      </p:sp>
      <p:sp>
        <p:nvSpPr>
          <p:cNvPr id="7" name="TextBox 6"/>
          <p:cNvSpPr txBox="1"/>
          <p:nvPr/>
        </p:nvSpPr>
        <p:spPr>
          <a:xfrm>
            <a:off x="0" y="460248"/>
            <a:ext cx="9144000" cy="415498"/>
          </a:xfrm>
          <a:prstGeom prst="rect">
            <a:avLst/>
          </a:prstGeom>
          <a:noFill/>
        </p:spPr>
        <p:txBody>
          <a:bodyPr wrap="square" rtlCol="0">
            <a:spAutoFit/>
          </a:bodyPr>
          <a:lstStyle/>
          <a:p>
            <a:pPr algn="ctr"/>
            <a:r>
              <a:rPr lang="en-US" sz="2100" dirty="0" smtClean="0">
                <a:solidFill>
                  <a:srgbClr val="204D84"/>
                </a:solidFill>
                <a:latin typeface="Tw Cen MT Condensed Extra Bold" pitchFamily="34" charset="0"/>
                <a:cs typeface="Arial" pitchFamily="34" charset="0"/>
              </a:rPr>
              <a:t>POWER RESOURCE AND FUEL MIX</a:t>
            </a:r>
            <a:endParaRPr lang="en-US" sz="2100" dirty="0">
              <a:solidFill>
                <a:srgbClr val="204D84"/>
              </a:solidFill>
              <a:latin typeface="Tw Cen MT Condensed Extra Bold"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28973872"/>
              </p:ext>
            </p:extLst>
          </p:nvPr>
        </p:nvGraphicFramePr>
        <p:xfrm>
          <a:off x="2442453" y="1189296"/>
          <a:ext cx="4227083" cy="4629717"/>
        </p:xfrm>
        <a:graphic>
          <a:graphicData uri="http://schemas.openxmlformats.org/drawingml/2006/table">
            <a:tbl>
              <a:tblPr/>
              <a:tblGrid>
                <a:gridCol w="914400"/>
                <a:gridCol w="73152"/>
                <a:gridCol w="731520"/>
                <a:gridCol w="76532"/>
                <a:gridCol w="733961"/>
                <a:gridCol w="76532"/>
                <a:gridCol w="733961"/>
                <a:gridCol w="76532"/>
                <a:gridCol w="733961"/>
                <a:gridCol w="76532"/>
              </a:tblGrid>
              <a:tr h="283464">
                <a:tc>
                  <a:txBody>
                    <a:bodyPr/>
                    <a:lstStyle/>
                    <a:p>
                      <a:pPr algn="l" fontAlgn="b"/>
                      <a:endParaRPr lang="en-US" sz="1400" b="0" i="0" u="none" strike="noStrike" dirty="0">
                        <a:solidFill>
                          <a:srgbClr val="000000"/>
                        </a:solidFill>
                        <a:latin typeface="Calibri"/>
                      </a:endParaRPr>
                    </a:p>
                  </a:txBody>
                  <a:tcPr marL="8063" marR="8063" marT="8063" marB="0" anchor="ctr">
                    <a:lnL>
                      <a:noFill/>
                    </a:lnL>
                    <a:lnR>
                      <a:noFill/>
                    </a:lnR>
                    <a:lnT>
                      <a:noFill/>
                    </a:lnT>
                    <a:lnB>
                      <a:noFill/>
                    </a:lnB>
                  </a:tcPr>
                </a:tc>
                <a:tc>
                  <a:txBody>
                    <a:bodyPr/>
                    <a:lstStyle/>
                    <a:p>
                      <a:pPr algn="l"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l"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l"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l"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l"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l"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l"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l"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l"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r>
              <a:tr h="190500">
                <a:tc>
                  <a:txBody>
                    <a:bodyPr/>
                    <a:lstStyle/>
                    <a:p>
                      <a:pPr algn="ctr" fontAlgn="b"/>
                      <a:r>
                        <a:rPr lang="en-US" sz="1400" b="1" i="0" u="none" strike="noStrike" dirty="0">
                          <a:solidFill>
                            <a:srgbClr val="000000"/>
                          </a:solidFill>
                          <a:latin typeface="Calibri"/>
                        </a:rPr>
                        <a:t>Fuel</a:t>
                      </a:r>
                    </a:p>
                  </a:txBody>
                  <a:tcPr marL="8063" marR="8063" marT="80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1"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ctr" fontAlgn="b"/>
                      <a:r>
                        <a:rPr lang="en-US" sz="1400" b="1" i="0" u="none" strike="noStrike" dirty="0">
                          <a:solidFill>
                            <a:srgbClr val="000000"/>
                          </a:solidFill>
                          <a:latin typeface="Calibri"/>
                        </a:rPr>
                        <a:t>FY10</a:t>
                      </a:r>
                    </a:p>
                  </a:txBody>
                  <a:tcPr marL="8063" marR="8063" marT="80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1"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ctr" fontAlgn="b"/>
                      <a:r>
                        <a:rPr lang="en-US" sz="1400" b="1" i="0" u="none" strike="noStrike" dirty="0">
                          <a:solidFill>
                            <a:srgbClr val="000000"/>
                          </a:solidFill>
                          <a:latin typeface="Calibri"/>
                        </a:rPr>
                        <a:t>FY11</a:t>
                      </a:r>
                    </a:p>
                  </a:txBody>
                  <a:tcPr marL="8063" marR="8063" marT="80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1"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ctr" fontAlgn="b"/>
                      <a:r>
                        <a:rPr lang="en-US" sz="1400" b="1" i="0" u="none" strike="noStrike" dirty="0" smtClean="0">
                          <a:solidFill>
                            <a:srgbClr val="000000"/>
                          </a:solidFill>
                          <a:latin typeface="Calibri"/>
                        </a:rPr>
                        <a:t>FY12</a:t>
                      </a:r>
                      <a:endParaRPr lang="en-US" sz="1400" b="1" i="0" u="none" strike="noStrike" dirty="0">
                        <a:solidFill>
                          <a:srgbClr val="000000"/>
                        </a:solidFill>
                        <a:latin typeface="Calibri"/>
                      </a:endParaRPr>
                    </a:p>
                  </a:txBody>
                  <a:tcPr marL="8063" marR="8063" marT="80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1"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ctr" fontAlgn="b"/>
                      <a:r>
                        <a:rPr lang="en-US" sz="1400" b="1" i="0" u="none" strike="noStrike" dirty="0" smtClean="0">
                          <a:solidFill>
                            <a:srgbClr val="000000"/>
                          </a:solidFill>
                          <a:latin typeface="Calibri"/>
                        </a:rPr>
                        <a:t>FY13</a:t>
                      </a:r>
                      <a:endParaRPr lang="en-US" sz="1400" b="1" i="0" u="none" strike="noStrike" dirty="0">
                        <a:solidFill>
                          <a:srgbClr val="000000"/>
                        </a:solidFill>
                        <a:latin typeface="Calibri"/>
                      </a:endParaRPr>
                    </a:p>
                  </a:txBody>
                  <a:tcPr marL="8063" marR="8063" marT="80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1" i="0" u="none" strike="noStrike" dirty="0">
                        <a:solidFill>
                          <a:srgbClr val="000000"/>
                        </a:solidFill>
                        <a:latin typeface="Calibri"/>
                      </a:endParaRPr>
                    </a:p>
                  </a:txBody>
                  <a:tcPr marL="8063" marR="8063" marT="8063" marB="0" anchor="b">
                    <a:lnL>
                      <a:noFill/>
                    </a:lnL>
                    <a:lnR>
                      <a:noFill/>
                    </a:lnR>
                    <a:lnT>
                      <a:noFill/>
                    </a:lnT>
                    <a:lnB>
                      <a:noFill/>
                    </a:lnB>
                  </a:tcPr>
                </a:tc>
              </a:tr>
              <a:tr h="190500">
                <a:tc>
                  <a:txBody>
                    <a:bodyPr/>
                    <a:lstStyle/>
                    <a:p>
                      <a:pPr algn="l" fontAlgn="b"/>
                      <a:r>
                        <a:rPr lang="en-US" sz="1400" b="0" i="0" u="none" strike="noStrike" dirty="0">
                          <a:solidFill>
                            <a:srgbClr val="000000"/>
                          </a:solidFill>
                          <a:latin typeface="Calibri"/>
                        </a:rPr>
                        <a:t>Natural Gas</a:t>
                      </a:r>
                    </a:p>
                  </a:txBody>
                  <a:tcPr marL="8063" marR="8063" marT="80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marL="0" algn="r" defTabSz="914400" rtl="0" eaLnBrk="1" fontAlgn="b" latinLnBrk="0" hangingPunct="1"/>
                      <a:r>
                        <a:rPr lang="en-US" sz="1400" b="0" i="0" u="none" strike="noStrike" kern="1200" dirty="0">
                          <a:solidFill>
                            <a:srgbClr val="000000"/>
                          </a:solidFill>
                          <a:latin typeface="Calibri"/>
                          <a:ea typeface="+mn-ea"/>
                          <a:cs typeface="+mn-cs"/>
                        </a:rPr>
                        <a:t>58%</a:t>
                      </a:r>
                    </a:p>
                  </a:txBody>
                  <a:tcPr marL="9144" marR="228600" marT="9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62%</a:t>
                      </a:r>
                    </a:p>
                  </a:txBody>
                  <a:tcPr marL="9144" marR="228600" marT="9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62%</a:t>
                      </a:r>
                    </a:p>
                  </a:txBody>
                  <a:tcPr marL="9144" marR="228600" marT="9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62%</a:t>
                      </a:r>
                    </a:p>
                  </a:txBody>
                  <a:tcPr marL="9144" marR="228600" marT="9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r>
              <a:tr h="190500">
                <a:tc>
                  <a:txBody>
                    <a:bodyPr/>
                    <a:lstStyle/>
                    <a:p>
                      <a:pPr algn="l" fontAlgn="b"/>
                      <a:r>
                        <a:rPr lang="en-US" sz="1400" b="0" i="0" u="none" strike="noStrike" dirty="0">
                          <a:solidFill>
                            <a:srgbClr val="000000"/>
                          </a:solidFill>
                          <a:latin typeface="Calibri"/>
                        </a:rPr>
                        <a:t>Solid Fuel</a:t>
                      </a:r>
                    </a:p>
                  </a:txBody>
                  <a:tcPr marL="8063" marR="8063" marT="8063" marB="0" anchor="b">
                    <a:lnL>
                      <a:noFill/>
                    </a:lnL>
                    <a:lnR>
                      <a:noFill/>
                    </a:lnR>
                    <a:lnT>
                      <a:noFill/>
                    </a:lnT>
                    <a:lnB>
                      <a:noFill/>
                    </a:lnB>
                  </a:tcPr>
                </a:tc>
                <a:tc>
                  <a:txBody>
                    <a:bodyPr/>
                    <a:lstStyle/>
                    <a:p>
                      <a:pPr algn="l"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marL="0" algn="r" defTabSz="914400" rtl="0" eaLnBrk="1" fontAlgn="b" latinLnBrk="0" hangingPunct="1"/>
                      <a:r>
                        <a:rPr lang="en-US" sz="1400" b="0" i="0" u="none" strike="noStrike" kern="1200" dirty="0">
                          <a:solidFill>
                            <a:srgbClr val="000000"/>
                          </a:solidFill>
                          <a:latin typeface="Calibri"/>
                          <a:ea typeface="+mn-ea"/>
                          <a:cs typeface="+mn-cs"/>
                        </a:rPr>
                        <a:t>42%</a:t>
                      </a: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38%</a:t>
                      </a: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38%</a:t>
                      </a: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38%</a:t>
                      </a: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r>
              <a:tr h="190500">
                <a:tc>
                  <a:txBody>
                    <a:bodyPr/>
                    <a:lstStyle/>
                    <a:p>
                      <a:pPr algn="l" fontAlgn="b"/>
                      <a:r>
                        <a:rPr lang="en-US" sz="1400" b="0" i="0" u="none" strike="noStrike" dirty="0">
                          <a:solidFill>
                            <a:srgbClr val="000000"/>
                          </a:solidFill>
                          <a:latin typeface="Calibri"/>
                        </a:rPr>
                        <a:t>Nuclear</a:t>
                      </a:r>
                    </a:p>
                  </a:txBody>
                  <a:tcPr marL="8063" marR="8063" marT="8063" marB="0" anchor="b">
                    <a:lnL>
                      <a:noFill/>
                    </a:lnL>
                    <a:lnR>
                      <a:noFill/>
                    </a:lnR>
                    <a:lnT>
                      <a:noFill/>
                    </a:lnT>
                    <a:lnB>
                      <a:noFill/>
                    </a:lnB>
                  </a:tcPr>
                </a:tc>
                <a:tc>
                  <a:txBody>
                    <a:bodyPr/>
                    <a:lstStyle/>
                    <a:p>
                      <a:pPr algn="l"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marL="0" algn="r" defTabSz="914400" rtl="0" eaLnBrk="1" fontAlgn="b" latinLnBrk="0" hangingPunct="1"/>
                      <a:r>
                        <a:rPr lang="en-US" sz="1400" b="0" i="0" u="none" strike="noStrike" kern="1200" dirty="0" smtClean="0">
                          <a:solidFill>
                            <a:srgbClr val="000000"/>
                          </a:solidFill>
                          <a:latin typeface="Calibri"/>
                          <a:ea typeface="+mn-ea"/>
                          <a:cs typeface="+mn-cs"/>
                        </a:rPr>
                        <a:t>0%</a:t>
                      </a:r>
                      <a:endParaRPr lang="en-US" sz="1400" b="0" i="0" u="none" strike="noStrike" kern="1200" dirty="0">
                        <a:solidFill>
                          <a:srgbClr val="000000"/>
                        </a:solidFill>
                        <a:latin typeface="Calibri"/>
                        <a:ea typeface="+mn-ea"/>
                        <a:cs typeface="+mn-cs"/>
                      </a:endParaRP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smtClean="0">
                          <a:solidFill>
                            <a:srgbClr val="000000"/>
                          </a:solidFill>
                          <a:latin typeface="+mn-lt"/>
                        </a:rPr>
                        <a:t>0%</a:t>
                      </a:r>
                      <a:endParaRPr lang="en-US" sz="1400" b="0" i="0" u="none" strike="noStrike" dirty="0">
                        <a:solidFill>
                          <a:srgbClr val="000000"/>
                        </a:solidFill>
                        <a:latin typeface="+mn-lt"/>
                      </a:endParaRP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mn-lt"/>
                        </a:rPr>
                        <a:t>0%</a:t>
                      </a: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mn-lt"/>
                        </a:rPr>
                        <a:t>0%</a:t>
                      </a: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r>
              <a:tr h="190500">
                <a:tc>
                  <a:txBody>
                    <a:bodyPr/>
                    <a:lstStyle/>
                    <a:p>
                      <a:pPr algn="l" fontAlgn="b"/>
                      <a:r>
                        <a:rPr lang="en-US" sz="1400" b="0" i="0" u="none" strike="noStrike" dirty="0">
                          <a:solidFill>
                            <a:srgbClr val="000000"/>
                          </a:solidFill>
                          <a:latin typeface="Calibri"/>
                        </a:rPr>
                        <a:t>Other</a:t>
                      </a:r>
                    </a:p>
                  </a:txBody>
                  <a:tcPr marL="8063" marR="8063" marT="8063" marB="0" anchor="b">
                    <a:lnL>
                      <a:noFill/>
                    </a:lnL>
                    <a:lnR>
                      <a:noFill/>
                    </a:lnR>
                    <a:lnT>
                      <a:noFill/>
                    </a:lnT>
                    <a:lnB>
                      <a:noFill/>
                    </a:lnB>
                  </a:tcPr>
                </a:tc>
                <a:tc>
                  <a:txBody>
                    <a:bodyPr/>
                    <a:lstStyle/>
                    <a:p>
                      <a:pPr algn="l"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marL="0" algn="r" defTabSz="914400" rtl="0" eaLnBrk="1" fontAlgn="b" latinLnBrk="0" hangingPunct="1"/>
                      <a:r>
                        <a:rPr lang="en-US" sz="1400" b="0" i="0" u="none" strike="noStrike" kern="1200" dirty="0" smtClean="0">
                          <a:solidFill>
                            <a:srgbClr val="000000"/>
                          </a:solidFill>
                          <a:latin typeface="Calibri"/>
                          <a:ea typeface="+mn-ea"/>
                          <a:cs typeface="+mn-cs"/>
                        </a:rPr>
                        <a:t>0%</a:t>
                      </a:r>
                      <a:endParaRPr lang="en-US" sz="1400" b="0" i="0" u="none" strike="noStrike" kern="1200" dirty="0">
                        <a:solidFill>
                          <a:srgbClr val="000000"/>
                        </a:solidFill>
                        <a:latin typeface="Calibri"/>
                        <a:ea typeface="+mn-ea"/>
                        <a:cs typeface="+mn-cs"/>
                      </a:endParaRP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smtClean="0">
                          <a:solidFill>
                            <a:srgbClr val="000000"/>
                          </a:solidFill>
                          <a:latin typeface="+mn-lt"/>
                        </a:rPr>
                        <a:t>0%</a:t>
                      </a:r>
                      <a:endParaRPr lang="en-US" sz="1400" b="0" i="0" u="none" strike="noStrike" dirty="0">
                        <a:solidFill>
                          <a:srgbClr val="000000"/>
                        </a:solidFill>
                        <a:latin typeface="+mn-lt"/>
                      </a:endParaRP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smtClean="0">
                          <a:solidFill>
                            <a:srgbClr val="000000"/>
                          </a:solidFill>
                          <a:latin typeface="+mn-lt"/>
                        </a:rPr>
                        <a:t>0%</a:t>
                      </a:r>
                      <a:endParaRPr lang="en-US" sz="1400" b="0" i="0" u="none" strike="noStrike" dirty="0">
                        <a:solidFill>
                          <a:srgbClr val="000000"/>
                        </a:solidFill>
                        <a:latin typeface="+mn-lt"/>
                      </a:endParaRP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smtClean="0">
                          <a:solidFill>
                            <a:srgbClr val="000000"/>
                          </a:solidFill>
                          <a:latin typeface="+mn-lt"/>
                        </a:rPr>
                        <a:t>0%</a:t>
                      </a:r>
                      <a:endParaRPr lang="en-US" sz="1400" b="0" i="0" u="none" strike="noStrike" dirty="0">
                        <a:solidFill>
                          <a:srgbClr val="000000"/>
                        </a:solidFill>
                        <a:latin typeface="+mn-lt"/>
                      </a:endParaRP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r>
              <a:tr h="190500">
                <a:tc>
                  <a:txBody>
                    <a:bodyPr/>
                    <a:lstStyle/>
                    <a:p>
                      <a:pPr algn="l"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8063" marR="8063" marT="8063"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marL="0" algn="r" defTabSz="914400" rtl="0" eaLnBrk="1" fontAlgn="b" latinLnBrk="0" hangingPunct="1"/>
                      <a:endParaRPr lang="en-US" sz="1400" b="0" i="0" u="none" strike="noStrike" kern="1200" dirty="0">
                        <a:solidFill>
                          <a:srgbClr val="000000"/>
                        </a:solidFill>
                        <a:latin typeface="Calibri"/>
                        <a:ea typeface="+mn-ea"/>
                        <a:cs typeface="+mn-cs"/>
                      </a:endParaRP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r>
              <a:tr h="283464">
                <a:tc>
                  <a:txBody>
                    <a:bodyPr/>
                    <a:lstStyle/>
                    <a:p>
                      <a:pPr algn="l" fontAlgn="b"/>
                      <a:endParaRPr lang="en-US" sz="1400" b="0" i="0" u="none" strike="noStrike" dirty="0">
                        <a:solidFill>
                          <a:srgbClr val="000000"/>
                        </a:solidFill>
                        <a:latin typeface="Calibri"/>
                      </a:endParaRPr>
                    </a:p>
                  </a:txBody>
                  <a:tcPr marL="8063" marR="8063" marT="8063" marB="0" anchor="ctr">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8063" marR="8063" marT="8063" marB="0" anchor="ctr">
                    <a:lnL>
                      <a:noFill/>
                    </a:lnL>
                    <a:lnR>
                      <a:noFill/>
                    </a:lnR>
                    <a:lnT>
                      <a:noFill/>
                    </a:lnT>
                    <a:lnB>
                      <a:noFill/>
                    </a:lnB>
                  </a:tcPr>
                </a:tc>
                <a:tc>
                  <a:txBody>
                    <a:bodyPr/>
                    <a:lstStyle/>
                    <a:p>
                      <a:pPr algn="l" fontAlgn="b"/>
                      <a:endParaRPr lang="en-US" sz="1400" b="0" i="0" u="none" strike="noStrike" dirty="0">
                        <a:solidFill>
                          <a:srgbClr val="000000"/>
                        </a:solidFill>
                        <a:latin typeface="Calibri"/>
                      </a:endParaRPr>
                    </a:p>
                  </a:txBody>
                  <a:tcPr marL="8063" marR="8063" marT="8063" marB="0" anchor="ctr">
                    <a:lnL>
                      <a:noFill/>
                    </a:lnL>
                    <a:lnR>
                      <a:noFill/>
                    </a:lnR>
                    <a:lnT>
                      <a:noFill/>
                    </a:lnT>
                    <a:lnB>
                      <a:noFill/>
                    </a:lnB>
                  </a:tcPr>
                </a:tc>
                <a:tc>
                  <a:txBody>
                    <a:bodyPr/>
                    <a:lstStyle/>
                    <a:p>
                      <a:pPr algn="l" fontAlgn="b"/>
                      <a:endParaRPr lang="en-US" sz="1400" b="0" i="0" u="none" strike="noStrike" dirty="0">
                        <a:solidFill>
                          <a:srgbClr val="000000"/>
                        </a:solidFill>
                        <a:latin typeface="Calibri"/>
                      </a:endParaRPr>
                    </a:p>
                  </a:txBody>
                  <a:tcPr marL="8063" marR="8063" marT="8063" marB="0" anchor="ctr">
                    <a:lnL>
                      <a:noFill/>
                    </a:lnL>
                    <a:lnR>
                      <a:noFill/>
                    </a:lnR>
                    <a:lnT>
                      <a:noFill/>
                    </a:lnT>
                    <a:lnB>
                      <a:noFill/>
                    </a:lnB>
                  </a:tcPr>
                </a:tc>
                <a:tc>
                  <a:txBody>
                    <a:bodyPr/>
                    <a:lstStyle/>
                    <a:p>
                      <a:pPr algn="l" fontAlgn="b"/>
                      <a:endParaRPr lang="en-US" sz="1400" b="0" i="0" u="none" strike="noStrike" dirty="0">
                        <a:solidFill>
                          <a:srgbClr val="000000"/>
                        </a:solidFill>
                        <a:latin typeface="Calibri"/>
                      </a:endParaRPr>
                    </a:p>
                  </a:txBody>
                  <a:tcPr marL="8063" marR="8063" marT="8063" marB="0" anchor="ctr">
                    <a:lnL>
                      <a:noFill/>
                    </a:lnL>
                    <a:lnR>
                      <a:noFill/>
                    </a:lnR>
                    <a:lnT>
                      <a:noFill/>
                    </a:lnT>
                    <a:lnB>
                      <a:noFill/>
                    </a:lnB>
                  </a:tcPr>
                </a:tc>
                <a:tc>
                  <a:txBody>
                    <a:bodyPr/>
                    <a:lstStyle/>
                    <a:p>
                      <a:pPr algn="l" fontAlgn="b"/>
                      <a:endParaRPr lang="en-US" sz="1400" b="0" i="0" u="none" strike="noStrike" dirty="0">
                        <a:solidFill>
                          <a:srgbClr val="000000"/>
                        </a:solidFill>
                        <a:latin typeface="Calibri"/>
                      </a:endParaRPr>
                    </a:p>
                  </a:txBody>
                  <a:tcPr marL="8063" marR="8063" marT="8063" marB="0" anchor="ctr">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8063" marR="8063" marT="8063" marB="0" anchor="ctr">
                    <a:lnL>
                      <a:noFill/>
                    </a:lnL>
                    <a:lnR>
                      <a:noFill/>
                    </a:lnR>
                    <a:lnT>
                      <a:noFill/>
                    </a:lnT>
                    <a:lnB>
                      <a:noFill/>
                    </a:lnB>
                  </a:tcPr>
                </a:tc>
                <a:tc>
                  <a:txBody>
                    <a:bodyPr/>
                    <a:lstStyle/>
                    <a:p>
                      <a:pPr algn="l" fontAlgn="b"/>
                      <a:endParaRPr lang="en-US" sz="1400" b="0" i="0" u="none" strike="noStrike" dirty="0">
                        <a:solidFill>
                          <a:srgbClr val="000000"/>
                        </a:solidFill>
                        <a:latin typeface="Calibri"/>
                      </a:endParaRPr>
                    </a:p>
                  </a:txBody>
                  <a:tcPr marL="8063" marR="8063" marT="8063" marB="0" anchor="ctr">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8063" marR="8063" marT="8063" marB="0" anchor="ctr">
                    <a:lnL>
                      <a:noFill/>
                    </a:lnL>
                    <a:lnR>
                      <a:noFill/>
                    </a:lnR>
                    <a:lnT>
                      <a:noFill/>
                    </a:lnT>
                    <a:lnB>
                      <a:noFill/>
                    </a:lnB>
                  </a:tcPr>
                </a:tc>
                <a:tc>
                  <a:txBody>
                    <a:bodyPr/>
                    <a:lstStyle/>
                    <a:p>
                      <a:pPr algn="l" fontAlgn="b"/>
                      <a:endParaRPr lang="en-US" sz="1400" b="0" i="0" u="none" strike="noStrike" dirty="0">
                        <a:solidFill>
                          <a:srgbClr val="000000"/>
                        </a:solidFill>
                        <a:latin typeface="Calibri"/>
                      </a:endParaRPr>
                    </a:p>
                  </a:txBody>
                  <a:tcPr marL="8063" marR="8063" marT="8063" marB="0" anchor="ctr">
                    <a:lnL>
                      <a:noFill/>
                    </a:lnL>
                    <a:lnR>
                      <a:noFill/>
                    </a:lnR>
                    <a:lnT>
                      <a:noFill/>
                    </a:lnT>
                    <a:lnB>
                      <a:noFill/>
                    </a:lnB>
                  </a:tcPr>
                </a:tc>
              </a:tr>
              <a:tr h="190500">
                <a:tc>
                  <a:txBody>
                    <a:bodyPr/>
                    <a:lstStyle/>
                    <a:p>
                      <a:pPr algn="ctr" fontAlgn="b"/>
                      <a:r>
                        <a:rPr lang="en-US" sz="1400" b="1" i="0" u="none" strike="noStrike" dirty="0">
                          <a:solidFill>
                            <a:srgbClr val="000000"/>
                          </a:solidFill>
                          <a:latin typeface="Calibri"/>
                        </a:rPr>
                        <a:t>Fuel</a:t>
                      </a:r>
                    </a:p>
                  </a:txBody>
                  <a:tcPr marL="8063" marR="8063" marT="80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1" i="0" u="none" strike="noStrike">
                        <a:solidFill>
                          <a:srgbClr val="000000"/>
                        </a:solidFill>
                        <a:latin typeface="Calibri"/>
                      </a:endParaRPr>
                    </a:p>
                  </a:txBody>
                  <a:tcPr marL="8063" marR="8063" marT="8063" marB="0" anchor="b">
                    <a:lnL>
                      <a:noFill/>
                    </a:lnL>
                    <a:lnR>
                      <a:noFill/>
                    </a:lnR>
                    <a:lnT>
                      <a:noFill/>
                    </a:lnT>
                    <a:lnB>
                      <a:noFill/>
                    </a:lnB>
                  </a:tcPr>
                </a:tc>
                <a:tc>
                  <a:txBody>
                    <a:bodyPr/>
                    <a:lstStyle/>
                    <a:p>
                      <a:pPr algn="ctr" fontAlgn="b"/>
                      <a:r>
                        <a:rPr lang="en-US" sz="1400" b="1" i="0" u="none" strike="noStrike" dirty="0">
                          <a:solidFill>
                            <a:srgbClr val="000000"/>
                          </a:solidFill>
                          <a:latin typeface="Calibri"/>
                        </a:rPr>
                        <a:t>FY10</a:t>
                      </a:r>
                    </a:p>
                  </a:txBody>
                  <a:tcPr marL="8063" marR="8063" marT="80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1"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ctr" fontAlgn="b"/>
                      <a:r>
                        <a:rPr lang="en-US" sz="1400" b="1" i="0" u="none" strike="noStrike" dirty="0">
                          <a:solidFill>
                            <a:srgbClr val="000000"/>
                          </a:solidFill>
                          <a:latin typeface="Calibri"/>
                        </a:rPr>
                        <a:t>FY11</a:t>
                      </a:r>
                    </a:p>
                  </a:txBody>
                  <a:tcPr marL="8063" marR="8063" marT="80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1"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ctr" fontAlgn="b"/>
                      <a:r>
                        <a:rPr lang="en-US" sz="1400" b="1" i="0" u="none" strike="noStrike" dirty="0">
                          <a:solidFill>
                            <a:srgbClr val="000000"/>
                          </a:solidFill>
                          <a:latin typeface="Calibri"/>
                        </a:rPr>
                        <a:t>FY12</a:t>
                      </a:r>
                    </a:p>
                  </a:txBody>
                  <a:tcPr marL="8063" marR="8063" marT="80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1"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ctr" fontAlgn="b"/>
                      <a:r>
                        <a:rPr lang="en-US" sz="1400" b="1" i="0" u="none" strike="noStrike" dirty="0" smtClean="0">
                          <a:solidFill>
                            <a:schemeClr val="tx1"/>
                          </a:solidFill>
                          <a:latin typeface="Calibri"/>
                        </a:rPr>
                        <a:t>FY13</a:t>
                      </a:r>
                      <a:endParaRPr lang="en-US" sz="1400" b="1" i="0" u="none" strike="noStrike" dirty="0">
                        <a:solidFill>
                          <a:schemeClr val="tx1"/>
                        </a:solidFill>
                        <a:latin typeface="Calibri"/>
                      </a:endParaRPr>
                    </a:p>
                  </a:txBody>
                  <a:tcPr marL="8063" marR="8063" marT="80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1" i="0" u="none" strike="noStrike" dirty="0">
                        <a:solidFill>
                          <a:srgbClr val="000000"/>
                        </a:solidFill>
                        <a:latin typeface="Calibri"/>
                      </a:endParaRPr>
                    </a:p>
                  </a:txBody>
                  <a:tcPr marL="8063" marR="8063" marT="8063" marB="0" anchor="b">
                    <a:lnL>
                      <a:noFill/>
                    </a:lnL>
                    <a:lnR>
                      <a:noFill/>
                    </a:lnR>
                    <a:lnT>
                      <a:noFill/>
                    </a:lnT>
                    <a:lnB>
                      <a:noFill/>
                    </a:lnB>
                  </a:tcPr>
                </a:tc>
              </a:tr>
              <a:tr h="190500">
                <a:tc>
                  <a:txBody>
                    <a:bodyPr/>
                    <a:lstStyle/>
                    <a:p>
                      <a:pPr algn="l" fontAlgn="b"/>
                      <a:r>
                        <a:rPr lang="en-US" sz="1400" b="0" i="0" u="none" strike="noStrike" dirty="0">
                          <a:solidFill>
                            <a:srgbClr val="000000"/>
                          </a:solidFill>
                          <a:latin typeface="Calibri"/>
                        </a:rPr>
                        <a:t>Natural Gas</a:t>
                      </a:r>
                    </a:p>
                  </a:txBody>
                  <a:tcPr marL="8063" marR="8063" marT="80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21%</a:t>
                      </a:r>
                    </a:p>
                  </a:txBody>
                  <a:tcPr marL="9144" marR="228600" marT="9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32%</a:t>
                      </a:r>
                    </a:p>
                  </a:txBody>
                  <a:tcPr marL="9144" marR="228600" marT="9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smtClean="0">
                          <a:solidFill>
                            <a:srgbClr val="000000"/>
                          </a:solidFill>
                          <a:latin typeface="Calibri"/>
                        </a:rPr>
                        <a:t>46%</a:t>
                      </a:r>
                      <a:endParaRPr lang="en-US" sz="1400" b="0" i="0" u="none" strike="noStrike" dirty="0">
                        <a:solidFill>
                          <a:srgbClr val="000000"/>
                        </a:solidFill>
                        <a:latin typeface="Calibri"/>
                      </a:endParaRPr>
                    </a:p>
                  </a:txBody>
                  <a:tcPr marL="9144" marR="228600" marT="9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smtClean="0">
                          <a:solidFill>
                            <a:srgbClr val="000000"/>
                          </a:solidFill>
                          <a:latin typeface="Calibri"/>
                        </a:rPr>
                        <a:t>34%</a:t>
                      </a:r>
                      <a:endParaRPr lang="en-US" sz="1400" b="0" i="0" u="none" strike="noStrike" dirty="0">
                        <a:solidFill>
                          <a:srgbClr val="000000"/>
                        </a:solidFill>
                        <a:latin typeface="Calibri"/>
                      </a:endParaRPr>
                    </a:p>
                  </a:txBody>
                  <a:tcPr marL="9144" marR="228600" marT="9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r>
              <a:tr h="190500">
                <a:tc>
                  <a:txBody>
                    <a:bodyPr/>
                    <a:lstStyle/>
                    <a:p>
                      <a:pPr algn="l" fontAlgn="b"/>
                      <a:r>
                        <a:rPr lang="en-US" sz="1400" b="0" i="0" u="none" strike="noStrike" dirty="0">
                          <a:solidFill>
                            <a:srgbClr val="000000"/>
                          </a:solidFill>
                          <a:latin typeface="Calibri"/>
                        </a:rPr>
                        <a:t>Solid Fuel</a:t>
                      </a:r>
                    </a:p>
                  </a:txBody>
                  <a:tcPr marL="8063" marR="8063" marT="8063"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72%</a:t>
                      </a: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56%</a:t>
                      </a: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smtClean="0">
                          <a:solidFill>
                            <a:srgbClr val="000000"/>
                          </a:solidFill>
                          <a:latin typeface="Calibri"/>
                        </a:rPr>
                        <a:t>41%</a:t>
                      </a:r>
                      <a:endParaRPr lang="en-US" sz="1400" b="0" i="0" u="none" strike="noStrike" dirty="0">
                        <a:solidFill>
                          <a:srgbClr val="000000"/>
                        </a:solidFill>
                        <a:latin typeface="Calibri"/>
                      </a:endParaRP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smtClean="0">
                          <a:solidFill>
                            <a:srgbClr val="000000"/>
                          </a:solidFill>
                          <a:latin typeface="Calibri"/>
                        </a:rPr>
                        <a:t>56%</a:t>
                      </a:r>
                      <a:endParaRPr lang="en-US" sz="1400" b="0" i="0" u="none" strike="noStrike" dirty="0">
                        <a:solidFill>
                          <a:srgbClr val="000000"/>
                        </a:solidFill>
                        <a:latin typeface="Calibri"/>
                      </a:endParaRP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r>
              <a:tr h="190500">
                <a:tc>
                  <a:txBody>
                    <a:bodyPr/>
                    <a:lstStyle/>
                    <a:p>
                      <a:pPr algn="l" fontAlgn="b"/>
                      <a:r>
                        <a:rPr lang="en-US" sz="1400" b="0" i="0" u="none" strike="noStrike" dirty="0">
                          <a:solidFill>
                            <a:srgbClr val="000000"/>
                          </a:solidFill>
                          <a:latin typeface="Calibri"/>
                        </a:rPr>
                        <a:t>Nuclear</a:t>
                      </a:r>
                    </a:p>
                  </a:txBody>
                  <a:tcPr marL="8063" marR="8063" marT="8063"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0%</a:t>
                      </a: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0%</a:t>
                      </a: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0%</a:t>
                      </a: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0%</a:t>
                      </a: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r>
              <a:tr h="190500">
                <a:tc>
                  <a:txBody>
                    <a:bodyPr/>
                    <a:lstStyle/>
                    <a:p>
                      <a:pPr algn="l" fontAlgn="b"/>
                      <a:r>
                        <a:rPr lang="en-US" sz="1400" b="0" i="0" u="none" strike="noStrike" dirty="0">
                          <a:solidFill>
                            <a:srgbClr val="000000"/>
                          </a:solidFill>
                          <a:latin typeface="Calibri"/>
                        </a:rPr>
                        <a:t>Other</a:t>
                      </a:r>
                    </a:p>
                  </a:txBody>
                  <a:tcPr marL="8063" marR="8063" marT="8063"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7%</a:t>
                      </a: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smtClean="0">
                          <a:solidFill>
                            <a:srgbClr val="000000"/>
                          </a:solidFill>
                          <a:latin typeface="Calibri"/>
                        </a:rPr>
                        <a:t>12%</a:t>
                      </a:r>
                      <a:endParaRPr lang="en-US" sz="1400" b="0" i="0" u="none" strike="noStrike" dirty="0">
                        <a:solidFill>
                          <a:srgbClr val="000000"/>
                        </a:solidFill>
                        <a:latin typeface="Calibri"/>
                      </a:endParaRP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smtClean="0">
                          <a:solidFill>
                            <a:srgbClr val="000000"/>
                          </a:solidFill>
                          <a:latin typeface="Calibri"/>
                        </a:rPr>
                        <a:t>13%</a:t>
                      </a:r>
                      <a:endParaRPr lang="en-US" sz="1400" b="0" i="0" u="none" strike="noStrike" dirty="0">
                        <a:solidFill>
                          <a:srgbClr val="000000"/>
                        </a:solidFill>
                        <a:latin typeface="Calibri"/>
                      </a:endParaRP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smtClean="0">
                          <a:solidFill>
                            <a:srgbClr val="000000"/>
                          </a:solidFill>
                          <a:latin typeface="Calibri"/>
                        </a:rPr>
                        <a:t>10%</a:t>
                      </a:r>
                      <a:endParaRPr lang="en-US" sz="1400" b="0" i="0" u="none" strike="noStrike" dirty="0">
                        <a:solidFill>
                          <a:srgbClr val="000000"/>
                        </a:solidFill>
                        <a:latin typeface="Calibri"/>
                      </a:endParaRP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r>
              <a:tr h="190500">
                <a:tc>
                  <a:txBody>
                    <a:bodyPr/>
                    <a:lstStyle/>
                    <a:p>
                      <a:pPr algn="l"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8063" marR="8063" marT="8063"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r>
              <a:tr h="283464">
                <a:tc>
                  <a:txBody>
                    <a:bodyPr/>
                    <a:lstStyle/>
                    <a:p>
                      <a:pPr algn="l" fontAlgn="b"/>
                      <a:endParaRPr lang="en-US" sz="1400" b="0" i="0" u="none" strike="noStrike" dirty="0">
                        <a:solidFill>
                          <a:srgbClr val="000000"/>
                        </a:solidFill>
                        <a:latin typeface="Calibri"/>
                      </a:endParaRPr>
                    </a:p>
                  </a:txBody>
                  <a:tcPr marL="8063" marR="8063" marT="8063" marB="0" anchor="ctr">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8063" marR="8063" marT="8063" marB="0" anchor="ctr">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ctr">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ctr">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ctr">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ctr">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ctr">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ctr">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ctr">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ctr">
                    <a:lnL>
                      <a:noFill/>
                    </a:lnL>
                    <a:lnR>
                      <a:noFill/>
                    </a:lnR>
                    <a:lnT>
                      <a:noFill/>
                    </a:lnT>
                    <a:lnB>
                      <a:noFill/>
                    </a:lnB>
                  </a:tcPr>
                </a:tc>
              </a:tr>
              <a:tr h="190500">
                <a:tc>
                  <a:txBody>
                    <a:bodyPr/>
                    <a:lstStyle/>
                    <a:p>
                      <a:pPr algn="ctr" fontAlgn="b"/>
                      <a:r>
                        <a:rPr lang="en-US" sz="1400" b="1" i="0" u="none" strike="noStrike" dirty="0">
                          <a:solidFill>
                            <a:srgbClr val="000000"/>
                          </a:solidFill>
                          <a:latin typeface="Calibri"/>
                        </a:rPr>
                        <a:t>Fuel</a:t>
                      </a:r>
                    </a:p>
                  </a:txBody>
                  <a:tcPr marL="8063" marR="8063" marT="80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1"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ctr" fontAlgn="b"/>
                      <a:r>
                        <a:rPr lang="en-US" sz="1400" b="1" i="0" u="none" strike="noStrike" dirty="0">
                          <a:solidFill>
                            <a:srgbClr val="000000"/>
                          </a:solidFill>
                          <a:latin typeface="Calibri"/>
                        </a:rPr>
                        <a:t>FY10</a:t>
                      </a:r>
                    </a:p>
                  </a:txBody>
                  <a:tcPr marL="8063" marR="8063" marT="80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1"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ctr" fontAlgn="b"/>
                      <a:r>
                        <a:rPr lang="en-US" sz="1400" b="1" i="0" u="none" strike="noStrike" dirty="0">
                          <a:solidFill>
                            <a:srgbClr val="000000"/>
                          </a:solidFill>
                          <a:latin typeface="Calibri"/>
                        </a:rPr>
                        <a:t>FY11</a:t>
                      </a:r>
                    </a:p>
                  </a:txBody>
                  <a:tcPr marL="8063" marR="8063" marT="80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1"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ctr" fontAlgn="b"/>
                      <a:r>
                        <a:rPr lang="en-US" sz="1400" b="1" i="0" u="none" strike="noStrike">
                          <a:solidFill>
                            <a:srgbClr val="000000"/>
                          </a:solidFill>
                          <a:latin typeface="Calibri"/>
                        </a:rPr>
                        <a:t>FY12</a:t>
                      </a:r>
                    </a:p>
                  </a:txBody>
                  <a:tcPr marL="8063" marR="8063" marT="80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1"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ctr" fontAlgn="b"/>
                      <a:r>
                        <a:rPr lang="en-US" sz="1400" b="1" i="0" u="none" strike="noStrike" dirty="0" smtClean="0">
                          <a:solidFill>
                            <a:srgbClr val="000000"/>
                          </a:solidFill>
                          <a:latin typeface="+mn-lt"/>
                        </a:rPr>
                        <a:t>FY13</a:t>
                      </a:r>
                      <a:endParaRPr lang="en-US" sz="1400" b="1" i="0" u="none" strike="noStrike" dirty="0">
                        <a:solidFill>
                          <a:srgbClr val="000000"/>
                        </a:solidFill>
                        <a:latin typeface="+mn-lt"/>
                      </a:endParaRPr>
                    </a:p>
                  </a:txBody>
                  <a:tcPr marL="8063" marR="8063" marT="806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1" i="0" u="none" strike="noStrike" dirty="0">
                        <a:solidFill>
                          <a:srgbClr val="000000"/>
                        </a:solidFill>
                        <a:latin typeface="Calibri"/>
                      </a:endParaRPr>
                    </a:p>
                  </a:txBody>
                  <a:tcPr marL="8063" marR="8063" marT="8063" marB="0" anchor="b">
                    <a:lnL>
                      <a:noFill/>
                    </a:lnL>
                    <a:lnR>
                      <a:noFill/>
                    </a:lnR>
                    <a:lnT>
                      <a:noFill/>
                    </a:lnT>
                    <a:lnB>
                      <a:noFill/>
                    </a:lnB>
                  </a:tcPr>
                </a:tc>
              </a:tr>
              <a:tr h="190500">
                <a:tc>
                  <a:txBody>
                    <a:bodyPr/>
                    <a:lstStyle/>
                    <a:p>
                      <a:pPr algn="l" fontAlgn="b"/>
                      <a:r>
                        <a:rPr lang="en-US" sz="1400" b="0" i="0" u="none" strike="noStrike" dirty="0">
                          <a:solidFill>
                            <a:srgbClr val="000000"/>
                          </a:solidFill>
                          <a:latin typeface="Calibri"/>
                        </a:rPr>
                        <a:t>Natural Gas</a:t>
                      </a:r>
                    </a:p>
                  </a:txBody>
                  <a:tcPr marL="8063" marR="8063" marT="80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35%</a:t>
                      </a:r>
                    </a:p>
                  </a:txBody>
                  <a:tcPr marL="9144" marR="228600" marT="9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38%</a:t>
                      </a:r>
                    </a:p>
                  </a:txBody>
                  <a:tcPr marL="9144" marR="228600" marT="9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smtClean="0">
                          <a:solidFill>
                            <a:srgbClr val="000000"/>
                          </a:solidFill>
                          <a:latin typeface="Calibri"/>
                        </a:rPr>
                        <a:t>42%</a:t>
                      </a:r>
                      <a:endParaRPr lang="en-US" sz="1400" b="0" i="0" u="none" strike="noStrike" dirty="0">
                        <a:solidFill>
                          <a:srgbClr val="000000"/>
                        </a:solidFill>
                        <a:latin typeface="Calibri"/>
                      </a:endParaRPr>
                    </a:p>
                  </a:txBody>
                  <a:tcPr marL="9144" marR="228600" marT="91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marL="0" algn="ctr" defTabSz="914400" rtl="0" eaLnBrk="1" fontAlgn="b" latinLnBrk="0" hangingPunct="1"/>
                      <a:r>
                        <a:rPr lang="en-US" sz="1400" b="0" i="0" u="none" strike="noStrike" kern="1200" dirty="0" smtClean="0">
                          <a:solidFill>
                            <a:srgbClr val="000000"/>
                          </a:solidFill>
                          <a:latin typeface="Calibri"/>
                          <a:ea typeface="+mn-ea"/>
                          <a:cs typeface="+mn-cs"/>
                        </a:rPr>
                        <a:t>31%</a:t>
                      </a:r>
                      <a:endParaRPr lang="en-US" sz="1400" b="0" i="0" u="none" strike="noStrike" kern="1200" dirty="0">
                        <a:solidFill>
                          <a:srgbClr val="000000"/>
                        </a:solidFill>
                        <a:latin typeface="Calibri"/>
                        <a:ea typeface="+mn-ea"/>
                        <a:cs typeface="+mn-cs"/>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r>
              <a:tr h="190500">
                <a:tc>
                  <a:txBody>
                    <a:bodyPr/>
                    <a:lstStyle/>
                    <a:p>
                      <a:pPr algn="l" fontAlgn="b"/>
                      <a:r>
                        <a:rPr lang="en-US" sz="1400" b="0" i="0" u="none" strike="noStrike" dirty="0">
                          <a:solidFill>
                            <a:srgbClr val="000000"/>
                          </a:solidFill>
                          <a:latin typeface="Calibri"/>
                        </a:rPr>
                        <a:t>Solid Fuel</a:t>
                      </a:r>
                    </a:p>
                  </a:txBody>
                  <a:tcPr marL="8063" marR="8063" marT="8063" marB="0" anchor="b">
                    <a:lnL>
                      <a:noFill/>
                    </a:lnL>
                    <a:lnR>
                      <a:noFill/>
                    </a:lnR>
                    <a:lnT>
                      <a:noFill/>
                    </a:lnT>
                    <a:lnB>
                      <a:noFill/>
                    </a:lnB>
                  </a:tcPr>
                </a:tc>
                <a:tc>
                  <a:txBody>
                    <a:bodyPr/>
                    <a:lstStyle/>
                    <a:p>
                      <a:pPr algn="l"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56%</a:t>
                      </a: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smtClean="0">
                          <a:solidFill>
                            <a:srgbClr val="000000"/>
                          </a:solidFill>
                          <a:latin typeface="Calibri"/>
                        </a:rPr>
                        <a:t>47%</a:t>
                      </a:r>
                      <a:endParaRPr lang="en-US" sz="1400" b="0" i="0" u="none" strike="noStrike" dirty="0">
                        <a:solidFill>
                          <a:srgbClr val="000000"/>
                        </a:solidFill>
                        <a:latin typeface="Calibri"/>
                      </a:endParaRP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smtClean="0">
                          <a:solidFill>
                            <a:srgbClr val="000000"/>
                          </a:solidFill>
                          <a:latin typeface="Calibri"/>
                        </a:rPr>
                        <a:t>45%</a:t>
                      </a:r>
                      <a:endParaRPr lang="en-US" sz="1400" b="0" i="0" u="none" strike="noStrike" dirty="0">
                        <a:solidFill>
                          <a:srgbClr val="000000"/>
                        </a:solidFill>
                        <a:latin typeface="Calibri"/>
                      </a:endParaRP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marL="0" algn="ctr" defTabSz="914400" rtl="0" eaLnBrk="1" fontAlgn="b" latinLnBrk="0" hangingPunct="1"/>
                      <a:r>
                        <a:rPr lang="en-US" sz="1400" b="0" i="0" u="none" strike="noStrike" kern="1200" dirty="0" smtClean="0">
                          <a:solidFill>
                            <a:srgbClr val="000000"/>
                          </a:solidFill>
                          <a:latin typeface="Calibri"/>
                          <a:ea typeface="+mn-ea"/>
                          <a:cs typeface="+mn-cs"/>
                        </a:rPr>
                        <a:t>57%</a:t>
                      </a:r>
                      <a:endParaRPr lang="en-US" sz="1400" b="0" i="0" u="none" strike="noStrike" kern="1200" dirty="0">
                        <a:solidFill>
                          <a:srgbClr val="000000"/>
                        </a:solidFill>
                        <a:latin typeface="Calibri"/>
                        <a:ea typeface="+mn-ea"/>
                        <a:cs typeface="+mn-cs"/>
                      </a:endParaRPr>
                    </a:p>
                  </a:txBody>
                  <a:tcPr marL="0" marR="0" marT="0" marB="0" anchor="b">
                    <a:lnL>
                      <a:noFill/>
                    </a:lnL>
                    <a:lnR>
                      <a:noFill/>
                    </a:lnR>
                    <a:lnT>
                      <a:noFill/>
                    </a:lnT>
                    <a:lnB>
                      <a:noFill/>
                    </a:lnB>
                  </a:tcPr>
                </a:tc>
                <a:tc>
                  <a:txBody>
                    <a:bodyPr/>
                    <a:lstStyle/>
                    <a:p>
                      <a:pPr algn="ct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r>
              <a:tr h="190500">
                <a:tc>
                  <a:txBody>
                    <a:bodyPr/>
                    <a:lstStyle/>
                    <a:p>
                      <a:pPr algn="l" fontAlgn="b"/>
                      <a:r>
                        <a:rPr lang="en-US" sz="1400" b="0" i="0" u="none" strike="noStrike" dirty="0">
                          <a:solidFill>
                            <a:srgbClr val="000000"/>
                          </a:solidFill>
                          <a:latin typeface="Calibri"/>
                        </a:rPr>
                        <a:t>Nuclear</a:t>
                      </a:r>
                    </a:p>
                  </a:txBody>
                  <a:tcPr marL="8063" marR="8063" marT="8063"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0%</a:t>
                      </a: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0%</a:t>
                      </a: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0%</a:t>
                      </a: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marL="0" algn="ctr" defTabSz="914400" rtl="0" eaLnBrk="1" fontAlgn="b" latinLnBrk="0" hangingPunct="1"/>
                      <a:r>
                        <a:rPr lang="en-US" sz="1400" b="0" i="0" u="none" strike="noStrike" kern="1200" dirty="0" smtClean="0">
                          <a:solidFill>
                            <a:srgbClr val="000000"/>
                          </a:solidFill>
                          <a:latin typeface="Calibri"/>
                          <a:ea typeface="+mn-ea"/>
                          <a:cs typeface="+mn-cs"/>
                        </a:rPr>
                        <a:t>0%</a:t>
                      </a:r>
                      <a:endParaRPr lang="en-US" sz="1400" b="0" i="0" u="none" strike="noStrike" kern="1200" dirty="0">
                        <a:solidFill>
                          <a:srgbClr val="000000"/>
                        </a:solidFill>
                        <a:latin typeface="Calibri"/>
                        <a:ea typeface="+mn-ea"/>
                        <a:cs typeface="+mn-cs"/>
                      </a:endParaRPr>
                    </a:p>
                  </a:txBody>
                  <a:tcPr marL="0" marR="0" marT="0" marB="0" anchor="b">
                    <a:lnL>
                      <a:noFill/>
                    </a:lnL>
                    <a:lnR>
                      <a:noFill/>
                    </a:lnR>
                    <a:lnT>
                      <a:noFill/>
                    </a:lnT>
                    <a:lnB>
                      <a:noFill/>
                    </a:lnB>
                  </a:tcPr>
                </a:tc>
                <a:tc>
                  <a:txBody>
                    <a:bodyPr/>
                    <a:lstStyle/>
                    <a:p>
                      <a:pPr algn="ct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r>
              <a:tr h="190500">
                <a:tc>
                  <a:txBody>
                    <a:bodyPr/>
                    <a:lstStyle/>
                    <a:p>
                      <a:pPr algn="l" fontAlgn="b"/>
                      <a:r>
                        <a:rPr lang="en-US" sz="1400" b="0" i="0" u="none" strike="noStrike" dirty="0">
                          <a:solidFill>
                            <a:srgbClr val="000000"/>
                          </a:solidFill>
                          <a:latin typeface="Calibri"/>
                        </a:rPr>
                        <a:t>Other</a:t>
                      </a:r>
                    </a:p>
                  </a:txBody>
                  <a:tcPr marL="8063" marR="8063" marT="8063" marB="0" anchor="b">
                    <a:lnL>
                      <a:noFill/>
                    </a:lnL>
                    <a:lnR>
                      <a:noFill/>
                    </a:lnR>
                    <a:lnT>
                      <a:noFill/>
                    </a:lnT>
                    <a:lnB>
                      <a:noFill/>
                    </a:lnB>
                  </a:tcPr>
                </a:tc>
                <a:tc>
                  <a:txBody>
                    <a:bodyPr/>
                    <a:lstStyle/>
                    <a:p>
                      <a:pPr algn="l"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9%</a:t>
                      </a: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15%</a:t>
                      </a: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algn="r" fontAlgn="b"/>
                      <a:r>
                        <a:rPr lang="en-US" sz="1400" b="0" i="0" u="none" strike="noStrike" dirty="0" smtClean="0">
                          <a:solidFill>
                            <a:srgbClr val="000000"/>
                          </a:solidFill>
                          <a:latin typeface="Calibri"/>
                        </a:rPr>
                        <a:t>13%</a:t>
                      </a:r>
                      <a:endParaRPr lang="en-US" sz="1400" b="0" i="0" u="none" strike="noStrike" dirty="0">
                        <a:solidFill>
                          <a:srgbClr val="000000"/>
                        </a:solidFill>
                        <a:latin typeface="Calibri"/>
                      </a:endParaRPr>
                    </a:p>
                  </a:txBody>
                  <a:tcPr marL="9144" marR="228600" marT="9144" marB="0" anchor="b">
                    <a:lnL>
                      <a:noFill/>
                    </a:lnL>
                    <a:lnR>
                      <a:noFill/>
                    </a:lnR>
                    <a:lnT>
                      <a:noFill/>
                    </a:lnT>
                    <a:lnB>
                      <a:noFill/>
                    </a:lnB>
                  </a:tcPr>
                </a:tc>
                <a:tc>
                  <a:txBody>
                    <a:bodyPr/>
                    <a:lstStyle/>
                    <a:p>
                      <a:pPr algn="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c>
                  <a:txBody>
                    <a:bodyPr/>
                    <a:lstStyle/>
                    <a:p>
                      <a:pPr marL="0" algn="ctr" defTabSz="914400" rtl="0" eaLnBrk="1" fontAlgn="b" latinLnBrk="0" hangingPunct="1"/>
                      <a:r>
                        <a:rPr lang="en-US" sz="1400" b="0" i="0" u="none" strike="noStrike" kern="1200" dirty="0" smtClean="0">
                          <a:solidFill>
                            <a:srgbClr val="000000"/>
                          </a:solidFill>
                          <a:latin typeface="Calibri"/>
                          <a:ea typeface="+mn-ea"/>
                          <a:cs typeface="+mn-cs"/>
                        </a:rPr>
                        <a:t>12%</a:t>
                      </a:r>
                      <a:endParaRPr lang="en-US" sz="1400" b="0" i="0" u="none" strike="noStrike" kern="1200" dirty="0">
                        <a:solidFill>
                          <a:srgbClr val="000000"/>
                        </a:solidFill>
                        <a:latin typeface="Calibri"/>
                        <a:ea typeface="+mn-ea"/>
                        <a:cs typeface="+mn-cs"/>
                      </a:endParaRPr>
                    </a:p>
                  </a:txBody>
                  <a:tcPr marL="0" marR="0" marT="0" marB="0" anchor="b">
                    <a:lnL>
                      <a:noFill/>
                    </a:lnL>
                    <a:lnR>
                      <a:noFill/>
                    </a:lnR>
                    <a:lnT>
                      <a:noFill/>
                    </a:lnT>
                    <a:lnB>
                      <a:noFill/>
                    </a:lnB>
                  </a:tcPr>
                </a:tc>
                <a:tc>
                  <a:txBody>
                    <a:bodyPr/>
                    <a:lstStyle/>
                    <a:p>
                      <a:pPr algn="ctr" fontAlgn="b"/>
                      <a:endParaRPr lang="en-US" sz="1400" b="0" i="0" u="none" strike="noStrike" dirty="0">
                        <a:solidFill>
                          <a:srgbClr val="000000"/>
                        </a:solidFill>
                        <a:latin typeface="Calibri"/>
                      </a:endParaRPr>
                    </a:p>
                  </a:txBody>
                  <a:tcPr marL="8063" marR="8063" marT="8063" marB="0" anchor="b">
                    <a:lnL>
                      <a:noFill/>
                    </a:lnL>
                    <a:lnR>
                      <a:noFill/>
                    </a:lnR>
                    <a:lnT>
                      <a:noFill/>
                    </a:lnT>
                    <a:lnB>
                      <a:noFill/>
                    </a:lnB>
                  </a:tcPr>
                </a:tc>
              </a:tr>
            </a:tbl>
          </a:graphicData>
        </a:graphic>
      </p:graphicFrame>
      <p:sp>
        <p:nvSpPr>
          <p:cNvPr id="12" name="Rectangle 11"/>
          <p:cNvSpPr/>
          <p:nvPr/>
        </p:nvSpPr>
        <p:spPr>
          <a:xfrm>
            <a:off x="2438400" y="4396850"/>
            <a:ext cx="4171950" cy="2799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bg1"/>
                </a:solidFill>
              </a:rPr>
              <a:t>Fuel Cost (dollars)</a:t>
            </a:r>
          </a:p>
        </p:txBody>
      </p:sp>
      <p:sp>
        <p:nvSpPr>
          <p:cNvPr id="19" name="Rectangle 18"/>
          <p:cNvSpPr/>
          <p:nvPr/>
        </p:nvSpPr>
        <p:spPr>
          <a:xfrm>
            <a:off x="2438400" y="2771775"/>
            <a:ext cx="4171950" cy="2799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bg1"/>
                </a:solidFill>
              </a:rPr>
              <a:t>Energy Mix (</a:t>
            </a:r>
            <a:r>
              <a:rPr lang="en-US" sz="1600" b="1" dirty="0" err="1">
                <a:solidFill>
                  <a:schemeClr val="bg1"/>
                </a:solidFill>
              </a:rPr>
              <a:t>MWh</a:t>
            </a:r>
            <a:r>
              <a:rPr lang="en-US" sz="1600" b="1" dirty="0" smtClean="0">
                <a:solidFill>
                  <a:schemeClr val="bg1"/>
                </a:solidFill>
              </a:rPr>
              <a:t>)</a:t>
            </a:r>
            <a:endParaRPr lang="en-US" sz="1600" b="1" dirty="0">
              <a:solidFill>
                <a:schemeClr val="bg1"/>
              </a:solidFill>
            </a:endParaRPr>
          </a:p>
        </p:txBody>
      </p:sp>
      <p:sp>
        <p:nvSpPr>
          <p:cNvPr id="20" name="Rectangle 19"/>
          <p:cNvSpPr/>
          <p:nvPr/>
        </p:nvSpPr>
        <p:spPr>
          <a:xfrm>
            <a:off x="2438400" y="1152525"/>
            <a:ext cx="4171950" cy="2799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bg1"/>
                </a:solidFill>
              </a:rPr>
              <a:t>Capacity Mix (MW</a:t>
            </a:r>
            <a:r>
              <a:rPr lang="en-US" sz="1600" b="1" dirty="0" smtClean="0">
                <a:solidFill>
                  <a:schemeClr val="bg1"/>
                </a:solidFill>
              </a:rPr>
              <a:t>)</a:t>
            </a:r>
            <a:endParaRPr lang="en-US" sz="1600" b="1" dirty="0">
              <a:solidFill>
                <a:schemeClr val="bg1"/>
              </a:solidFill>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5436" y="6096000"/>
            <a:ext cx="1066800" cy="533400"/>
          </a:xfrm>
          <a:prstGeom prst="rect">
            <a:avLst/>
          </a:prstGeom>
        </p:spPr>
      </p:pic>
      <p:sp>
        <p:nvSpPr>
          <p:cNvPr id="22" name="Slide Number Placeholder 2"/>
          <p:cNvSpPr>
            <a:spLocks noGrp="1"/>
          </p:cNvSpPr>
          <p:nvPr>
            <p:ph type="sldNum" sz="quarter" idx="12"/>
          </p:nvPr>
        </p:nvSpPr>
        <p:spPr>
          <a:xfrm>
            <a:off x="7010400" y="6492875"/>
            <a:ext cx="2133600" cy="365125"/>
          </a:xfrm>
        </p:spPr>
        <p:txBody>
          <a:bodyPr/>
          <a:lstStyle/>
          <a:p>
            <a:fld id="{74839C79-5185-412B-993F-B5CAB1A7D442}" type="slidenum">
              <a:rPr lang="en-US" smtClean="0"/>
              <a:t>5</a:t>
            </a:fld>
            <a:endParaRPr lang="en-US" dirty="0"/>
          </a:p>
        </p:txBody>
      </p:sp>
      <p:sp>
        <p:nvSpPr>
          <p:cNvPr id="13" name="TextBox 12"/>
          <p:cNvSpPr txBox="1"/>
          <p:nvPr/>
        </p:nvSpPr>
        <p:spPr>
          <a:xfrm>
            <a:off x="3800474" y="264096"/>
            <a:ext cx="1524001" cy="269304"/>
          </a:xfrm>
          <a:prstGeom prst="rect">
            <a:avLst/>
          </a:prstGeom>
          <a:solidFill>
            <a:schemeClr val="bg1"/>
          </a:solidFill>
        </p:spPr>
        <p:txBody>
          <a:bodyPr wrap="square" rtlCol="0" anchor="ctr">
            <a:spAutoFit/>
          </a:bodyPr>
          <a:lstStyle/>
          <a:p>
            <a:pPr algn="ctr"/>
            <a:r>
              <a:rPr lang="en-US" sz="1150" b="1" dirty="0" smtClean="0">
                <a:solidFill>
                  <a:srgbClr val="7C88AE"/>
                </a:solidFill>
                <a:latin typeface="Franklin Gothic Medium Cond" pitchFamily="34" charset="0"/>
              </a:rPr>
              <a:t>LPPC INVESTOR FORUM</a:t>
            </a:r>
            <a:endParaRPr lang="en-US" sz="1150" b="1" dirty="0">
              <a:solidFill>
                <a:srgbClr val="7C88AE"/>
              </a:solidFill>
              <a:latin typeface="Franklin Gothic Medium Cond" pitchFamily="34" charset="0"/>
            </a:endParaRPr>
          </a:p>
        </p:txBody>
      </p:sp>
    </p:spTree>
    <p:extLst>
      <p:ext uri="{BB962C8B-B14F-4D97-AF65-F5344CB8AC3E}">
        <p14:creationId xmlns:p14="http://schemas.microsoft.com/office/powerpoint/2010/main" val="1253133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975" y="323850"/>
            <a:ext cx="8763000" cy="184666"/>
          </a:xfrm>
          <a:prstGeom prst="rect">
            <a:avLst/>
          </a:prstGeom>
          <a:noFill/>
        </p:spPr>
        <p:txBody>
          <a:bodyPr wrap="square" rtlCol="0" anchor="ctr">
            <a:spAutoFit/>
          </a:bodyPr>
          <a:lstStyle/>
          <a:p>
            <a:pPr algn="ctr"/>
            <a:r>
              <a:rPr lang="en-US" sz="600" dirty="0" smtClean="0">
                <a:solidFill>
                  <a:srgbClr val="7C88B0"/>
                </a:solidFill>
                <a:latin typeface="Berlin Sans FB Demi" pitchFamily="34" charset="0"/>
              </a:rPr>
              <a:t>**********************************************************************************************************************************************************************************************************************************************************************</a:t>
            </a:r>
            <a:endParaRPr lang="en-US" sz="600" dirty="0">
              <a:solidFill>
                <a:srgbClr val="7C88B0"/>
              </a:solidFill>
              <a:latin typeface="Berlin Sans FB Demi" pitchFamily="34" charset="0"/>
            </a:endParaRPr>
          </a:p>
        </p:txBody>
      </p:sp>
      <p:sp>
        <p:nvSpPr>
          <p:cNvPr id="6" name="TextBox 5"/>
          <p:cNvSpPr txBox="1"/>
          <p:nvPr/>
        </p:nvSpPr>
        <p:spPr>
          <a:xfrm>
            <a:off x="180975" y="824984"/>
            <a:ext cx="8763000" cy="184666"/>
          </a:xfrm>
          <a:prstGeom prst="rect">
            <a:avLst/>
          </a:prstGeom>
          <a:noFill/>
        </p:spPr>
        <p:txBody>
          <a:bodyPr wrap="square" rtlCol="0" anchor="ctr">
            <a:spAutoFit/>
          </a:bodyPr>
          <a:lstStyle/>
          <a:p>
            <a:pPr algn="ctr"/>
            <a:r>
              <a:rPr lang="en-US" sz="600" dirty="0" smtClean="0">
                <a:solidFill>
                  <a:srgbClr val="7C88B0"/>
                </a:solidFill>
                <a:latin typeface="Berlin Sans FB Demi" pitchFamily="34" charset="0"/>
              </a:rPr>
              <a:t>**********************************************************************************************************************************************************************************************************************************************************************</a:t>
            </a:r>
            <a:endParaRPr lang="en-US" sz="600" dirty="0">
              <a:solidFill>
                <a:srgbClr val="7C88B0"/>
              </a:solidFill>
              <a:latin typeface="Berlin Sans FB Demi" pitchFamily="34" charset="0"/>
            </a:endParaRPr>
          </a:p>
        </p:txBody>
      </p:sp>
      <p:sp>
        <p:nvSpPr>
          <p:cNvPr id="7" name="TextBox 6"/>
          <p:cNvSpPr txBox="1"/>
          <p:nvPr/>
        </p:nvSpPr>
        <p:spPr>
          <a:xfrm>
            <a:off x="0" y="460248"/>
            <a:ext cx="9144000" cy="415498"/>
          </a:xfrm>
          <a:prstGeom prst="rect">
            <a:avLst/>
          </a:prstGeom>
          <a:noFill/>
        </p:spPr>
        <p:txBody>
          <a:bodyPr wrap="square" rtlCol="0">
            <a:spAutoFit/>
          </a:bodyPr>
          <a:lstStyle/>
          <a:p>
            <a:pPr algn="ctr"/>
            <a:r>
              <a:rPr lang="en-US" sz="2100" dirty="0" smtClean="0">
                <a:solidFill>
                  <a:srgbClr val="204D84"/>
                </a:solidFill>
                <a:latin typeface="Tw Cen MT Condensed Extra Bold" pitchFamily="34" charset="0"/>
                <a:cs typeface="Arial" pitchFamily="34" charset="0"/>
              </a:rPr>
              <a:t>ELECTRIC CUSTOMER BREAKDOWN</a:t>
            </a:r>
            <a:endParaRPr lang="en-US" sz="2100" dirty="0">
              <a:solidFill>
                <a:srgbClr val="204D84"/>
              </a:solidFill>
              <a:latin typeface="Tw Cen MT Condensed Extra Bold"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128975119"/>
              </p:ext>
            </p:extLst>
          </p:nvPr>
        </p:nvGraphicFramePr>
        <p:xfrm>
          <a:off x="228600" y="1394389"/>
          <a:ext cx="3383280" cy="4389120"/>
        </p:xfrm>
        <a:graphic>
          <a:graphicData uri="http://schemas.openxmlformats.org/drawingml/2006/table">
            <a:tbl>
              <a:tblPr firstRow="1" bandRow="1">
                <a:tableStyleId>{5C22544A-7EE6-4342-B048-85BDC9FD1C3A}</a:tableStyleId>
              </a:tblPr>
              <a:tblGrid>
                <a:gridCol w="1463040"/>
                <a:gridCol w="1097280"/>
                <a:gridCol w="822960"/>
              </a:tblGrid>
              <a:tr h="548640">
                <a:tc>
                  <a:txBody>
                    <a:bodyPr/>
                    <a:lstStyle/>
                    <a:p>
                      <a:pPr algn="ctr"/>
                      <a:r>
                        <a:rPr lang="en-US" sz="1050" dirty="0" smtClean="0"/>
                        <a:t>Customer</a:t>
                      </a:r>
                      <a:r>
                        <a:rPr lang="en-US" sz="1050" baseline="0" dirty="0" smtClean="0"/>
                        <a:t> Accounts</a:t>
                      </a:r>
                      <a:endParaRPr lang="en-US" sz="1050" b="1" dirty="0"/>
                    </a:p>
                  </a:txBody>
                  <a:tcPr anchor="ctr"/>
                </a:tc>
                <a:tc>
                  <a:txBody>
                    <a:bodyPr/>
                    <a:lstStyle/>
                    <a:p>
                      <a:pPr algn="ctr"/>
                      <a:r>
                        <a:rPr lang="en-US" sz="1050" dirty="0" smtClean="0"/>
                        <a:t>Annual $ Billed</a:t>
                      </a:r>
                      <a:endParaRPr lang="en-US" sz="1050" b="1" dirty="0"/>
                    </a:p>
                  </a:txBody>
                  <a:tcPr anchor="ctr"/>
                </a:tc>
                <a:tc>
                  <a:txBody>
                    <a:bodyPr/>
                    <a:lstStyle/>
                    <a:p>
                      <a:pPr algn="ctr"/>
                      <a:r>
                        <a:rPr lang="en-US" sz="1050" dirty="0" smtClean="0"/>
                        <a:t>Percent of Revenues</a:t>
                      </a:r>
                      <a:endParaRPr lang="en-US" sz="1050" b="1" dirty="0"/>
                    </a:p>
                  </a:txBody>
                  <a:tcPr anchor="ctr"/>
                </a:tc>
              </a:tr>
              <a:tr h="274320">
                <a:tc>
                  <a:txBody>
                    <a:bodyPr/>
                    <a:lstStyle/>
                    <a:p>
                      <a:pPr algn="ctr"/>
                      <a:r>
                        <a:rPr lang="en-US" sz="1050" dirty="0" smtClean="0"/>
                        <a:t>Florida</a:t>
                      </a:r>
                      <a:r>
                        <a:rPr lang="en-US" sz="1050" baseline="0" dirty="0" smtClean="0"/>
                        <a:t> Public </a:t>
                      </a:r>
                    </a:p>
                    <a:p>
                      <a:pPr algn="ctr"/>
                      <a:r>
                        <a:rPr lang="en-US" sz="1050" baseline="0" dirty="0" smtClean="0"/>
                        <a:t>Utility Company</a:t>
                      </a:r>
                      <a:endParaRPr lang="en-US" sz="1050" dirty="0" smtClean="0"/>
                    </a:p>
                  </a:txBody>
                  <a:tcPr anchor="ctr"/>
                </a:tc>
                <a:tc>
                  <a:txBody>
                    <a:bodyPr/>
                    <a:lstStyle/>
                    <a:p>
                      <a:pPr algn="ctr"/>
                      <a:r>
                        <a:rPr lang="en-US" sz="1050" dirty="0" smtClean="0"/>
                        <a:t>$40,086,020</a:t>
                      </a:r>
                      <a:endParaRPr lang="en-US" sz="1050" dirty="0"/>
                    </a:p>
                  </a:txBody>
                  <a:tcPr anchor="ctr"/>
                </a:tc>
                <a:tc>
                  <a:txBody>
                    <a:bodyPr/>
                    <a:lstStyle/>
                    <a:p>
                      <a:pPr algn="ctr"/>
                      <a:r>
                        <a:rPr lang="en-US" sz="1050" dirty="0" smtClean="0"/>
                        <a:t>3.2</a:t>
                      </a:r>
                      <a:endParaRPr lang="en-US" sz="1050" dirty="0"/>
                    </a:p>
                  </a:txBody>
                  <a:tcPr anchor="ctr"/>
                </a:tc>
              </a:tr>
              <a:tr h="182880">
                <a:tc>
                  <a:txBody>
                    <a:bodyPr/>
                    <a:lstStyle/>
                    <a:p>
                      <a:pPr algn="ctr"/>
                      <a:r>
                        <a:rPr lang="en-US" sz="1050" dirty="0" smtClean="0"/>
                        <a:t>US</a:t>
                      </a:r>
                      <a:r>
                        <a:rPr lang="en-US" sz="1050" baseline="0" dirty="0" smtClean="0"/>
                        <a:t> Navy Public </a:t>
                      </a:r>
                    </a:p>
                    <a:p>
                      <a:pPr algn="ctr"/>
                      <a:r>
                        <a:rPr lang="en-US" sz="1050" baseline="0" dirty="0" smtClean="0"/>
                        <a:t>Works Center</a:t>
                      </a:r>
                      <a:endParaRPr lang="en-US" sz="1050" dirty="0" smtClean="0"/>
                    </a:p>
                  </a:txBody>
                  <a:tcPr anchor="ctr"/>
                </a:tc>
                <a:tc>
                  <a:txBody>
                    <a:bodyPr/>
                    <a:lstStyle/>
                    <a:p>
                      <a:pPr algn="ctr"/>
                      <a:r>
                        <a:rPr lang="en-US" sz="1050" dirty="0" smtClean="0"/>
                        <a:t>$26,525,320</a:t>
                      </a:r>
                      <a:endParaRPr lang="en-US" sz="1050" dirty="0"/>
                    </a:p>
                  </a:txBody>
                  <a:tcPr anchor="ctr"/>
                </a:tc>
                <a:tc>
                  <a:txBody>
                    <a:bodyPr/>
                    <a:lstStyle/>
                    <a:p>
                      <a:pPr algn="ctr"/>
                      <a:r>
                        <a:rPr lang="en-US" sz="1050" dirty="0" smtClean="0"/>
                        <a:t>2.1</a:t>
                      </a:r>
                      <a:endParaRPr lang="en-US" sz="1050" dirty="0"/>
                    </a:p>
                  </a:txBody>
                  <a:tcPr anchor="ctr"/>
                </a:tc>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City of Jacksonville</a:t>
                      </a:r>
                    </a:p>
                  </a:txBody>
                  <a:tcPr anchor="ctr"/>
                </a:tc>
                <a:tc>
                  <a:txBody>
                    <a:bodyPr/>
                    <a:lstStyle/>
                    <a:p>
                      <a:pPr algn="ctr"/>
                      <a:r>
                        <a:rPr lang="en-US" sz="1050" dirty="0" smtClean="0"/>
                        <a:t>$23,028,592</a:t>
                      </a:r>
                      <a:endParaRPr lang="en-US" sz="1050" dirty="0"/>
                    </a:p>
                  </a:txBody>
                  <a:tcPr anchor="ctr"/>
                </a:tc>
                <a:tc>
                  <a:txBody>
                    <a:bodyPr/>
                    <a:lstStyle/>
                    <a:p>
                      <a:pPr algn="ctr"/>
                      <a:r>
                        <a:rPr lang="en-US" sz="1050" dirty="0" smtClean="0"/>
                        <a:t>1.8</a:t>
                      </a:r>
                      <a:endParaRPr lang="en-US" sz="1050" dirty="0"/>
                    </a:p>
                  </a:txBody>
                  <a:tcPr anchor="ctr"/>
                </a:tc>
              </a:tr>
              <a:tr h="0">
                <a:tc>
                  <a:txBody>
                    <a:bodyPr/>
                    <a:lstStyle/>
                    <a:p>
                      <a:pPr algn="ctr"/>
                      <a:r>
                        <a:rPr lang="en-US" sz="1050" dirty="0" err="1" smtClean="0"/>
                        <a:t>Gerdau</a:t>
                      </a:r>
                      <a:r>
                        <a:rPr lang="en-US" sz="1050" dirty="0" smtClean="0"/>
                        <a:t> </a:t>
                      </a:r>
                      <a:r>
                        <a:rPr lang="en-US" sz="1050" dirty="0" err="1" smtClean="0"/>
                        <a:t>Ameristeel</a:t>
                      </a:r>
                      <a:r>
                        <a:rPr lang="en-US" sz="1050" dirty="0" smtClean="0"/>
                        <a:t> </a:t>
                      </a:r>
                    </a:p>
                    <a:p>
                      <a:pPr algn="ctr"/>
                      <a:r>
                        <a:rPr lang="en-US" sz="1050" dirty="0" smtClean="0"/>
                        <a:t>US Inc.</a:t>
                      </a:r>
                    </a:p>
                  </a:txBody>
                  <a:tcPr anchor="ctr"/>
                </a:tc>
                <a:tc>
                  <a:txBody>
                    <a:bodyPr/>
                    <a:lstStyle/>
                    <a:p>
                      <a:pPr algn="ctr"/>
                      <a:r>
                        <a:rPr lang="en-US" sz="1050" dirty="0" smtClean="0"/>
                        <a:t>$20,154,962</a:t>
                      </a:r>
                      <a:endParaRPr lang="en-US" sz="1050" dirty="0"/>
                    </a:p>
                  </a:txBody>
                  <a:tcPr anchor="ctr"/>
                </a:tc>
                <a:tc>
                  <a:txBody>
                    <a:bodyPr/>
                    <a:lstStyle/>
                    <a:p>
                      <a:pPr algn="ctr"/>
                      <a:r>
                        <a:rPr lang="en-US" sz="1050" dirty="0" smtClean="0"/>
                        <a:t>1.6</a:t>
                      </a:r>
                      <a:endParaRPr lang="en-US" sz="1050" dirty="0"/>
                    </a:p>
                  </a:txBody>
                  <a:tcPr anchor="ctr"/>
                </a:tc>
              </a:tr>
              <a:tr h="274320">
                <a:tc>
                  <a:txBody>
                    <a:bodyPr/>
                    <a:lstStyle/>
                    <a:p>
                      <a:pPr algn="ctr"/>
                      <a:r>
                        <a:rPr lang="en-US" sz="1050" dirty="0" smtClean="0"/>
                        <a:t>Duval County</a:t>
                      </a:r>
                    </a:p>
                    <a:p>
                      <a:pPr algn="ctr"/>
                      <a:r>
                        <a:rPr lang="en-US" sz="1050" dirty="0" smtClean="0"/>
                        <a:t>School Board</a:t>
                      </a:r>
                    </a:p>
                  </a:txBody>
                  <a:tcPr anchor="ctr"/>
                </a:tc>
                <a:tc>
                  <a:txBody>
                    <a:bodyPr/>
                    <a:lstStyle/>
                    <a:p>
                      <a:pPr algn="ctr"/>
                      <a:r>
                        <a:rPr lang="en-US" sz="1050" dirty="0" smtClean="0"/>
                        <a:t>$17,175,834</a:t>
                      </a:r>
                      <a:endParaRPr lang="en-US" sz="1050" dirty="0"/>
                    </a:p>
                  </a:txBody>
                  <a:tcPr anchor="ctr"/>
                </a:tc>
                <a:tc>
                  <a:txBody>
                    <a:bodyPr/>
                    <a:lstStyle/>
                    <a:p>
                      <a:pPr algn="ctr"/>
                      <a:r>
                        <a:rPr lang="en-US" sz="1050" dirty="0" smtClean="0"/>
                        <a:t>1.4</a:t>
                      </a:r>
                      <a:endParaRPr lang="en-US" sz="1050" dirty="0"/>
                    </a:p>
                  </a:txBody>
                  <a:tcPr anchor="ctr"/>
                </a:tc>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err="1" smtClean="0"/>
                        <a:t>Rocktenn</a:t>
                      </a:r>
                      <a:r>
                        <a:rPr lang="en-US" sz="1050" baseline="0" dirty="0" smtClean="0"/>
                        <a:t> CP LLC</a:t>
                      </a:r>
                    </a:p>
                  </a:txBody>
                  <a:tcPr anchor="ctr"/>
                </a:tc>
                <a:tc>
                  <a:txBody>
                    <a:bodyPr/>
                    <a:lstStyle/>
                    <a:p>
                      <a:pPr algn="ctr"/>
                      <a:r>
                        <a:rPr lang="en-US" sz="1050" dirty="0" smtClean="0"/>
                        <a:t>$13,944,857</a:t>
                      </a:r>
                      <a:endParaRPr lang="en-US" sz="1050" dirty="0"/>
                    </a:p>
                  </a:txBody>
                  <a:tcPr anchor="ctr"/>
                </a:tc>
                <a:tc>
                  <a:txBody>
                    <a:bodyPr/>
                    <a:lstStyle/>
                    <a:p>
                      <a:pPr algn="ctr"/>
                      <a:r>
                        <a:rPr lang="en-US" sz="1050" dirty="0" smtClean="0"/>
                        <a:t>1.1</a:t>
                      </a:r>
                      <a:endParaRPr lang="en-US" sz="1050" dirty="0"/>
                    </a:p>
                  </a:txBody>
                  <a:tcPr anchor="ct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Publix Supermarkets, Inc.</a:t>
                      </a:r>
                    </a:p>
                  </a:txBody>
                  <a:tcPr anchor="ctr"/>
                </a:tc>
                <a:tc>
                  <a:txBody>
                    <a:bodyPr/>
                    <a:lstStyle/>
                    <a:p>
                      <a:pPr algn="ctr"/>
                      <a:r>
                        <a:rPr lang="en-US" sz="1050" dirty="0" smtClean="0"/>
                        <a:t>$9,320,063</a:t>
                      </a:r>
                      <a:endParaRPr lang="en-US" sz="1050" dirty="0"/>
                    </a:p>
                  </a:txBody>
                  <a:tcPr anchor="ctr"/>
                </a:tc>
                <a:tc>
                  <a:txBody>
                    <a:bodyPr/>
                    <a:lstStyle/>
                    <a:p>
                      <a:pPr algn="ctr"/>
                      <a:r>
                        <a:rPr lang="en-US" sz="1050" dirty="0" smtClean="0"/>
                        <a:t>0.7</a:t>
                      </a:r>
                      <a:endParaRPr lang="en-US" sz="1050" dirty="0"/>
                    </a:p>
                  </a:txBody>
                  <a:tcPr anchor="ct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Winn Dixie Stores, Inc.</a:t>
                      </a:r>
                    </a:p>
                  </a:txBody>
                  <a:tcPr anchor="ctr"/>
                </a:tc>
                <a:tc>
                  <a:txBody>
                    <a:bodyPr/>
                    <a:lstStyle/>
                    <a:p>
                      <a:pPr algn="ctr"/>
                      <a:r>
                        <a:rPr lang="en-US" sz="1050" dirty="0" smtClean="0"/>
                        <a:t>$9,220,261</a:t>
                      </a:r>
                      <a:endParaRPr lang="en-US" sz="1050" dirty="0"/>
                    </a:p>
                  </a:txBody>
                  <a:tcPr anchor="ctr"/>
                </a:tc>
                <a:tc>
                  <a:txBody>
                    <a:bodyPr/>
                    <a:lstStyle/>
                    <a:p>
                      <a:pPr algn="ctr"/>
                      <a:r>
                        <a:rPr lang="en-US" sz="1050" dirty="0" smtClean="0"/>
                        <a:t>0.7</a:t>
                      </a:r>
                      <a:endParaRPr lang="en-US" sz="1050" dirty="0"/>
                    </a:p>
                  </a:txBody>
                  <a:tcPr anchor="ct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Baptist</a:t>
                      </a:r>
                      <a:r>
                        <a:rPr lang="en-US" sz="1050" baseline="0" dirty="0" smtClean="0"/>
                        <a:t> Health</a:t>
                      </a:r>
                      <a:endParaRPr lang="en-US" sz="1050" dirty="0" smtClean="0"/>
                    </a:p>
                  </a:txBody>
                  <a:tcPr anchor="ctr"/>
                </a:tc>
                <a:tc>
                  <a:txBody>
                    <a:bodyPr/>
                    <a:lstStyle/>
                    <a:p>
                      <a:pPr algn="ctr"/>
                      <a:r>
                        <a:rPr lang="en-US" sz="1050" dirty="0" smtClean="0"/>
                        <a:t>$7,349,134</a:t>
                      </a:r>
                      <a:endParaRPr lang="en-US" sz="1050" dirty="0"/>
                    </a:p>
                  </a:txBody>
                  <a:tcPr anchor="ctr"/>
                </a:tc>
                <a:tc>
                  <a:txBody>
                    <a:bodyPr/>
                    <a:lstStyle/>
                    <a:p>
                      <a:pPr algn="ctr"/>
                      <a:r>
                        <a:rPr lang="en-US" sz="1050" dirty="0" smtClean="0"/>
                        <a:t>0.6</a:t>
                      </a:r>
                      <a:endParaRPr lang="en-US" sz="1050" dirty="0"/>
                    </a:p>
                  </a:txBody>
                  <a:tcPr anchor="ctr"/>
                </a:tc>
              </a:tr>
              <a:tr h="0">
                <a:tc>
                  <a:txBody>
                    <a:bodyPr/>
                    <a:lstStyle/>
                    <a:p>
                      <a:pPr algn="ctr"/>
                      <a:r>
                        <a:rPr lang="en-US" sz="1050" dirty="0" smtClean="0"/>
                        <a:t>Mayo Clinic</a:t>
                      </a:r>
                      <a:r>
                        <a:rPr lang="en-US" sz="1050" baseline="0" dirty="0" smtClean="0"/>
                        <a:t> Jacksonville</a:t>
                      </a:r>
                      <a:endParaRPr lang="en-US" sz="1050" dirty="0"/>
                    </a:p>
                  </a:txBody>
                  <a:tcPr anchor="ctr"/>
                </a:tc>
                <a:tc>
                  <a:txBody>
                    <a:bodyPr/>
                    <a:lstStyle/>
                    <a:p>
                      <a:pPr algn="ctr"/>
                      <a:r>
                        <a:rPr lang="en-US" sz="1050" dirty="0" smtClean="0"/>
                        <a:t>$7,281,045</a:t>
                      </a:r>
                      <a:endParaRPr lang="en-US" sz="1050" dirty="0"/>
                    </a:p>
                  </a:txBody>
                  <a:tcPr anchor="ctr"/>
                </a:tc>
                <a:tc>
                  <a:txBody>
                    <a:bodyPr/>
                    <a:lstStyle/>
                    <a:p>
                      <a:pPr algn="ctr"/>
                      <a:r>
                        <a:rPr lang="en-US" sz="1050" dirty="0" smtClean="0"/>
                        <a:t>0.6</a:t>
                      </a:r>
                      <a:endParaRPr lang="en-US" sz="1050" dirty="0"/>
                    </a:p>
                  </a:txBody>
                  <a:tcPr anchor="ctr"/>
                </a:tc>
              </a:tr>
              <a:tr h="365760">
                <a:tc>
                  <a:txBody>
                    <a:bodyPr/>
                    <a:lstStyle/>
                    <a:p>
                      <a:pPr algn="ctr"/>
                      <a:r>
                        <a:rPr lang="en-US" sz="1050" b="1" i="1" dirty="0" smtClean="0"/>
                        <a:t>TOTAL</a:t>
                      </a:r>
                      <a:endParaRPr lang="en-US" sz="1050" b="1" i="1" dirty="0"/>
                    </a:p>
                  </a:txBody>
                  <a:tcPr anchor="ctr"/>
                </a:tc>
                <a:tc>
                  <a:txBody>
                    <a:bodyPr/>
                    <a:lstStyle/>
                    <a:p>
                      <a:pPr algn="ctr"/>
                      <a:r>
                        <a:rPr lang="en-US" sz="1050" b="1" i="1" dirty="0" smtClean="0"/>
                        <a:t>$174,086,088</a:t>
                      </a:r>
                      <a:endParaRPr lang="en-US" sz="1050" b="1" i="1" dirty="0"/>
                    </a:p>
                  </a:txBody>
                  <a:tcPr anchor="ctr"/>
                </a:tc>
                <a:tc>
                  <a:txBody>
                    <a:bodyPr/>
                    <a:lstStyle/>
                    <a:p>
                      <a:pPr algn="ctr"/>
                      <a:r>
                        <a:rPr lang="en-US" sz="1050" b="1" i="1" dirty="0" smtClean="0"/>
                        <a:t>13.8</a:t>
                      </a:r>
                      <a:endParaRPr lang="en-US" sz="1050" b="1" i="1" dirty="0"/>
                    </a:p>
                  </a:txBody>
                  <a:tcPr anchor="ctr"/>
                </a:tc>
              </a:tr>
            </a:tbl>
          </a:graphicData>
        </a:graphic>
      </p:graphicFrame>
      <p:cxnSp>
        <p:nvCxnSpPr>
          <p:cNvPr id="9" name="Straight Connector 8"/>
          <p:cNvCxnSpPr/>
          <p:nvPr/>
        </p:nvCxnSpPr>
        <p:spPr>
          <a:xfrm>
            <a:off x="1775548" y="5478709"/>
            <a:ext cx="16725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775548" y="5712849"/>
            <a:ext cx="16725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775548" y="5735884"/>
            <a:ext cx="16725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9079" y="1066800"/>
            <a:ext cx="3331845" cy="307777"/>
          </a:xfrm>
          <a:prstGeom prst="rect">
            <a:avLst/>
          </a:prstGeom>
          <a:noFill/>
        </p:spPr>
        <p:txBody>
          <a:bodyPr wrap="square" rtlCol="0">
            <a:spAutoFit/>
          </a:bodyPr>
          <a:lstStyle/>
          <a:p>
            <a:pPr algn="ctr"/>
            <a:r>
              <a:rPr lang="en-US" sz="1400" b="1" dirty="0" smtClean="0">
                <a:solidFill>
                  <a:srgbClr val="204D84"/>
                </a:solidFill>
              </a:rPr>
              <a:t>Ten Largest Customer Accounts</a:t>
            </a:r>
            <a:endParaRPr lang="en-US" sz="1400" b="1" dirty="0">
              <a:solidFill>
                <a:srgbClr val="204D84"/>
              </a:solidFill>
            </a:endParaRPr>
          </a:p>
        </p:txBody>
      </p:sp>
      <p:sp>
        <p:nvSpPr>
          <p:cNvPr id="13" name="Rectangle 12"/>
          <p:cNvSpPr/>
          <p:nvPr/>
        </p:nvSpPr>
        <p:spPr>
          <a:xfrm>
            <a:off x="3857624" y="1397437"/>
            <a:ext cx="2404872" cy="24048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fontAlgn="base">
              <a:spcBef>
                <a:spcPct val="50000"/>
              </a:spcBef>
              <a:spcAft>
                <a:spcPct val="0"/>
              </a:spcAft>
            </a:pPr>
            <a:r>
              <a:rPr lang="en-US" sz="1200" b="1" dirty="0">
                <a:solidFill>
                  <a:prstClr val="black"/>
                </a:solidFill>
                <a:latin typeface="Calibri"/>
              </a:rPr>
              <a:t>Total = </a:t>
            </a:r>
            <a:r>
              <a:rPr lang="en-US" sz="1200" b="1" dirty="0" smtClean="0">
                <a:solidFill>
                  <a:prstClr val="black"/>
                </a:solidFill>
                <a:latin typeface="Calibri"/>
              </a:rPr>
              <a:t>433,727</a:t>
            </a:r>
            <a:endParaRPr lang="en-US" sz="1200" b="1" dirty="0">
              <a:solidFill>
                <a:prstClr val="black"/>
              </a:solidFill>
              <a:latin typeface="Calibri"/>
            </a:endParaRPr>
          </a:p>
        </p:txBody>
      </p:sp>
      <p:sp>
        <p:nvSpPr>
          <p:cNvPr id="14" name="Rectangle 13"/>
          <p:cNvSpPr/>
          <p:nvPr/>
        </p:nvSpPr>
        <p:spPr>
          <a:xfrm>
            <a:off x="3857010" y="4016812"/>
            <a:ext cx="2404872" cy="24048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fontAlgn="base">
              <a:spcBef>
                <a:spcPct val="50000"/>
              </a:spcBef>
              <a:spcAft>
                <a:spcPct val="0"/>
              </a:spcAft>
            </a:pPr>
            <a:r>
              <a:rPr lang="en-US" sz="1200" b="1" dirty="0">
                <a:solidFill>
                  <a:prstClr val="black"/>
                </a:solidFill>
                <a:latin typeface="Calibri"/>
              </a:rPr>
              <a:t>Total = </a:t>
            </a:r>
            <a:r>
              <a:rPr lang="en-US" sz="1200" b="1" dirty="0" smtClean="0">
                <a:solidFill>
                  <a:prstClr val="black"/>
                </a:solidFill>
                <a:latin typeface="Calibri"/>
              </a:rPr>
              <a:t>$933.6</a:t>
            </a:r>
            <a:endParaRPr lang="en-US" sz="1200" b="1" dirty="0">
              <a:solidFill>
                <a:prstClr val="black"/>
              </a:solidFill>
              <a:latin typeface="Calibri"/>
            </a:endParaRPr>
          </a:p>
        </p:txBody>
      </p:sp>
      <p:sp>
        <p:nvSpPr>
          <p:cNvPr id="15" name="TextBox 14"/>
          <p:cNvSpPr txBox="1"/>
          <p:nvPr/>
        </p:nvSpPr>
        <p:spPr>
          <a:xfrm>
            <a:off x="3861963" y="4016812"/>
            <a:ext cx="2404872" cy="300082"/>
          </a:xfrm>
          <a:prstGeom prst="rect">
            <a:avLst/>
          </a:prstGeom>
          <a:solidFill>
            <a:srgbClr val="002060"/>
          </a:solidFill>
        </p:spPr>
        <p:txBody>
          <a:bodyPr wrap="square" rtlCol="0">
            <a:spAutoFit/>
          </a:bodyPr>
          <a:lstStyle/>
          <a:p>
            <a:pPr algn="ctr" fontAlgn="base">
              <a:spcBef>
                <a:spcPct val="50000"/>
              </a:spcBef>
              <a:spcAft>
                <a:spcPct val="0"/>
              </a:spcAft>
            </a:pPr>
            <a:r>
              <a:rPr lang="en-US" sz="1350" b="1" dirty="0" smtClean="0">
                <a:solidFill>
                  <a:prstClr val="white"/>
                </a:solidFill>
                <a:latin typeface="Calibri"/>
              </a:rPr>
              <a:t>Revenues ($ in millions)</a:t>
            </a:r>
            <a:endParaRPr lang="en-US" sz="1350" b="1" dirty="0">
              <a:solidFill>
                <a:prstClr val="white"/>
              </a:solidFill>
              <a:latin typeface="Calibri"/>
            </a:endParaRPr>
          </a:p>
        </p:txBody>
      </p:sp>
      <p:sp>
        <p:nvSpPr>
          <p:cNvPr id="16" name="Rectangle 15"/>
          <p:cNvSpPr/>
          <p:nvPr/>
        </p:nvSpPr>
        <p:spPr>
          <a:xfrm>
            <a:off x="6506803" y="1402009"/>
            <a:ext cx="2404872" cy="24048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fontAlgn="base">
              <a:spcBef>
                <a:spcPct val="50000"/>
              </a:spcBef>
              <a:spcAft>
                <a:spcPct val="0"/>
              </a:spcAft>
            </a:pPr>
            <a:r>
              <a:rPr lang="en-US" sz="1200" b="1" dirty="0">
                <a:solidFill>
                  <a:prstClr val="black"/>
                </a:solidFill>
                <a:latin typeface="Calibri"/>
              </a:rPr>
              <a:t>Total = </a:t>
            </a:r>
            <a:r>
              <a:rPr lang="en-US" sz="1200" b="1" dirty="0" smtClean="0">
                <a:solidFill>
                  <a:prstClr val="black"/>
                </a:solidFill>
                <a:latin typeface="Calibri"/>
              </a:rPr>
              <a:t>8,645,540</a:t>
            </a:r>
            <a:endParaRPr lang="en-US" sz="1200" b="1" dirty="0">
              <a:solidFill>
                <a:prstClr val="black"/>
              </a:solidFill>
              <a:latin typeface="Calibri"/>
            </a:endParaRPr>
          </a:p>
        </p:txBody>
      </p:sp>
      <p:sp>
        <p:nvSpPr>
          <p:cNvPr id="17" name="TextBox 16"/>
          <p:cNvSpPr txBox="1"/>
          <p:nvPr/>
        </p:nvSpPr>
        <p:spPr>
          <a:xfrm>
            <a:off x="6511142" y="1402009"/>
            <a:ext cx="2404872" cy="300082"/>
          </a:xfrm>
          <a:prstGeom prst="rect">
            <a:avLst/>
          </a:prstGeom>
          <a:solidFill>
            <a:srgbClr val="002060"/>
          </a:solidFill>
        </p:spPr>
        <p:txBody>
          <a:bodyPr wrap="square" rtlCol="0">
            <a:spAutoFit/>
          </a:bodyPr>
          <a:lstStyle/>
          <a:p>
            <a:pPr algn="ctr" fontAlgn="base">
              <a:spcBef>
                <a:spcPct val="50000"/>
              </a:spcBef>
              <a:spcAft>
                <a:spcPct val="0"/>
              </a:spcAft>
            </a:pPr>
            <a:r>
              <a:rPr lang="en-US" sz="1350" b="1" dirty="0" smtClean="0">
                <a:solidFill>
                  <a:prstClr val="white"/>
                </a:solidFill>
                <a:latin typeface="Calibri"/>
              </a:rPr>
              <a:t>System Sales (</a:t>
            </a:r>
            <a:r>
              <a:rPr lang="en-US" sz="1350" b="1" dirty="0" err="1" smtClean="0">
                <a:solidFill>
                  <a:prstClr val="white"/>
                </a:solidFill>
                <a:latin typeface="Calibri"/>
              </a:rPr>
              <a:t>MWh</a:t>
            </a:r>
            <a:r>
              <a:rPr lang="en-US" sz="1350" b="1" dirty="0" smtClean="0">
                <a:solidFill>
                  <a:prstClr val="white"/>
                </a:solidFill>
                <a:latin typeface="Calibri"/>
              </a:rPr>
              <a:t>)</a:t>
            </a:r>
            <a:endParaRPr lang="en-US" sz="1350" b="1" dirty="0">
              <a:solidFill>
                <a:prstClr val="white"/>
              </a:solidFill>
              <a:latin typeface="Calibri"/>
            </a:endParaRPr>
          </a:p>
        </p:txBody>
      </p:sp>
      <p:graphicFrame>
        <p:nvGraphicFramePr>
          <p:cNvPr id="18" name="Chart 17"/>
          <p:cNvGraphicFramePr>
            <a:graphicFrameLocks/>
          </p:cNvGraphicFramePr>
          <p:nvPr>
            <p:extLst>
              <p:ext uri="{D42A27DB-BD31-4B8C-83A1-F6EECF244321}">
                <p14:modId xmlns:p14="http://schemas.microsoft.com/office/powerpoint/2010/main" val="1931475259"/>
              </p:ext>
            </p:extLst>
          </p:nvPr>
        </p:nvGraphicFramePr>
        <p:xfrm>
          <a:off x="3352186" y="1462136"/>
          <a:ext cx="3372464" cy="2188534"/>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a:off x="7225517" y="4421434"/>
            <a:ext cx="985647" cy="253916"/>
          </a:xfrm>
          <a:prstGeom prst="rect">
            <a:avLst/>
          </a:prstGeom>
          <a:noFill/>
        </p:spPr>
        <p:txBody>
          <a:bodyPr wrap="square" rtlCol="0">
            <a:spAutoFit/>
          </a:bodyPr>
          <a:lstStyle/>
          <a:p>
            <a:r>
              <a:rPr lang="en-US" sz="1050" dirty="0" smtClean="0"/>
              <a:t>Residential</a:t>
            </a:r>
            <a:endParaRPr lang="en-US" sz="1050" dirty="0"/>
          </a:p>
        </p:txBody>
      </p:sp>
      <p:sp>
        <p:nvSpPr>
          <p:cNvPr id="20" name="Rectangle 19"/>
          <p:cNvSpPr/>
          <p:nvPr/>
        </p:nvSpPr>
        <p:spPr>
          <a:xfrm>
            <a:off x="7068164" y="4475560"/>
            <a:ext cx="152400" cy="14121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225517" y="4710443"/>
            <a:ext cx="2281047" cy="253916"/>
          </a:xfrm>
          <a:prstGeom prst="rect">
            <a:avLst/>
          </a:prstGeom>
          <a:noFill/>
        </p:spPr>
        <p:txBody>
          <a:bodyPr wrap="square" rtlCol="0">
            <a:spAutoFit/>
          </a:bodyPr>
          <a:lstStyle/>
          <a:p>
            <a:r>
              <a:rPr lang="en-US" sz="1050" dirty="0" smtClean="0"/>
              <a:t>Commercial &amp; Industrial</a:t>
            </a:r>
            <a:endParaRPr lang="en-US" sz="1050" dirty="0"/>
          </a:p>
        </p:txBody>
      </p:sp>
      <p:sp>
        <p:nvSpPr>
          <p:cNvPr id="22" name="Rectangle 21"/>
          <p:cNvSpPr/>
          <p:nvPr/>
        </p:nvSpPr>
        <p:spPr>
          <a:xfrm>
            <a:off x="7068164" y="4764569"/>
            <a:ext cx="152400" cy="14121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225517" y="5015243"/>
            <a:ext cx="2271903" cy="253916"/>
          </a:xfrm>
          <a:prstGeom prst="rect">
            <a:avLst/>
          </a:prstGeom>
          <a:noFill/>
        </p:spPr>
        <p:txBody>
          <a:bodyPr wrap="square" rtlCol="0">
            <a:spAutoFit/>
          </a:bodyPr>
          <a:lstStyle/>
          <a:p>
            <a:r>
              <a:rPr lang="en-US" sz="1050" dirty="0" smtClean="0"/>
              <a:t>Public Street Lighting</a:t>
            </a:r>
            <a:endParaRPr lang="en-US" sz="1050" dirty="0"/>
          </a:p>
        </p:txBody>
      </p:sp>
      <p:sp>
        <p:nvSpPr>
          <p:cNvPr id="24" name="Rectangle 23"/>
          <p:cNvSpPr/>
          <p:nvPr/>
        </p:nvSpPr>
        <p:spPr>
          <a:xfrm>
            <a:off x="7068164" y="5069369"/>
            <a:ext cx="152400" cy="14121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225517" y="5320043"/>
            <a:ext cx="985647" cy="253916"/>
          </a:xfrm>
          <a:prstGeom prst="rect">
            <a:avLst/>
          </a:prstGeom>
          <a:noFill/>
        </p:spPr>
        <p:txBody>
          <a:bodyPr wrap="square" rtlCol="0">
            <a:spAutoFit/>
          </a:bodyPr>
          <a:lstStyle/>
          <a:p>
            <a:r>
              <a:rPr lang="en-US" sz="1050" dirty="0" smtClean="0"/>
              <a:t>Wholesale</a:t>
            </a:r>
            <a:endParaRPr lang="en-US" sz="1050" dirty="0"/>
          </a:p>
        </p:txBody>
      </p:sp>
      <p:sp>
        <p:nvSpPr>
          <p:cNvPr id="26" name="Rectangle 25"/>
          <p:cNvSpPr/>
          <p:nvPr/>
        </p:nvSpPr>
        <p:spPr>
          <a:xfrm>
            <a:off x="7068164" y="5374169"/>
            <a:ext cx="152400" cy="14121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Chart 27"/>
          <p:cNvGraphicFramePr>
            <a:graphicFrameLocks/>
          </p:cNvGraphicFramePr>
          <p:nvPr>
            <p:extLst>
              <p:ext uri="{D42A27DB-BD31-4B8C-83A1-F6EECF244321}">
                <p14:modId xmlns:p14="http://schemas.microsoft.com/office/powerpoint/2010/main" val="3018688676"/>
              </p:ext>
            </p:extLst>
          </p:nvPr>
        </p:nvGraphicFramePr>
        <p:xfrm>
          <a:off x="6019800" y="1544884"/>
          <a:ext cx="3362939" cy="2057019"/>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p:cNvSpPr txBox="1"/>
          <p:nvPr/>
        </p:nvSpPr>
        <p:spPr>
          <a:xfrm>
            <a:off x="3861963" y="1397437"/>
            <a:ext cx="2404872" cy="300082"/>
          </a:xfrm>
          <a:prstGeom prst="rect">
            <a:avLst/>
          </a:prstGeom>
          <a:solidFill>
            <a:srgbClr val="002060"/>
          </a:solidFill>
        </p:spPr>
        <p:txBody>
          <a:bodyPr wrap="square" rtlCol="0">
            <a:spAutoFit/>
          </a:bodyPr>
          <a:lstStyle/>
          <a:p>
            <a:pPr algn="ctr" fontAlgn="base">
              <a:spcBef>
                <a:spcPct val="50000"/>
              </a:spcBef>
              <a:spcAft>
                <a:spcPct val="0"/>
              </a:spcAft>
            </a:pPr>
            <a:r>
              <a:rPr lang="en-US" sz="1350" b="1" dirty="0">
                <a:solidFill>
                  <a:prstClr val="white"/>
                </a:solidFill>
                <a:latin typeface="Calibri"/>
              </a:rPr>
              <a:t>Average Number of </a:t>
            </a:r>
            <a:r>
              <a:rPr lang="en-US" sz="1350" b="1" dirty="0" smtClean="0">
                <a:solidFill>
                  <a:prstClr val="white"/>
                </a:solidFill>
                <a:latin typeface="Calibri"/>
              </a:rPr>
              <a:t>Accounts</a:t>
            </a:r>
            <a:endParaRPr lang="en-US" sz="1350" b="1" dirty="0">
              <a:solidFill>
                <a:prstClr val="white"/>
              </a:solidFill>
              <a:latin typeface="Calibri"/>
            </a:endParaRP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5436" y="6096000"/>
            <a:ext cx="1066800" cy="533400"/>
          </a:xfrm>
          <a:prstGeom prst="rect">
            <a:avLst/>
          </a:prstGeom>
        </p:spPr>
      </p:pic>
      <p:sp>
        <p:nvSpPr>
          <p:cNvPr id="31" name="Slide Number Placeholder 2"/>
          <p:cNvSpPr>
            <a:spLocks noGrp="1"/>
          </p:cNvSpPr>
          <p:nvPr>
            <p:ph type="sldNum" sz="quarter" idx="12"/>
          </p:nvPr>
        </p:nvSpPr>
        <p:spPr>
          <a:xfrm>
            <a:off x="7010400" y="6492875"/>
            <a:ext cx="2133600" cy="365125"/>
          </a:xfrm>
        </p:spPr>
        <p:txBody>
          <a:bodyPr/>
          <a:lstStyle/>
          <a:p>
            <a:fld id="{74839C79-5185-412B-993F-B5CAB1A7D442}" type="slidenum">
              <a:rPr lang="en-US" smtClean="0"/>
              <a:t>6</a:t>
            </a:fld>
            <a:endParaRPr lang="en-US" dirty="0"/>
          </a:p>
        </p:txBody>
      </p:sp>
      <p:sp>
        <p:nvSpPr>
          <p:cNvPr id="32" name="TextBox 31"/>
          <p:cNvSpPr txBox="1"/>
          <p:nvPr/>
        </p:nvSpPr>
        <p:spPr>
          <a:xfrm>
            <a:off x="3800474" y="264096"/>
            <a:ext cx="1524001" cy="269304"/>
          </a:xfrm>
          <a:prstGeom prst="rect">
            <a:avLst/>
          </a:prstGeom>
          <a:solidFill>
            <a:schemeClr val="bg1"/>
          </a:solidFill>
        </p:spPr>
        <p:txBody>
          <a:bodyPr wrap="square" rtlCol="0" anchor="ctr">
            <a:spAutoFit/>
          </a:bodyPr>
          <a:lstStyle/>
          <a:p>
            <a:pPr algn="ctr"/>
            <a:r>
              <a:rPr lang="en-US" sz="1150" b="1" dirty="0" smtClean="0">
                <a:solidFill>
                  <a:srgbClr val="7C88AE"/>
                </a:solidFill>
                <a:latin typeface="Franklin Gothic Medium Cond" pitchFamily="34" charset="0"/>
              </a:rPr>
              <a:t>LPPC INVESTOR FORUM</a:t>
            </a:r>
            <a:endParaRPr lang="en-US" sz="1150" b="1" dirty="0">
              <a:solidFill>
                <a:srgbClr val="7C88AE"/>
              </a:solidFill>
              <a:latin typeface="Franklin Gothic Medium Cond" pitchFamily="34" charset="0"/>
            </a:endParaRPr>
          </a:p>
        </p:txBody>
      </p:sp>
      <p:sp>
        <p:nvSpPr>
          <p:cNvPr id="33" name="TextBox 32"/>
          <p:cNvSpPr txBox="1"/>
          <p:nvPr/>
        </p:nvSpPr>
        <p:spPr>
          <a:xfrm>
            <a:off x="3859530" y="1066800"/>
            <a:ext cx="5052145" cy="307777"/>
          </a:xfrm>
          <a:prstGeom prst="rect">
            <a:avLst/>
          </a:prstGeom>
          <a:noFill/>
        </p:spPr>
        <p:txBody>
          <a:bodyPr wrap="square" rtlCol="0">
            <a:spAutoFit/>
          </a:bodyPr>
          <a:lstStyle/>
          <a:p>
            <a:pPr algn="ctr"/>
            <a:r>
              <a:rPr lang="en-US" sz="1400" b="1" dirty="0" smtClean="0">
                <a:solidFill>
                  <a:srgbClr val="204D84"/>
                </a:solidFill>
              </a:rPr>
              <a:t>June 30, 2014 YTD</a:t>
            </a:r>
            <a:endParaRPr lang="en-US" sz="1400" b="1" dirty="0">
              <a:solidFill>
                <a:srgbClr val="204D84"/>
              </a:solidFill>
            </a:endParaRPr>
          </a:p>
        </p:txBody>
      </p:sp>
      <p:graphicFrame>
        <p:nvGraphicFramePr>
          <p:cNvPr id="34" name="Chart 33"/>
          <p:cNvGraphicFramePr>
            <a:graphicFrameLocks/>
          </p:cNvGraphicFramePr>
          <p:nvPr>
            <p:extLst>
              <p:ext uri="{D42A27DB-BD31-4B8C-83A1-F6EECF244321}">
                <p14:modId xmlns:p14="http://schemas.microsoft.com/office/powerpoint/2010/main" val="4050990390"/>
              </p:ext>
            </p:extLst>
          </p:nvPr>
        </p:nvGraphicFramePr>
        <p:xfrm>
          <a:off x="3114675" y="4166853"/>
          <a:ext cx="3867150" cy="199184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62528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ext uri="{D42A27DB-BD31-4B8C-83A1-F6EECF244321}">
                <p14:modId xmlns:p14="http://schemas.microsoft.com/office/powerpoint/2010/main" val="2101407285"/>
              </p:ext>
            </p:extLst>
          </p:nvPr>
        </p:nvGraphicFramePr>
        <p:xfrm>
          <a:off x="4248150" y="1817369"/>
          <a:ext cx="5029200" cy="3049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33382993"/>
              </p:ext>
            </p:extLst>
          </p:nvPr>
        </p:nvGraphicFramePr>
        <p:xfrm>
          <a:off x="-371475" y="1800225"/>
          <a:ext cx="5245173" cy="3076575"/>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180975" y="323850"/>
            <a:ext cx="8763000" cy="184666"/>
          </a:xfrm>
          <a:prstGeom prst="rect">
            <a:avLst/>
          </a:prstGeom>
          <a:noFill/>
        </p:spPr>
        <p:txBody>
          <a:bodyPr wrap="square" rtlCol="0" anchor="ctr">
            <a:spAutoFit/>
          </a:bodyPr>
          <a:lstStyle/>
          <a:p>
            <a:pPr algn="ctr"/>
            <a:r>
              <a:rPr lang="en-US" sz="600" dirty="0" smtClean="0">
                <a:solidFill>
                  <a:srgbClr val="7C88B0"/>
                </a:solidFill>
                <a:latin typeface="Berlin Sans FB Demi" pitchFamily="34" charset="0"/>
              </a:rPr>
              <a:t>**********************************************************************************************************************************************************************************************************************************************************************</a:t>
            </a:r>
            <a:endParaRPr lang="en-US" sz="600" dirty="0">
              <a:solidFill>
                <a:srgbClr val="7C88B0"/>
              </a:solidFill>
              <a:latin typeface="Berlin Sans FB Demi" pitchFamily="34" charset="0"/>
            </a:endParaRPr>
          </a:p>
        </p:txBody>
      </p:sp>
      <p:sp>
        <p:nvSpPr>
          <p:cNvPr id="6" name="TextBox 5"/>
          <p:cNvSpPr txBox="1"/>
          <p:nvPr/>
        </p:nvSpPr>
        <p:spPr>
          <a:xfrm>
            <a:off x="180975" y="824984"/>
            <a:ext cx="8763000" cy="184666"/>
          </a:xfrm>
          <a:prstGeom prst="rect">
            <a:avLst/>
          </a:prstGeom>
          <a:noFill/>
        </p:spPr>
        <p:txBody>
          <a:bodyPr wrap="square" rtlCol="0" anchor="ctr">
            <a:spAutoFit/>
          </a:bodyPr>
          <a:lstStyle/>
          <a:p>
            <a:pPr algn="ctr"/>
            <a:r>
              <a:rPr lang="en-US" sz="600" dirty="0" smtClean="0">
                <a:solidFill>
                  <a:srgbClr val="7C88B0"/>
                </a:solidFill>
                <a:latin typeface="Berlin Sans FB Demi" pitchFamily="34" charset="0"/>
              </a:rPr>
              <a:t>**********************************************************************************************************************************************************************************************************************************************************************</a:t>
            </a:r>
            <a:endParaRPr lang="en-US" sz="600" dirty="0">
              <a:solidFill>
                <a:srgbClr val="7C88B0"/>
              </a:solidFill>
              <a:latin typeface="Berlin Sans FB Demi" pitchFamily="34" charset="0"/>
            </a:endParaRPr>
          </a:p>
        </p:txBody>
      </p:sp>
      <p:sp>
        <p:nvSpPr>
          <p:cNvPr id="7" name="TextBox 6"/>
          <p:cNvSpPr txBox="1"/>
          <p:nvPr/>
        </p:nvSpPr>
        <p:spPr>
          <a:xfrm>
            <a:off x="0" y="460248"/>
            <a:ext cx="9144000" cy="415498"/>
          </a:xfrm>
          <a:prstGeom prst="rect">
            <a:avLst/>
          </a:prstGeom>
          <a:noFill/>
        </p:spPr>
        <p:txBody>
          <a:bodyPr wrap="square" rtlCol="0">
            <a:spAutoFit/>
          </a:bodyPr>
          <a:lstStyle/>
          <a:p>
            <a:pPr algn="ctr"/>
            <a:r>
              <a:rPr lang="en-US" sz="2100" dirty="0" smtClean="0">
                <a:solidFill>
                  <a:srgbClr val="204D84"/>
                </a:solidFill>
                <a:latin typeface="Tw Cen MT Condensed Extra Bold" pitchFamily="34" charset="0"/>
                <a:cs typeface="Arial" pitchFamily="34" charset="0"/>
              </a:rPr>
              <a:t>ELECTRIC SYSTEM DEBT MANAGEMENT:  SIGNIFICANT RISK REDUCTION</a:t>
            </a:r>
            <a:endParaRPr lang="en-US" sz="2100" dirty="0">
              <a:solidFill>
                <a:srgbClr val="204D84"/>
              </a:solidFill>
              <a:latin typeface="Tw Cen MT Condensed Extra Bold" pitchFamily="34" charset="0"/>
              <a:cs typeface="Arial"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5436" y="6096000"/>
            <a:ext cx="1066800" cy="533400"/>
          </a:xfrm>
          <a:prstGeom prst="rect">
            <a:avLst/>
          </a:prstGeom>
        </p:spPr>
      </p:pic>
      <p:sp>
        <p:nvSpPr>
          <p:cNvPr id="10" name="TextBox 9"/>
          <p:cNvSpPr txBox="1"/>
          <p:nvPr/>
        </p:nvSpPr>
        <p:spPr>
          <a:xfrm rot="5400000">
            <a:off x="2074873" y="-205414"/>
            <a:ext cx="376535" cy="3383280"/>
          </a:xfrm>
          <a:prstGeom prst="rect">
            <a:avLst/>
          </a:prstGeom>
          <a:solidFill>
            <a:schemeClr val="accent1">
              <a:lumMod val="75000"/>
            </a:schemeClr>
          </a:solidFill>
          <a:ln>
            <a:solidFill>
              <a:schemeClr val="tx1"/>
            </a:solidFill>
          </a:ln>
        </p:spPr>
        <p:txBody>
          <a:bodyPr vert="vert270" wrap="square" rtlCol="0" anchor="ctr">
            <a:noAutofit/>
          </a:bodyPr>
          <a:lstStyle/>
          <a:p>
            <a:pPr algn="ctr"/>
            <a:r>
              <a:rPr lang="en-US" sz="1200" b="1" dirty="0" smtClean="0">
                <a:solidFill>
                  <a:schemeClr val="bg1"/>
                </a:solidFill>
              </a:rPr>
              <a:t>Debt Composition as of 9/30/13</a:t>
            </a:r>
          </a:p>
        </p:txBody>
      </p:sp>
      <p:sp>
        <p:nvSpPr>
          <p:cNvPr id="11" name="TextBox 10"/>
          <p:cNvSpPr txBox="1"/>
          <p:nvPr/>
        </p:nvSpPr>
        <p:spPr>
          <a:xfrm rot="5400000">
            <a:off x="6570673" y="-205414"/>
            <a:ext cx="376535" cy="3383280"/>
          </a:xfrm>
          <a:prstGeom prst="rect">
            <a:avLst/>
          </a:prstGeom>
          <a:solidFill>
            <a:schemeClr val="accent1">
              <a:lumMod val="75000"/>
            </a:schemeClr>
          </a:solidFill>
          <a:ln>
            <a:solidFill>
              <a:schemeClr val="tx1"/>
            </a:solidFill>
          </a:ln>
        </p:spPr>
        <p:txBody>
          <a:bodyPr vert="vert270" wrap="square" rtlCol="0" anchor="ctr">
            <a:noAutofit/>
          </a:bodyPr>
          <a:lstStyle/>
          <a:p>
            <a:pPr algn="ctr"/>
            <a:r>
              <a:rPr lang="en-US" sz="1200" b="1" dirty="0" smtClean="0">
                <a:solidFill>
                  <a:schemeClr val="bg1"/>
                </a:solidFill>
              </a:rPr>
              <a:t>Debt Composition as of 9/30/14</a:t>
            </a:r>
          </a:p>
        </p:txBody>
      </p:sp>
      <p:sp>
        <p:nvSpPr>
          <p:cNvPr id="12" name="TextBox 11"/>
          <p:cNvSpPr txBox="1"/>
          <p:nvPr/>
        </p:nvSpPr>
        <p:spPr>
          <a:xfrm>
            <a:off x="2947035" y="1828800"/>
            <a:ext cx="1005840" cy="228600"/>
          </a:xfrm>
          <a:prstGeom prst="rect">
            <a:avLst/>
          </a:prstGeom>
          <a:noFill/>
          <a:ln>
            <a:solidFill>
              <a:schemeClr val="tx1"/>
            </a:solidFill>
          </a:ln>
        </p:spPr>
        <p:txBody>
          <a:bodyPr wrap="square" rtlCol="0" anchor="ctr">
            <a:noAutofit/>
          </a:bodyPr>
          <a:lstStyle/>
          <a:p>
            <a:pPr algn="ctr"/>
            <a:r>
              <a:rPr lang="en-US" sz="1200" b="0" dirty="0" smtClean="0"/>
              <a:t>$3.5 Billion</a:t>
            </a:r>
            <a:endParaRPr lang="en-US" sz="1200" b="0" dirty="0"/>
          </a:p>
        </p:txBody>
      </p:sp>
      <p:sp>
        <p:nvSpPr>
          <p:cNvPr id="14" name="TextBox 13"/>
          <p:cNvSpPr txBox="1"/>
          <p:nvPr/>
        </p:nvSpPr>
        <p:spPr>
          <a:xfrm>
            <a:off x="7452360" y="1828800"/>
            <a:ext cx="1005840" cy="228600"/>
          </a:xfrm>
          <a:prstGeom prst="rect">
            <a:avLst/>
          </a:prstGeom>
          <a:noFill/>
          <a:ln>
            <a:solidFill>
              <a:schemeClr val="tx1"/>
            </a:solidFill>
          </a:ln>
        </p:spPr>
        <p:txBody>
          <a:bodyPr wrap="square" rtlCol="0" anchor="ctr">
            <a:noAutofit/>
          </a:bodyPr>
          <a:lstStyle/>
          <a:p>
            <a:pPr algn="ctr"/>
            <a:r>
              <a:rPr lang="en-US" sz="1200" b="0" dirty="0" smtClean="0"/>
              <a:t>$3.3 Billion</a:t>
            </a:r>
            <a:endParaRPr lang="en-US" sz="1200" b="0" dirty="0"/>
          </a:p>
        </p:txBody>
      </p:sp>
      <p:sp>
        <p:nvSpPr>
          <p:cNvPr id="15" name="TextBox 14"/>
          <p:cNvSpPr txBox="1"/>
          <p:nvPr/>
        </p:nvSpPr>
        <p:spPr>
          <a:xfrm>
            <a:off x="3328035" y="5276671"/>
            <a:ext cx="3682365" cy="1200329"/>
          </a:xfrm>
          <a:prstGeom prst="rect">
            <a:avLst/>
          </a:prstGeom>
          <a:noFill/>
        </p:spPr>
        <p:txBody>
          <a:bodyPr wrap="square" rtlCol="0">
            <a:spAutoFit/>
          </a:bodyPr>
          <a:lstStyle/>
          <a:p>
            <a:pPr lvl="0">
              <a:buSzPct val="100000"/>
              <a:defRPr/>
            </a:pPr>
            <a:r>
              <a:rPr lang="en-US" sz="1600" b="1" dirty="0" smtClean="0"/>
              <a:t>Total debt reduction in FY 2014:</a:t>
            </a:r>
          </a:p>
          <a:p>
            <a:pPr marL="285750" lvl="0" indent="-285750">
              <a:buSzPct val="100000"/>
              <a:buFont typeface="Arial" panose="020B0604020202020204" pitchFamily="34" charset="0"/>
              <a:buChar char="•"/>
              <a:defRPr/>
            </a:pPr>
            <a:r>
              <a:rPr lang="en-US" sz="1600" b="1" dirty="0" smtClean="0"/>
              <a:t>$206 million</a:t>
            </a:r>
          </a:p>
          <a:p>
            <a:pPr lvl="0">
              <a:buSzPct val="100000"/>
              <a:defRPr/>
            </a:pPr>
            <a:endParaRPr lang="en-US" sz="800" b="1" dirty="0" smtClean="0"/>
          </a:p>
          <a:p>
            <a:pPr lvl="0">
              <a:buSzPct val="100000"/>
              <a:defRPr/>
            </a:pPr>
            <a:r>
              <a:rPr lang="en-US" sz="1600" b="1" dirty="0" smtClean="0"/>
              <a:t>Risk reduction in FY 2014:</a:t>
            </a:r>
          </a:p>
          <a:p>
            <a:pPr marL="285750" lvl="0" indent="-285750">
              <a:buSzPct val="100000"/>
              <a:buFont typeface="Arial" pitchFamily="34" charset="0"/>
              <a:buChar char="•"/>
              <a:defRPr/>
            </a:pPr>
            <a:r>
              <a:rPr lang="en-US" sz="1600" b="1" dirty="0" smtClean="0"/>
              <a:t>$65 million variable to fixed</a:t>
            </a:r>
            <a:endParaRPr lang="en-US" sz="1600" b="1" dirty="0"/>
          </a:p>
        </p:txBody>
      </p:sp>
      <p:sp>
        <p:nvSpPr>
          <p:cNvPr id="16" name="TextBox 15"/>
          <p:cNvSpPr txBox="1"/>
          <p:nvPr/>
        </p:nvSpPr>
        <p:spPr>
          <a:xfrm>
            <a:off x="-9144" y="6627168"/>
            <a:ext cx="7781544" cy="230832"/>
          </a:xfrm>
          <a:prstGeom prst="rect">
            <a:avLst/>
          </a:prstGeom>
          <a:noFill/>
        </p:spPr>
        <p:txBody>
          <a:bodyPr wrap="square" rtlCol="0">
            <a:spAutoFit/>
          </a:bodyPr>
          <a:lstStyle/>
          <a:p>
            <a:pPr marL="54864" lvl="1" indent="-731520"/>
            <a:r>
              <a:rPr lang="en-US" sz="900" dirty="0" smtClean="0">
                <a:cs typeface="Arial" pitchFamily="34" charset="0"/>
              </a:rPr>
              <a:t>Figures includes JEA’s portion of SJRPP and Scherer</a:t>
            </a:r>
            <a:endParaRPr lang="en-US" sz="900" dirty="0">
              <a:solidFill>
                <a:prstClr val="black"/>
              </a:solidFill>
              <a:cs typeface="Arial" pitchFamily="34" charset="0"/>
            </a:endParaRPr>
          </a:p>
        </p:txBody>
      </p:sp>
      <p:sp>
        <p:nvSpPr>
          <p:cNvPr id="17" name="Slide Number Placeholder 2"/>
          <p:cNvSpPr>
            <a:spLocks noGrp="1"/>
          </p:cNvSpPr>
          <p:nvPr>
            <p:ph type="sldNum" sz="quarter" idx="12"/>
          </p:nvPr>
        </p:nvSpPr>
        <p:spPr>
          <a:xfrm>
            <a:off x="7010400" y="6492875"/>
            <a:ext cx="2133600" cy="365125"/>
          </a:xfrm>
        </p:spPr>
        <p:txBody>
          <a:bodyPr/>
          <a:lstStyle/>
          <a:p>
            <a:fld id="{74839C79-5185-412B-993F-B5CAB1A7D442}" type="slidenum">
              <a:rPr lang="en-US" smtClean="0"/>
              <a:t>7</a:t>
            </a:fld>
            <a:endParaRPr lang="en-US" dirty="0"/>
          </a:p>
        </p:txBody>
      </p:sp>
      <p:sp>
        <p:nvSpPr>
          <p:cNvPr id="18" name="TextBox 17"/>
          <p:cNvSpPr txBox="1"/>
          <p:nvPr/>
        </p:nvSpPr>
        <p:spPr>
          <a:xfrm>
            <a:off x="3800474" y="264096"/>
            <a:ext cx="1524001" cy="269304"/>
          </a:xfrm>
          <a:prstGeom prst="rect">
            <a:avLst/>
          </a:prstGeom>
          <a:solidFill>
            <a:schemeClr val="bg1"/>
          </a:solidFill>
        </p:spPr>
        <p:txBody>
          <a:bodyPr wrap="square" rtlCol="0" anchor="ctr">
            <a:spAutoFit/>
          </a:bodyPr>
          <a:lstStyle/>
          <a:p>
            <a:pPr algn="ctr"/>
            <a:r>
              <a:rPr lang="en-US" sz="1150" b="1" dirty="0" smtClean="0">
                <a:solidFill>
                  <a:srgbClr val="7C88AE"/>
                </a:solidFill>
                <a:latin typeface="Franklin Gothic Medium Cond" pitchFamily="34" charset="0"/>
              </a:rPr>
              <a:t>LPPC INVESTOR FORUM</a:t>
            </a:r>
            <a:endParaRPr lang="en-US" sz="1150" b="1" dirty="0">
              <a:solidFill>
                <a:srgbClr val="7C88AE"/>
              </a:solidFill>
              <a:latin typeface="Franklin Gothic Medium Cond" pitchFamily="34" charset="0"/>
            </a:endParaRPr>
          </a:p>
        </p:txBody>
      </p:sp>
    </p:spTree>
    <p:extLst>
      <p:ext uri="{BB962C8B-B14F-4D97-AF65-F5344CB8AC3E}">
        <p14:creationId xmlns:p14="http://schemas.microsoft.com/office/powerpoint/2010/main" val="3049850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975" y="323850"/>
            <a:ext cx="8763000" cy="184666"/>
          </a:xfrm>
          <a:prstGeom prst="rect">
            <a:avLst/>
          </a:prstGeom>
          <a:noFill/>
        </p:spPr>
        <p:txBody>
          <a:bodyPr wrap="square" rtlCol="0" anchor="ctr">
            <a:spAutoFit/>
          </a:bodyPr>
          <a:lstStyle/>
          <a:p>
            <a:pPr algn="ctr"/>
            <a:r>
              <a:rPr lang="en-US" sz="600" dirty="0" smtClean="0">
                <a:solidFill>
                  <a:srgbClr val="7C88B0"/>
                </a:solidFill>
                <a:latin typeface="Berlin Sans FB Demi" pitchFamily="34" charset="0"/>
              </a:rPr>
              <a:t>**********************************************************************************************************************************************************************************************************************************************************************</a:t>
            </a:r>
            <a:endParaRPr lang="en-US" sz="600" dirty="0">
              <a:solidFill>
                <a:srgbClr val="7C88B0"/>
              </a:solidFill>
              <a:latin typeface="Berlin Sans FB Demi" pitchFamily="34" charset="0"/>
            </a:endParaRPr>
          </a:p>
        </p:txBody>
      </p:sp>
      <p:sp>
        <p:nvSpPr>
          <p:cNvPr id="6" name="TextBox 5"/>
          <p:cNvSpPr txBox="1"/>
          <p:nvPr/>
        </p:nvSpPr>
        <p:spPr>
          <a:xfrm>
            <a:off x="180975" y="824984"/>
            <a:ext cx="8763000" cy="184666"/>
          </a:xfrm>
          <a:prstGeom prst="rect">
            <a:avLst/>
          </a:prstGeom>
          <a:noFill/>
        </p:spPr>
        <p:txBody>
          <a:bodyPr wrap="square" rtlCol="0" anchor="ctr">
            <a:spAutoFit/>
          </a:bodyPr>
          <a:lstStyle/>
          <a:p>
            <a:pPr algn="ctr"/>
            <a:r>
              <a:rPr lang="en-US" sz="600" dirty="0" smtClean="0">
                <a:solidFill>
                  <a:srgbClr val="7C88B0"/>
                </a:solidFill>
                <a:latin typeface="Berlin Sans FB Demi" pitchFamily="34" charset="0"/>
              </a:rPr>
              <a:t>**********************************************************************************************************************************************************************************************************************************************************************</a:t>
            </a:r>
            <a:endParaRPr lang="en-US" sz="600" dirty="0">
              <a:solidFill>
                <a:srgbClr val="7C88B0"/>
              </a:solidFill>
              <a:latin typeface="Berlin Sans FB Demi" pitchFamily="34" charset="0"/>
            </a:endParaRPr>
          </a:p>
        </p:txBody>
      </p:sp>
      <p:sp>
        <p:nvSpPr>
          <p:cNvPr id="7" name="TextBox 6"/>
          <p:cNvSpPr txBox="1"/>
          <p:nvPr/>
        </p:nvSpPr>
        <p:spPr>
          <a:xfrm>
            <a:off x="0" y="460248"/>
            <a:ext cx="9144000" cy="415498"/>
          </a:xfrm>
          <a:prstGeom prst="rect">
            <a:avLst/>
          </a:prstGeom>
          <a:noFill/>
        </p:spPr>
        <p:txBody>
          <a:bodyPr wrap="square" rtlCol="0">
            <a:spAutoFit/>
          </a:bodyPr>
          <a:lstStyle/>
          <a:p>
            <a:pPr algn="ctr"/>
            <a:r>
              <a:rPr lang="en-US" sz="2100" dirty="0" smtClean="0">
                <a:solidFill>
                  <a:srgbClr val="204D84"/>
                </a:solidFill>
                <a:latin typeface="Tw Cen MT Condensed Extra Bold" pitchFamily="34" charset="0"/>
                <a:cs typeface="Arial" pitchFamily="34" charset="0"/>
              </a:rPr>
              <a:t>WATER AND SEWER SYSTEM INFRASTRUCTURE</a:t>
            </a:r>
            <a:endParaRPr lang="en-US" sz="2100" dirty="0">
              <a:solidFill>
                <a:srgbClr val="204D84"/>
              </a:solidFill>
              <a:latin typeface="Tw Cen MT Condensed Extra Bold" pitchFamily="34" charset="0"/>
              <a:cs typeface="Arial"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5436" y="6096000"/>
            <a:ext cx="1066800" cy="533400"/>
          </a:xfrm>
          <a:prstGeom prst="rect">
            <a:avLst/>
          </a:prstGeom>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3657599"/>
            <a:ext cx="4224337" cy="3873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47700" y="3648075"/>
            <a:ext cx="4495800" cy="352425"/>
          </a:xfrm>
          <a:prstGeom prst="rect">
            <a:avLst/>
          </a:prstGeom>
          <a:gradFill>
            <a:gsLst>
              <a:gs pos="0">
                <a:schemeClr val="bg1"/>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04800" y="1047750"/>
            <a:ext cx="3962400" cy="400110"/>
          </a:xfrm>
          <a:prstGeom prst="rect">
            <a:avLst/>
          </a:prstGeom>
          <a:noFill/>
        </p:spPr>
        <p:txBody>
          <a:bodyPr wrap="square" rtlCol="0">
            <a:spAutoFit/>
          </a:bodyPr>
          <a:lstStyle/>
          <a:p>
            <a:pPr marL="0" lvl="1"/>
            <a:r>
              <a:rPr lang="en-US" sz="2000" b="1" u="sng" dirty="0" smtClean="0">
                <a:cs typeface="Arial" pitchFamily="34" charset="0"/>
              </a:rPr>
              <a:t>Water System</a:t>
            </a:r>
            <a:endParaRPr lang="en-US" sz="2000" b="0" u="sng" baseline="30000" dirty="0">
              <a:solidFill>
                <a:prstClr val="black"/>
              </a:solidFill>
              <a:cs typeface="Arial" pitchFamily="34" charset="0"/>
            </a:endParaRPr>
          </a:p>
        </p:txBody>
      </p:sp>
      <p:sp>
        <p:nvSpPr>
          <p:cNvPr id="12" name="TextBox 11"/>
          <p:cNvSpPr txBox="1"/>
          <p:nvPr/>
        </p:nvSpPr>
        <p:spPr>
          <a:xfrm>
            <a:off x="358849" y="1445836"/>
            <a:ext cx="4898951" cy="1938992"/>
          </a:xfrm>
          <a:prstGeom prst="rect">
            <a:avLst/>
          </a:prstGeom>
          <a:noFill/>
        </p:spPr>
        <p:txBody>
          <a:bodyPr wrap="square" rtlCol="0">
            <a:spAutoFit/>
          </a:bodyPr>
          <a:lstStyle/>
          <a:p>
            <a:pPr marL="342900" lvl="1" indent="-342900">
              <a:buFont typeface="Arial" pitchFamily="34" charset="0"/>
              <a:buChar char="•"/>
            </a:pPr>
            <a:r>
              <a:rPr lang="en-US" sz="1600" dirty="0" smtClean="0">
                <a:solidFill>
                  <a:prstClr val="black"/>
                </a:solidFill>
                <a:cs typeface="Arial" pitchFamily="34" charset="0"/>
              </a:rPr>
              <a:t>18 major and 18 small water treatment plants and two re-pump facilities</a:t>
            </a:r>
          </a:p>
          <a:p>
            <a:pPr marL="342900" lvl="1" indent="-342900">
              <a:buFont typeface="Arial" pitchFamily="34" charset="0"/>
              <a:buChar char="•"/>
            </a:pPr>
            <a:endParaRPr lang="en-US" sz="1200" dirty="0" smtClean="0">
              <a:solidFill>
                <a:prstClr val="black"/>
              </a:solidFill>
              <a:cs typeface="Arial" pitchFamily="34" charset="0"/>
            </a:endParaRPr>
          </a:p>
          <a:p>
            <a:pPr marL="342900" lvl="1" indent="-342900">
              <a:buFont typeface="Arial" pitchFamily="34" charset="0"/>
              <a:buChar char="•"/>
            </a:pPr>
            <a:r>
              <a:rPr lang="en-US" sz="1600" b="0" dirty="0" smtClean="0">
                <a:solidFill>
                  <a:prstClr val="black"/>
                </a:solidFill>
                <a:cs typeface="Arial" pitchFamily="34" charset="0"/>
              </a:rPr>
              <a:t>134 active water supply wells, 4,306 miles of water distribution mains and total finished water storage capacity of over 69 million gallons</a:t>
            </a:r>
          </a:p>
          <a:p>
            <a:pPr marL="342900" lvl="1" indent="-342900">
              <a:buFont typeface="Arial" pitchFamily="34" charset="0"/>
              <a:buChar char="•"/>
            </a:pPr>
            <a:endParaRPr lang="en-US" sz="1200" b="0" dirty="0" smtClean="0">
              <a:solidFill>
                <a:prstClr val="black"/>
              </a:solidFill>
              <a:cs typeface="Arial" pitchFamily="34" charset="0"/>
            </a:endParaRPr>
          </a:p>
          <a:p>
            <a:pPr marL="342900" lvl="1" indent="-342900">
              <a:buFont typeface="Arial" pitchFamily="34" charset="0"/>
              <a:buChar char="•"/>
            </a:pPr>
            <a:r>
              <a:rPr lang="en-US" sz="1600" dirty="0" smtClean="0">
                <a:solidFill>
                  <a:prstClr val="black"/>
                </a:solidFill>
                <a:cs typeface="Arial" pitchFamily="34" charset="0"/>
              </a:rPr>
              <a:t>Two major and four small distribution grids</a:t>
            </a:r>
            <a:endParaRPr lang="en-US" sz="1600" b="0" dirty="0">
              <a:solidFill>
                <a:prstClr val="black"/>
              </a:solidFill>
              <a:cs typeface="Arial" pitchFamily="34" charset="0"/>
            </a:endParaRPr>
          </a:p>
        </p:txBody>
      </p:sp>
      <p:sp>
        <p:nvSpPr>
          <p:cNvPr id="13" name="TextBox 12"/>
          <p:cNvSpPr txBox="1"/>
          <p:nvPr/>
        </p:nvSpPr>
        <p:spPr>
          <a:xfrm>
            <a:off x="3962400" y="3952875"/>
            <a:ext cx="3962400" cy="400110"/>
          </a:xfrm>
          <a:prstGeom prst="rect">
            <a:avLst/>
          </a:prstGeom>
          <a:noFill/>
        </p:spPr>
        <p:txBody>
          <a:bodyPr wrap="square" rtlCol="0">
            <a:spAutoFit/>
          </a:bodyPr>
          <a:lstStyle/>
          <a:p>
            <a:pPr marL="0" lvl="1"/>
            <a:r>
              <a:rPr lang="en-US" sz="2000" b="1" u="sng" dirty="0" smtClean="0">
                <a:cs typeface="Arial" pitchFamily="34" charset="0"/>
              </a:rPr>
              <a:t>Sewer System</a:t>
            </a:r>
            <a:endParaRPr lang="en-US" sz="2000" b="0" u="sng" baseline="30000" dirty="0">
              <a:solidFill>
                <a:prstClr val="black"/>
              </a:solidFill>
              <a:cs typeface="Arial" pitchFamily="34" charset="0"/>
            </a:endParaRPr>
          </a:p>
        </p:txBody>
      </p:sp>
      <p:sp>
        <p:nvSpPr>
          <p:cNvPr id="14" name="TextBox 13"/>
          <p:cNvSpPr txBox="1"/>
          <p:nvPr/>
        </p:nvSpPr>
        <p:spPr>
          <a:xfrm>
            <a:off x="4016449" y="4350961"/>
            <a:ext cx="4773411" cy="1938992"/>
          </a:xfrm>
          <a:prstGeom prst="rect">
            <a:avLst/>
          </a:prstGeom>
          <a:noFill/>
        </p:spPr>
        <p:txBody>
          <a:bodyPr wrap="square" rtlCol="0">
            <a:spAutoFit/>
          </a:bodyPr>
          <a:lstStyle/>
          <a:p>
            <a:pPr marL="342900" lvl="1" indent="-342900">
              <a:buFont typeface="Arial" pitchFamily="34" charset="0"/>
              <a:buChar char="•"/>
            </a:pPr>
            <a:r>
              <a:rPr lang="en-US" sz="1600" dirty="0" smtClean="0">
                <a:solidFill>
                  <a:prstClr val="black"/>
                </a:solidFill>
                <a:cs typeface="Arial" pitchFamily="34" charset="0"/>
              </a:rPr>
              <a:t>Approximately 3,789 miles of gravity sewers and force mains</a:t>
            </a:r>
          </a:p>
          <a:p>
            <a:pPr marL="342900" lvl="1" indent="-342900">
              <a:buFont typeface="Arial" pitchFamily="34" charset="0"/>
              <a:buChar char="•"/>
            </a:pPr>
            <a:endParaRPr lang="en-US" sz="1200" dirty="0" smtClean="0">
              <a:solidFill>
                <a:prstClr val="black"/>
              </a:solidFill>
              <a:cs typeface="Arial" pitchFamily="34" charset="0"/>
            </a:endParaRPr>
          </a:p>
          <a:p>
            <a:pPr marL="342900" lvl="1" indent="-342900">
              <a:buFont typeface="Arial" pitchFamily="34" charset="0"/>
              <a:buChar char="•"/>
            </a:pPr>
            <a:r>
              <a:rPr lang="en-US" sz="1600" b="0" dirty="0" smtClean="0">
                <a:solidFill>
                  <a:prstClr val="black"/>
                </a:solidFill>
                <a:cs typeface="Arial" pitchFamily="34" charset="0"/>
              </a:rPr>
              <a:t>1,313 pumping stations, about 700 low pressure sewer units, and 11 treatment plants currently ranging in rated average daily treatment capacity from approximately 0.2 to 52.5 MGD</a:t>
            </a:r>
          </a:p>
          <a:p>
            <a:pPr marL="342900" lvl="1" indent="-342900">
              <a:buFont typeface="Arial" pitchFamily="34" charset="0"/>
              <a:buChar char="•"/>
            </a:pPr>
            <a:endParaRPr lang="en-US" sz="1200" b="0" dirty="0" smtClean="0">
              <a:solidFill>
                <a:prstClr val="black"/>
              </a:solidFill>
              <a:cs typeface="Arial" pitchFamily="34" charset="0"/>
            </a:endParaRPr>
          </a:p>
        </p:txBody>
      </p:sp>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171195"/>
            <a:ext cx="4511473" cy="2481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rot="10800000">
            <a:off x="5029200" y="3200399"/>
            <a:ext cx="4495800" cy="457199"/>
          </a:xfrm>
          <a:prstGeom prst="rect">
            <a:avLst/>
          </a:prstGeom>
          <a:gradFill>
            <a:gsLst>
              <a:gs pos="0">
                <a:schemeClr val="bg1"/>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16200000">
            <a:off x="4143568" y="2004824"/>
            <a:ext cx="2604708" cy="690557"/>
          </a:xfrm>
          <a:prstGeom prst="rect">
            <a:avLst/>
          </a:prstGeom>
          <a:gradFill>
            <a:gsLst>
              <a:gs pos="0">
                <a:schemeClr val="bg1"/>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2"/>
          <p:cNvSpPr>
            <a:spLocks noGrp="1"/>
          </p:cNvSpPr>
          <p:nvPr>
            <p:ph type="sldNum" sz="quarter" idx="12"/>
          </p:nvPr>
        </p:nvSpPr>
        <p:spPr>
          <a:xfrm>
            <a:off x="7010400" y="6492875"/>
            <a:ext cx="2133600" cy="365125"/>
          </a:xfrm>
        </p:spPr>
        <p:txBody>
          <a:bodyPr/>
          <a:lstStyle/>
          <a:p>
            <a:fld id="{74839C79-5185-412B-993F-B5CAB1A7D442}" type="slidenum">
              <a:rPr lang="en-US" smtClean="0"/>
              <a:t>8</a:t>
            </a:fld>
            <a:endParaRPr lang="en-US" dirty="0"/>
          </a:p>
        </p:txBody>
      </p:sp>
      <p:sp>
        <p:nvSpPr>
          <p:cNvPr id="19" name="TextBox 18"/>
          <p:cNvSpPr txBox="1"/>
          <p:nvPr/>
        </p:nvSpPr>
        <p:spPr>
          <a:xfrm>
            <a:off x="3800474" y="264096"/>
            <a:ext cx="1524001" cy="269304"/>
          </a:xfrm>
          <a:prstGeom prst="rect">
            <a:avLst/>
          </a:prstGeom>
          <a:solidFill>
            <a:schemeClr val="bg1"/>
          </a:solidFill>
        </p:spPr>
        <p:txBody>
          <a:bodyPr wrap="square" rtlCol="0" anchor="ctr">
            <a:spAutoFit/>
          </a:bodyPr>
          <a:lstStyle/>
          <a:p>
            <a:pPr algn="ctr"/>
            <a:r>
              <a:rPr lang="en-US" sz="1150" b="1" dirty="0" smtClean="0">
                <a:solidFill>
                  <a:srgbClr val="7C88AE"/>
                </a:solidFill>
                <a:latin typeface="Franklin Gothic Medium Cond" pitchFamily="34" charset="0"/>
              </a:rPr>
              <a:t>LPPC INVESTOR FORUM</a:t>
            </a:r>
            <a:endParaRPr lang="en-US" sz="1150" b="1" dirty="0">
              <a:solidFill>
                <a:srgbClr val="7C88AE"/>
              </a:solidFill>
              <a:latin typeface="Franklin Gothic Medium Cond" pitchFamily="34" charset="0"/>
            </a:endParaRPr>
          </a:p>
        </p:txBody>
      </p:sp>
      <p:sp>
        <p:nvSpPr>
          <p:cNvPr id="20" name="Rectangle 19"/>
          <p:cNvSpPr/>
          <p:nvPr/>
        </p:nvSpPr>
        <p:spPr>
          <a:xfrm rot="5400000">
            <a:off x="1826417" y="4945860"/>
            <a:ext cx="3286123" cy="690557"/>
          </a:xfrm>
          <a:prstGeom prst="rect">
            <a:avLst/>
          </a:prstGeom>
          <a:gradFill>
            <a:gsLst>
              <a:gs pos="0">
                <a:schemeClr val="bg1"/>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592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975" y="323850"/>
            <a:ext cx="8763000" cy="184666"/>
          </a:xfrm>
          <a:prstGeom prst="rect">
            <a:avLst/>
          </a:prstGeom>
          <a:noFill/>
        </p:spPr>
        <p:txBody>
          <a:bodyPr wrap="square" rtlCol="0" anchor="ctr">
            <a:spAutoFit/>
          </a:bodyPr>
          <a:lstStyle/>
          <a:p>
            <a:pPr algn="ctr"/>
            <a:r>
              <a:rPr lang="en-US" sz="600" dirty="0" smtClean="0">
                <a:solidFill>
                  <a:srgbClr val="7C88B0"/>
                </a:solidFill>
                <a:latin typeface="Berlin Sans FB Demi" pitchFamily="34" charset="0"/>
              </a:rPr>
              <a:t>**********************************************************************************************************************************************************************************************************************************************************************</a:t>
            </a:r>
            <a:endParaRPr lang="en-US" sz="600" dirty="0">
              <a:solidFill>
                <a:srgbClr val="7C88B0"/>
              </a:solidFill>
              <a:latin typeface="Berlin Sans FB Demi" pitchFamily="34" charset="0"/>
            </a:endParaRPr>
          </a:p>
        </p:txBody>
      </p:sp>
      <p:sp>
        <p:nvSpPr>
          <p:cNvPr id="6" name="TextBox 5"/>
          <p:cNvSpPr txBox="1"/>
          <p:nvPr/>
        </p:nvSpPr>
        <p:spPr>
          <a:xfrm>
            <a:off x="180975" y="824984"/>
            <a:ext cx="8763000" cy="184666"/>
          </a:xfrm>
          <a:prstGeom prst="rect">
            <a:avLst/>
          </a:prstGeom>
          <a:noFill/>
        </p:spPr>
        <p:txBody>
          <a:bodyPr wrap="square" rtlCol="0" anchor="ctr">
            <a:spAutoFit/>
          </a:bodyPr>
          <a:lstStyle/>
          <a:p>
            <a:pPr algn="ctr"/>
            <a:r>
              <a:rPr lang="en-US" sz="600" dirty="0" smtClean="0">
                <a:solidFill>
                  <a:srgbClr val="7C88B0"/>
                </a:solidFill>
                <a:latin typeface="Berlin Sans FB Demi" pitchFamily="34" charset="0"/>
              </a:rPr>
              <a:t>**********************************************************************************************************************************************************************************************************************************************************************</a:t>
            </a:r>
            <a:endParaRPr lang="en-US" sz="600" dirty="0">
              <a:solidFill>
                <a:srgbClr val="7C88B0"/>
              </a:solidFill>
              <a:latin typeface="Berlin Sans FB Demi" pitchFamily="34" charset="0"/>
            </a:endParaRPr>
          </a:p>
        </p:txBody>
      </p:sp>
      <p:sp>
        <p:nvSpPr>
          <p:cNvPr id="7" name="TextBox 6"/>
          <p:cNvSpPr txBox="1"/>
          <p:nvPr/>
        </p:nvSpPr>
        <p:spPr>
          <a:xfrm>
            <a:off x="0" y="460248"/>
            <a:ext cx="9144000" cy="415498"/>
          </a:xfrm>
          <a:prstGeom prst="rect">
            <a:avLst/>
          </a:prstGeom>
          <a:noFill/>
        </p:spPr>
        <p:txBody>
          <a:bodyPr wrap="square" rtlCol="0">
            <a:spAutoFit/>
          </a:bodyPr>
          <a:lstStyle/>
          <a:p>
            <a:pPr algn="ctr"/>
            <a:r>
              <a:rPr lang="en-US" sz="2100" dirty="0" smtClean="0">
                <a:solidFill>
                  <a:srgbClr val="204D84"/>
                </a:solidFill>
                <a:latin typeface="Tw Cen MT Condensed Extra Bold" pitchFamily="34" charset="0"/>
                <a:cs typeface="Arial" pitchFamily="34" charset="0"/>
              </a:rPr>
              <a:t>WATER AND SEWER CUSTOMER BREAKDOWN</a:t>
            </a:r>
            <a:endParaRPr lang="en-US" sz="2100" dirty="0">
              <a:solidFill>
                <a:srgbClr val="204D84"/>
              </a:solidFill>
              <a:latin typeface="Tw Cen MT Condensed Extra Bold" pitchFamily="34" charset="0"/>
              <a:cs typeface="Arial" pitchFamily="34" charset="0"/>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5436" y="6096000"/>
            <a:ext cx="1066800" cy="533400"/>
          </a:xfrm>
          <a:prstGeom prst="rect">
            <a:avLst/>
          </a:prstGeom>
        </p:spPr>
      </p:pic>
      <p:sp>
        <p:nvSpPr>
          <p:cNvPr id="20" name="Slide Number Placeholder 2"/>
          <p:cNvSpPr>
            <a:spLocks noGrp="1"/>
          </p:cNvSpPr>
          <p:nvPr>
            <p:ph type="sldNum" sz="quarter" idx="12"/>
          </p:nvPr>
        </p:nvSpPr>
        <p:spPr>
          <a:xfrm>
            <a:off x="7010400" y="6492875"/>
            <a:ext cx="2133600" cy="365125"/>
          </a:xfrm>
        </p:spPr>
        <p:txBody>
          <a:bodyPr/>
          <a:lstStyle/>
          <a:p>
            <a:fld id="{74839C79-5185-412B-993F-B5CAB1A7D442}" type="slidenum">
              <a:rPr lang="en-US" smtClean="0"/>
              <a:t>9</a:t>
            </a:fld>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5436" y="6096000"/>
            <a:ext cx="1066800" cy="533400"/>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863543663"/>
              </p:ext>
            </p:extLst>
          </p:nvPr>
        </p:nvGraphicFramePr>
        <p:xfrm>
          <a:off x="180975" y="1153703"/>
          <a:ext cx="3566160" cy="2682240"/>
        </p:xfrm>
        <a:graphic>
          <a:graphicData uri="http://schemas.openxmlformats.org/drawingml/2006/table">
            <a:tbl>
              <a:tblPr firstRow="1" bandRow="1">
                <a:tableStyleId>{5C22544A-7EE6-4342-B048-85BDC9FD1C3A}</a:tableStyleId>
              </a:tblPr>
              <a:tblGrid>
                <a:gridCol w="2011680"/>
                <a:gridCol w="822960"/>
                <a:gridCol w="731520"/>
              </a:tblGrid>
              <a:tr h="274320">
                <a:tc>
                  <a:txBody>
                    <a:bodyPr/>
                    <a:lstStyle/>
                    <a:p>
                      <a:pPr algn="ctr"/>
                      <a:r>
                        <a:rPr lang="en-US" sz="800" dirty="0" smtClean="0"/>
                        <a:t>Ten Largest Customer Accounts</a:t>
                      </a:r>
                      <a:endParaRPr lang="en-US" sz="800" b="1" dirty="0"/>
                    </a:p>
                  </a:txBody>
                  <a:tcPr anchor="ctr"/>
                </a:tc>
                <a:tc>
                  <a:txBody>
                    <a:bodyPr/>
                    <a:lstStyle/>
                    <a:p>
                      <a:pPr algn="ctr"/>
                      <a:r>
                        <a:rPr lang="en-US" sz="800" dirty="0" smtClean="0"/>
                        <a:t>Annual</a:t>
                      </a:r>
                      <a:r>
                        <a:rPr lang="en-US" sz="800" baseline="0" dirty="0" smtClean="0"/>
                        <a:t> $ </a:t>
                      </a:r>
                      <a:r>
                        <a:rPr lang="en-US" sz="800" dirty="0" smtClean="0"/>
                        <a:t>Billed</a:t>
                      </a:r>
                      <a:endParaRPr lang="en-US" sz="800" b="1" dirty="0"/>
                    </a:p>
                  </a:txBody>
                  <a:tcPr anchor="ctr"/>
                </a:tc>
                <a:tc>
                  <a:txBody>
                    <a:bodyPr/>
                    <a:lstStyle/>
                    <a:p>
                      <a:pPr algn="ctr"/>
                      <a:r>
                        <a:rPr lang="en-US" sz="800" dirty="0" smtClean="0"/>
                        <a:t>Percent of Revenues</a:t>
                      </a:r>
                      <a:endParaRPr lang="en-US" sz="800" b="1" dirty="0"/>
                    </a:p>
                  </a:txBody>
                  <a:tcPr anchor="ctr"/>
                </a:tc>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City of Jacksonville</a:t>
                      </a:r>
                    </a:p>
                  </a:txBody>
                  <a:tcPr anchor="ctr"/>
                </a:tc>
                <a:tc>
                  <a:txBody>
                    <a:bodyPr/>
                    <a:lstStyle/>
                    <a:p>
                      <a:pPr algn="ctr"/>
                      <a:r>
                        <a:rPr lang="en-US" sz="800" dirty="0" smtClean="0"/>
                        <a:t>$2,083,510</a:t>
                      </a:r>
                      <a:endParaRPr lang="en-US" sz="800" dirty="0"/>
                    </a:p>
                  </a:txBody>
                  <a:tcPr anchor="ctr"/>
                </a:tc>
                <a:tc>
                  <a:txBody>
                    <a:bodyPr/>
                    <a:lstStyle/>
                    <a:p>
                      <a:pPr algn="ctr"/>
                      <a:r>
                        <a:rPr lang="en-US" sz="800" dirty="0" smtClean="0"/>
                        <a:t>1.3</a:t>
                      </a:r>
                      <a:endParaRPr lang="en-US" sz="800" dirty="0"/>
                    </a:p>
                  </a:txBody>
                  <a:tcPr anchor="ctr"/>
                </a:tc>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Duval County School Board</a:t>
                      </a:r>
                    </a:p>
                  </a:txBody>
                  <a:tcPr anchor="ctr"/>
                </a:tc>
                <a:tc>
                  <a:txBody>
                    <a:bodyPr/>
                    <a:lstStyle/>
                    <a:p>
                      <a:pPr algn="ctr"/>
                      <a:r>
                        <a:rPr lang="en-US" sz="800" dirty="0" smtClean="0"/>
                        <a:t>$1,440,252</a:t>
                      </a:r>
                      <a:endParaRPr lang="en-US" sz="800" dirty="0"/>
                    </a:p>
                  </a:txBody>
                  <a:tcPr anchor="ctr"/>
                </a:tc>
                <a:tc>
                  <a:txBody>
                    <a:bodyPr/>
                    <a:lstStyle/>
                    <a:p>
                      <a:pPr algn="ctr"/>
                      <a:r>
                        <a:rPr lang="en-US" sz="800" dirty="0" smtClean="0"/>
                        <a:t>0.9</a:t>
                      </a:r>
                      <a:endParaRPr lang="en-US" sz="800" dirty="0"/>
                    </a:p>
                  </a:txBody>
                  <a:tcPr anchor="ctr"/>
                </a:tc>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Baptist</a:t>
                      </a:r>
                      <a:r>
                        <a:rPr lang="en-US" sz="800" baseline="0" dirty="0" smtClean="0"/>
                        <a:t> Health</a:t>
                      </a:r>
                      <a:endParaRPr lang="en-US" sz="800" dirty="0" smtClean="0"/>
                    </a:p>
                  </a:txBody>
                  <a:tcPr anchor="ctr"/>
                </a:tc>
                <a:tc>
                  <a:txBody>
                    <a:bodyPr/>
                    <a:lstStyle/>
                    <a:p>
                      <a:pPr algn="ctr"/>
                      <a:r>
                        <a:rPr lang="en-US" sz="800" dirty="0" smtClean="0"/>
                        <a:t>$556,590</a:t>
                      </a:r>
                      <a:endParaRPr lang="en-US" sz="800" dirty="0"/>
                    </a:p>
                  </a:txBody>
                  <a:tcPr anchor="ctr"/>
                </a:tc>
                <a:tc>
                  <a:txBody>
                    <a:bodyPr/>
                    <a:lstStyle/>
                    <a:p>
                      <a:pPr algn="ctr"/>
                      <a:r>
                        <a:rPr lang="en-US" sz="800" dirty="0" smtClean="0"/>
                        <a:t>0.3</a:t>
                      </a:r>
                      <a:endParaRPr lang="en-US" sz="800" dirty="0"/>
                    </a:p>
                  </a:txBody>
                  <a:tcPr anchor="ctr"/>
                </a:tc>
              </a:tr>
              <a:tr h="182880">
                <a:tc>
                  <a:txBody>
                    <a:bodyPr/>
                    <a:lstStyle/>
                    <a:p>
                      <a:pPr algn="ctr"/>
                      <a:r>
                        <a:rPr lang="en-US" sz="800" dirty="0" smtClean="0"/>
                        <a:t>Mid-America Apartment Communities Inc.</a:t>
                      </a:r>
                      <a:endParaRPr lang="en-US" sz="800" dirty="0"/>
                    </a:p>
                  </a:txBody>
                  <a:tcPr anchor="ctr"/>
                </a:tc>
                <a:tc>
                  <a:txBody>
                    <a:bodyPr/>
                    <a:lstStyle/>
                    <a:p>
                      <a:pPr algn="ctr"/>
                      <a:r>
                        <a:rPr lang="en-US" sz="800" dirty="0" smtClean="0"/>
                        <a:t>$469,619</a:t>
                      </a:r>
                      <a:endParaRPr lang="en-US" sz="800" dirty="0"/>
                    </a:p>
                  </a:txBody>
                  <a:tcPr anchor="ctr"/>
                </a:tc>
                <a:tc>
                  <a:txBody>
                    <a:bodyPr/>
                    <a:lstStyle/>
                    <a:p>
                      <a:pPr algn="ctr"/>
                      <a:r>
                        <a:rPr lang="en-US" sz="800" dirty="0" smtClean="0"/>
                        <a:t>0.3</a:t>
                      </a:r>
                      <a:endParaRPr lang="en-US" sz="800" dirty="0"/>
                    </a:p>
                  </a:txBody>
                  <a:tcPr anchor="ctr"/>
                </a:tc>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St. Johns County Utility</a:t>
                      </a:r>
                    </a:p>
                  </a:txBody>
                  <a:tcPr anchor="ctr"/>
                </a:tc>
                <a:tc>
                  <a:txBody>
                    <a:bodyPr/>
                    <a:lstStyle/>
                    <a:p>
                      <a:pPr algn="ctr"/>
                      <a:r>
                        <a:rPr lang="en-US" sz="800" dirty="0" smtClean="0"/>
                        <a:t>$416,807</a:t>
                      </a:r>
                      <a:endParaRPr lang="en-US" sz="800" dirty="0"/>
                    </a:p>
                  </a:txBody>
                  <a:tcPr anchor="ctr"/>
                </a:tc>
                <a:tc>
                  <a:txBody>
                    <a:bodyPr/>
                    <a:lstStyle/>
                    <a:p>
                      <a:pPr algn="ctr"/>
                      <a:r>
                        <a:rPr lang="en-US" sz="800" dirty="0" smtClean="0"/>
                        <a:t>0.3</a:t>
                      </a:r>
                      <a:endParaRPr lang="en-US" sz="800" dirty="0"/>
                    </a:p>
                  </a:txBody>
                  <a:tcPr anchor="ctr"/>
                </a:tc>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Johnson &amp; Johnson Vision Care Inc.</a:t>
                      </a:r>
                    </a:p>
                  </a:txBody>
                  <a:tcPr anchor="ctr"/>
                </a:tc>
                <a:tc>
                  <a:txBody>
                    <a:bodyPr/>
                    <a:lstStyle/>
                    <a:p>
                      <a:pPr algn="ctr"/>
                      <a:r>
                        <a:rPr lang="en-US" sz="800" dirty="0" smtClean="0"/>
                        <a:t>$389,318</a:t>
                      </a:r>
                      <a:endParaRPr lang="en-US" sz="800" dirty="0"/>
                    </a:p>
                  </a:txBody>
                  <a:tcPr anchor="ctr"/>
                </a:tc>
                <a:tc>
                  <a:txBody>
                    <a:bodyPr/>
                    <a:lstStyle/>
                    <a:p>
                      <a:pPr algn="ctr"/>
                      <a:r>
                        <a:rPr lang="en-US" sz="800" dirty="0" smtClean="0"/>
                        <a:t>0.2</a:t>
                      </a:r>
                      <a:endParaRPr lang="en-US" sz="800" dirty="0"/>
                    </a:p>
                  </a:txBody>
                  <a:tcPr anchor="ctr"/>
                </a:tc>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St Vincent’s</a:t>
                      </a:r>
                      <a:r>
                        <a:rPr lang="en-US" sz="800" baseline="0" dirty="0" smtClean="0"/>
                        <a:t> Health System Inc.</a:t>
                      </a:r>
                      <a:endParaRPr lang="en-US" sz="800" dirty="0" smtClean="0"/>
                    </a:p>
                  </a:txBody>
                  <a:tcPr anchor="ctr"/>
                </a:tc>
                <a:tc>
                  <a:txBody>
                    <a:bodyPr/>
                    <a:lstStyle/>
                    <a:p>
                      <a:pPr algn="ctr"/>
                      <a:r>
                        <a:rPr lang="en-US" sz="800" dirty="0" smtClean="0"/>
                        <a:t>$373,434</a:t>
                      </a:r>
                      <a:endParaRPr lang="en-US" sz="800" dirty="0"/>
                    </a:p>
                  </a:txBody>
                  <a:tcPr anchor="ctr"/>
                </a:tc>
                <a:tc>
                  <a:txBody>
                    <a:bodyPr/>
                    <a:lstStyle/>
                    <a:p>
                      <a:pPr algn="ctr"/>
                      <a:r>
                        <a:rPr lang="en-US" sz="800" dirty="0" smtClean="0"/>
                        <a:t>0.2</a:t>
                      </a:r>
                      <a:endParaRPr lang="en-US" sz="800" dirty="0"/>
                    </a:p>
                  </a:txBody>
                  <a:tcPr anchor="ctr"/>
                </a:tc>
              </a:tr>
              <a:tr h="182880">
                <a:tc>
                  <a:txBody>
                    <a:bodyPr/>
                    <a:lstStyle/>
                    <a:p>
                      <a:pPr algn="ctr"/>
                      <a:r>
                        <a:rPr lang="en-US" sz="800" dirty="0" smtClean="0"/>
                        <a:t>D.R.</a:t>
                      </a:r>
                      <a:r>
                        <a:rPr lang="en-US" sz="800" baseline="0" dirty="0" smtClean="0"/>
                        <a:t> Horton Inc. Jacksonville</a:t>
                      </a:r>
                      <a:endParaRPr lang="en-US" sz="800" dirty="0"/>
                    </a:p>
                  </a:txBody>
                  <a:tcPr anchor="ctr"/>
                </a:tc>
                <a:tc>
                  <a:txBody>
                    <a:bodyPr/>
                    <a:lstStyle/>
                    <a:p>
                      <a:pPr algn="ctr"/>
                      <a:r>
                        <a:rPr lang="en-US" sz="800" dirty="0" smtClean="0"/>
                        <a:t>$358,617</a:t>
                      </a:r>
                      <a:endParaRPr lang="en-US" sz="800" dirty="0"/>
                    </a:p>
                  </a:txBody>
                  <a:tcPr anchor="ctr"/>
                </a:tc>
                <a:tc>
                  <a:txBody>
                    <a:bodyPr/>
                    <a:lstStyle/>
                    <a:p>
                      <a:pPr algn="ctr"/>
                      <a:r>
                        <a:rPr lang="en-US" sz="800" dirty="0" smtClean="0"/>
                        <a:t>0.2</a:t>
                      </a:r>
                      <a:endParaRPr lang="en-US" sz="800" dirty="0"/>
                    </a:p>
                  </a:txBody>
                  <a:tcPr anchor="ctr"/>
                </a:tc>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The American Bottling Company</a:t>
                      </a:r>
                    </a:p>
                  </a:txBody>
                  <a:tcPr anchor="ctr"/>
                </a:tc>
                <a:tc>
                  <a:txBody>
                    <a:bodyPr/>
                    <a:lstStyle/>
                    <a:p>
                      <a:pPr algn="ctr"/>
                      <a:r>
                        <a:rPr lang="en-US" sz="800" dirty="0" smtClean="0"/>
                        <a:t>$351,893</a:t>
                      </a:r>
                      <a:endParaRPr lang="en-US" sz="800" dirty="0"/>
                    </a:p>
                  </a:txBody>
                  <a:tcPr anchor="ctr"/>
                </a:tc>
                <a:tc>
                  <a:txBody>
                    <a:bodyPr/>
                    <a:lstStyle/>
                    <a:p>
                      <a:pPr algn="ctr"/>
                      <a:r>
                        <a:rPr lang="en-US" sz="800" dirty="0" smtClean="0"/>
                        <a:t>0.2</a:t>
                      </a:r>
                      <a:endParaRPr lang="en-US" sz="800" dirty="0"/>
                    </a:p>
                  </a:txBody>
                  <a:tcPr anchor="ctr"/>
                </a:tc>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University of North Florida</a:t>
                      </a:r>
                    </a:p>
                  </a:txBody>
                  <a:tcPr anchor="ctr"/>
                </a:tc>
                <a:tc>
                  <a:txBody>
                    <a:bodyPr/>
                    <a:lstStyle/>
                    <a:p>
                      <a:pPr algn="ctr"/>
                      <a:r>
                        <a:rPr lang="en-US" sz="800" dirty="0" smtClean="0"/>
                        <a:t>$339,131</a:t>
                      </a:r>
                      <a:endParaRPr lang="en-US" sz="800" dirty="0"/>
                    </a:p>
                  </a:txBody>
                  <a:tcPr anchor="ctr"/>
                </a:tc>
                <a:tc>
                  <a:txBody>
                    <a:bodyPr/>
                    <a:lstStyle/>
                    <a:p>
                      <a:pPr algn="ctr"/>
                      <a:r>
                        <a:rPr lang="en-US" sz="800" dirty="0" smtClean="0"/>
                        <a:t>0.2</a:t>
                      </a:r>
                      <a:endParaRPr lang="en-US" sz="800" dirty="0"/>
                    </a:p>
                  </a:txBody>
                  <a:tcPr anchor="ctr"/>
                </a:tc>
              </a:tr>
              <a:tr h="182880">
                <a:tc>
                  <a:txBody>
                    <a:bodyPr/>
                    <a:lstStyle/>
                    <a:p>
                      <a:pPr algn="ctr"/>
                      <a:r>
                        <a:rPr lang="en-US" sz="800" b="1" i="1" dirty="0" smtClean="0"/>
                        <a:t>TOTAL</a:t>
                      </a:r>
                      <a:endParaRPr lang="en-US" sz="800" b="1" i="1" dirty="0"/>
                    </a:p>
                  </a:txBody>
                  <a:tcPr anchor="ctr"/>
                </a:tc>
                <a:tc>
                  <a:txBody>
                    <a:bodyPr/>
                    <a:lstStyle/>
                    <a:p>
                      <a:pPr algn="ctr"/>
                      <a:r>
                        <a:rPr lang="en-US" sz="800" b="1" i="1" dirty="0" smtClean="0"/>
                        <a:t>$6,779,171</a:t>
                      </a:r>
                      <a:endParaRPr lang="en-US" sz="800" b="1" i="1" dirty="0"/>
                    </a:p>
                  </a:txBody>
                  <a:tcPr anchor="ctr"/>
                </a:tc>
                <a:tc>
                  <a:txBody>
                    <a:bodyPr/>
                    <a:lstStyle/>
                    <a:p>
                      <a:pPr algn="ctr"/>
                      <a:r>
                        <a:rPr lang="en-US" sz="800" b="1" i="1" dirty="0" smtClean="0"/>
                        <a:t>4.1</a:t>
                      </a:r>
                      <a:endParaRPr lang="en-US" sz="800" b="1" i="1" dirty="0"/>
                    </a:p>
                  </a:txBody>
                  <a:tcPr anchor="ctr"/>
                </a:tc>
              </a:tr>
            </a:tbl>
          </a:graphicData>
        </a:graphic>
      </p:graphicFrame>
      <p:sp>
        <p:nvSpPr>
          <p:cNvPr id="12" name="TextBox 11"/>
          <p:cNvSpPr txBox="1"/>
          <p:nvPr/>
        </p:nvSpPr>
        <p:spPr>
          <a:xfrm>
            <a:off x="201944" y="866775"/>
            <a:ext cx="3341252" cy="338554"/>
          </a:xfrm>
          <a:prstGeom prst="rect">
            <a:avLst/>
          </a:prstGeom>
          <a:noFill/>
        </p:spPr>
        <p:txBody>
          <a:bodyPr wrap="square" rtlCol="0">
            <a:spAutoFit/>
          </a:bodyPr>
          <a:lstStyle/>
          <a:p>
            <a:pPr algn="ctr"/>
            <a:r>
              <a:rPr lang="en-US" sz="1600" b="1" dirty="0" smtClean="0">
                <a:solidFill>
                  <a:srgbClr val="204D84"/>
                </a:solidFill>
              </a:rPr>
              <a:t>Water System</a:t>
            </a:r>
            <a:endParaRPr lang="en-US" sz="1600" b="1" dirty="0">
              <a:solidFill>
                <a:srgbClr val="204D84"/>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1368877259"/>
              </p:ext>
            </p:extLst>
          </p:nvPr>
        </p:nvGraphicFramePr>
        <p:xfrm>
          <a:off x="180975" y="4111702"/>
          <a:ext cx="3566160" cy="2682240"/>
        </p:xfrm>
        <a:graphic>
          <a:graphicData uri="http://schemas.openxmlformats.org/drawingml/2006/table">
            <a:tbl>
              <a:tblPr firstRow="1" bandRow="1">
                <a:tableStyleId>{5C22544A-7EE6-4342-B048-85BDC9FD1C3A}</a:tableStyleId>
              </a:tblPr>
              <a:tblGrid>
                <a:gridCol w="2011680"/>
                <a:gridCol w="822960"/>
                <a:gridCol w="731520"/>
              </a:tblGrid>
              <a:tr h="274320">
                <a:tc>
                  <a:txBody>
                    <a:bodyPr/>
                    <a:lstStyle/>
                    <a:p>
                      <a:pPr algn="ctr"/>
                      <a:r>
                        <a:rPr lang="en-US" sz="800" dirty="0" smtClean="0"/>
                        <a:t>Ten Largest Customer Accounts</a:t>
                      </a:r>
                      <a:endParaRPr lang="en-US" sz="800" b="1" dirty="0"/>
                    </a:p>
                  </a:txBody>
                  <a:tcPr anchor="ctr"/>
                </a:tc>
                <a:tc>
                  <a:txBody>
                    <a:bodyPr/>
                    <a:lstStyle/>
                    <a:p>
                      <a:pPr algn="ctr"/>
                      <a:r>
                        <a:rPr lang="en-US" sz="800" dirty="0" smtClean="0"/>
                        <a:t>Annual $ Billed</a:t>
                      </a:r>
                      <a:endParaRPr lang="en-US" sz="800" b="1" dirty="0"/>
                    </a:p>
                  </a:txBody>
                  <a:tcPr anchor="ctr"/>
                </a:tc>
                <a:tc>
                  <a:txBody>
                    <a:bodyPr/>
                    <a:lstStyle/>
                    <a:p>
                      <a:pPr algn="ctr"/>
                      <a:r>
                        <a:rPr lang="en-US" sz="800" dirty="0" smtClean="0"/>
                        <a:t>Percent of Revenues</a:t>
                      </a:r>
                      <a:endParaRPr lang="en-US" sz="800" b="1" dirty="0"/>
                    </a:p>
                  </a:txBody>
                  <a:tcPr anchor="ctr"/>
                </a:tc>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Duval County School Board</a:t>
                      </a:r>
                    </a:p>
                  </a:txBody>
                  <a:tcPr anchor="ctr"/>
                </a:tc>
                <a:tc>
                  <a:txBody>
                    <a:bodyPr/>
                    <a:lstStyle/>
                    <a:p>
                      <a:pPr algn="ctr"/>
                      <a:r>
                        <a:rPr lang="en-US" sz="800" dirty="0" smtClean="0"/>
                        <a:t>$2,475,345</a:t>
                      </a:r>
                      <a:endParaRPr lang="en-US" sz="800" dirty="0"/>
                    </a:p>
                  </a:txBody>
                  <a:tcPr anchor="ctr"/>
                </a:tc>
                <a:tc>
                  <a:txBody>
                    <a:bodyPr/>
                    <a:lstStyle/>
                    <a:p>
                      <a:pPr algn="ctr"/>
                      <a:r>
                        <a:rPr lang="en-US" sz="800" dirty="0" smtClean="0"/>
                        <a:t>1.1</a:t>
                      </a:r>
                      <a:endParaRPr lang="en-US" sz="800" dirty="0"/>
                    </a:p>
                  </a:txBody>
                  <a:tcPr anchor="ctr"/>
                </a:tc>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City of Jacksonville</a:t>
                      </a:r>
                    </a:p>
                  </a:txBody>
                  <a:tcPr anchor="ctr"/>
                </a:tc>
                <a:tc>
                  <a:txBody>
                    <a:bodyPr/>
                    <a:lstStyle/>
                    <a:p>
                      <a:pPr algn="ctr"/>
                      <a:r>
                        <a:rPr lang="en-US" sz="800" dirty="0" smtClean="0"/>
                        <a:t>$1,840,464</a:t>
                      </a:r>
                      <a:endParaRPr lang="en-US" sz="800" dirty="0"/>
                    </a:p>
                  </a:txBody>
                  <a:tcPr anchor="ctr"/>
                </a:tc>
                <a:tc>
                  <a:txBody>
                    <a:bodyPr/>
                    <a:lstStyle/>
                    <a:p>
                      <a:pPr algn="ctr"/>
                      <a:r>
                        <a:rPr lang="en-US" sz="800" dirty="0" smtClean="0"/>
                        <a:t>0.8</a:t>
                      </a:r>
                      <a:endParaRPr lang="en-US" sz="800" dirty="0"/>
                    </a:p>
                  </a:txBody>
                  <a:tcPr anchor="ctr"/>
                </a:tc>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Mid-America Apartment Communities Inc.</a:t>
                      </a:r>
                    </a:p>
                  </a:txBody>
                  <a:tcPr anchor="ctr"/>
                </a:tc>
                <a:tc>
                  <a:txBody>
                    <a:bodyPr/>
                    <a:lstStyle/>
                    <a:p>
                      <a:pPr algn="ctr"/>
                      <a:r>
                        <a:rPr lang="en-US" sz="800" dirty="0" smtClean="0"/>
                        <a:t>$1,112,303</a:t>
                      </a:r>
                      <a:endParaRPr lang="en-US" sz="800" dirty="0"/>
                    </a:p>
                  </a:txBody>
                  <a:tcPr anchor="ctr"/>
                </a:tc>
                <a:tc>
                  <a:txBody>
                    <a:bodyPr/>
                    <a:lstStyle/>
                    <a:p>
                      <a:pPr algn="ctr"/>
                      <a:r>
                        <a:rPr lang="en-US" sz="800" dirty="0" smtClean="0"/>
                        <a:t>0.5</a:t>
                      </a:r>
                      <a:endParaRPr lang="en-US" sz="800" dirty="0"/>
                    </a:p>
                  </a:txBody>
                  <a:tcPr anchor="ctr"/>
                </a:tc>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The American Bottling Company</a:t>
                      </a:r>
                    </a:p>
                  </a:txBody>
                  <a:tcPr anchor="ctr"/>
                </a:tc>
                <a:tc>
                  <a:txBody>
                    <a:bodyPr/>
                    <a:lstStyle/>
                    <a:p>
                      <a:pPr algn="ctr"/>
                      <a:r>
                        <a:rPr lang="en-US" sz="800" dirty="0" smtClean="0"/>
                        <a:t>$948,478</a:t>
                      </a:r>
                      <a:endParaRPr lang="en-US" sz="800" dirty="0"/>
                    </a:p>
                  </a:txBody>
                  <a:tcPr anchor="ctr"/>
                </a:tc>
                <a:tc>
                  <a:txBody>
                    <a:bodyPr/>
                    <a:lstStyle/>
                    <a:p>
                      <a:pPr algn="ctr"/>
                      <a:r>
                        <a:rPr lang="en-US" sz="800" dirty="0" smtClean="0"/>
                        <a:t>0.4</a:t>
                      </a:r>
                      <a:endParaRPr lang="en-US" sz="800" dirty="0"/>
                    </a:p>
                  </a:txBody>
                  <a:tcPr anchor="ctr"/>
                </a:tc>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St. Johns County Utility</a:t>
                      </a:r>
                    </a:p>
                  </a:txBody>
                  <a:tcPr anchor="ctr"/>
                </a:tc>
                <a:tc>
                  <a:txBody>
                    <a:bodyPr/>
                    <a:lstStyle/>
                    <a:p>
                      <a:pPr algn="ctr"/>
                      <a:r>
                        <a:rPr lang="en-US" sz="800" dirty="0" smtClean="0"/>
                        <a:t>$925,328</a:t>
                      </a:r>
                      <a:endParaRPr lang="en-US" sz="800" dirty="0"/>
                    </a:p>
                  </a:txBody>
                  <a:tcPr anchor="ctr"/>
                </a:tc>
                <a:tc>
                  <a:txBody>
                    <a:bodyPr/>
                    <a:lstStyle/>
                    <a:p>
                      <a:pPr algn="ctr"/>
                      <a:r>
                        <a:rPr lang="en-US" sz="800" dirty="0" smtClean="0"/>
                        <a:t>0.4</a:t>
                      </a:r>
                      <a:endParaRPr lang="en-US" sz="800" dirty="0"/>
                    </a:p>
                  </a:txBody>
                  <a:tcPr anchor="ctr"/>
                </a:tc>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St Vincent’s</a:t>
                      </a:r>
                      <a:r>
                        <a:rPr lang="en-US" sz="800" baseline="0" dirty="0" smtClean="0"/>
                        <a:t> Health System Inc.</a:t>
                      </a:r>
                      <a:endParaRPr lang="en-US" sz="800" dirty="0" smtClean="0"/>
                    </a:p>
                  </a:txBody>
                  <a:tcPr anchor="ctr"/>
                </a:tc>
                <a:tc>
                  <a:txBody>
                    <a:bodyPr/>
                    <a:lstStyle/>
                    <a:p>
                      <a:pPr algn="ctr"/>
                      <a:r>
                        <a:rPr lang="en-US" sz="800" dirty="0" smtClean="0"/>
                        <a:t>$871,104</a:t>
                      </a:r>
                      <a:endParaRPr lang="en-US" sz="800" dirty="0"/>
                    </a:p>
                  </a:txBody>
                  <a:tcPr anchor="ctr"/>
                </a:tc>
                <a:tc>
                  <a:txBody>
                    <a:bodyPr/>
                    <a:lstStyle/>
                    <a:p>
                      <a:pPr algn="ctr"/>
                      <a:r>
                        <a:rPr lang="en-US" sz="800" dirty="0" smtClean="0"/>
                        <a:t>0.4</a:t>
                      </a:r>
                      <a:endParaRPr lang="en-US" sz="800" dirty="0"/>
                    </a:p>
                  </a:txBody>
                  <a:tcPr anchor="ctr"/>
                </a:tc>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University of North Florida</a:t>
                      </a:r>
                    </a:p>
                  </a:txBody>
                  <a:tcPr anchor="ctr"/>
                </a:tc>
                <a:tc>
                  <a:txBody>
                    <a:bodyPr/>
                    <a:lstStyle/>
                    <a:p>
                      <a:pPr algn="ctr"/>
                      <a:r>
                        <a:rPr lang="en-US" sz="800" dirty="0" smtClean="0"/>
                        <a:t>$866,791</a:t>
                      </a:r>
                      <a:endParaRPr lang="en-US" sz="800" dirty="0"/>
                    </a:p>
                  </a:txBody>
                  <a:tcPr anchor="ctr"/>
                </a:tc>
                <a:tc>
                  <a:txBody>
                    <a:bodyPr/>
                    <a:lstStyle/>
                    <a:p>
                      <a:pPr algn="ctr"/>
                      <a:r>
                        <a:rPr lang="en-US" sz="800" dirty="0" smtClean="0"/>
                        <a:t>0.4</a:t>
                      </a:r>
                      <a:endParaRPr lang="en-US" sz="800" dirty="0"/>
                    </a:p>
                  </a:txBody>
                  <a:tcPr anchor="ctr"/>
                </a:tc>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err="1" smtClean="0"/>
                        <a:t>Renessenz</a:t>
                      </a:r>
                      <a:r>
                        <a:rPr lang="en-US" sz="800" dirty="0" smtClean="0"/>
                        <a:t> LLC</a:t>
                      </a:r>
                    </a:p>
                  </a:txBody>
                  <a:tcPr anchor="ctr"/>
                </a:tc>
                <a:tc>
                  <a:txBody>
                    <a:bodyPr/>
                    <a:lstStyle/>
                    <a:p>
                      <a:pPr algn="ctr"/>
                      <a:r>
                        <a:rPr lang="en-US" sz="800" dirty="0" smtClean="0"/>
                        <a:t>$838,872</a:t>
                      </a:r>
                      <a:endParaRPr lang="en-US" sz="800" dirty="0"/>
                    </a:p>
                  </a:txBody>
                  <a:tcPr anchor="ctr"/>
                </a:tc>
                <a:tc>
                  <a:txBody>
                    <a:bodyPr/>
                    <a:lstStyle/>
                    <a:p>
                      <a:pPr algn="ctr"/>
                      <a:r>
                        <a:rPr lang="en-US" sz="800" dirty="0" smtClean="0"/>
                        <a:t>0.4</a:t>
                      </a:r>
                      <a:endParaRPr lang="en-US" sz="800" dirty="0"/>
                    </a:p>
                  </a:txBody>
                  <a:tcPr anchor="ctr"/>
                </a:tc>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Mayo Clinic Jacksonville</a:t>
                      </a:r>
                    </a:p>
                  </a:txBody>
                  <a:tcPr anchor="ctr"/>
                </a:tc>
                <a:tc>
                  <a:txBody>
                    <a:bodyPr/>
                    <a:lstStyle/>
                    <a:p>
                      <a:pPr algn="ctr"/>
                      <a:r>
                        <a:rPr lang="en-US" sz="800" dirty="0" smtClean="0"/>
                        <a:t>$779,669</a:t>
                      </a:r>
                      <a:endParaRPr lang="en-US" sz="800" dirty="0"/>
                    </a:p>
                  </a:txBody>
                  <a:tcPr anchor="ctr"/>
                </a:tc>
                <a:tc>
                  <a:txBody>
                    <a:bodyPr/>
                    <a:lstStyle/>
                    <a:p>
                      <a:pPr algn="ctr"/>
                      <a:r>
                        <a:rPr lang="en-US" sz="800" dirty="0" smtClean="0"/>
                        <a:t>0.4</a:t>
                      </a:r>
                      <a:endParaRPr lang="en-US" sz="800" dirty="0"/>
                    </a:p>
                  </a:txBody>
                  <a:tcPr anchor="ctr"/>
                </a:tc>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Florida Coca Cola Bottling</a:t>
                      </a:r>
                    </a:p>
                  </a:txBody>
                  <a:tcPr anchor="ctr"/>
                </a:tc>
                <a:tc>
                  <a:txBody>
                    <a:bodyPr/>
                    <a:lstStyle/>
                    <a:p>
                      <a:pPr algn="ctr"/>
                      <a:r>
                        <a:rPr lang="en-US" sz="800" dirty="0" smtClean="0"/>
                        <a:t>$758,319</a:t>
                      </a:r>
                      <a:endParaRPr lang="en-US" sz="800" dirty="0"/>
                    </a:p>
                  </a:txBody>
                  <a:tcPr anchor="ctr"/>
                </a:tc>
                <a:tc>
                  <a:txBody>
                    <a:bodyPr/>
                    <a:lstStyle/>
                    <a:p>
                      <a:pPr algn="ctr"/>
                      <a:r>
                        <a:rPr lang="en-US" sz="800" dirty="0" smtClean="0"/>
                        <a:t>0.3</a:t>
                      </a:r>
                      <a:endParaRPr lang="en-US" sz="800" dirty="0"/>
                    </a:p>
                  </a:txBody>
                  <a:tcPr anchor="ctr"/>
                </a:tc>
              </a:tr>
              <a:tr h="182880">
                <a:tc>
                  <a:txBody>
                    <a:bodyPr/>
                    <a:lstStyle/>
                    <a:p>
                      <a:pPr algn="ctr"/>
                      <a:r>
                        <a:rPr lang="en-US" sz="800" b="1" i="1" dirty="0" smtClean="0"/>
                        <a:t>TOTAL</a:t>
                      </a:r>
                      <a:endParaRPr lang="en-US" sz="800" b="1" i="1" dirty="0"/>
                    </a:p>
                  </a:txBody>
                  <a:tcPr anchor="ctr"/>
                </a:tc>
                <a:tc>
                  <a:txBody>
                    <a:bodyPr/>
                    <a:lstStyle/>
                    <a:p>
                      <a:pPr algn="ctr"/>
                      <a:r>
                        <a:rPr lang="en-US" sz="800" b="1" i="1" dirty="0" smtClean="0"/>
                        <a:t>$11,416,673</a:t>
                      </a:r>
                      <a:endParaRPr lang="en-US" sz="800" b="1" i="1" dirty="0"/>
                    </a:p>
                  </a:txBody>
                  <a:tcPr anchor="ctr"/>
                </a:tc>
                <a:tc>
                  <a:txBody>
                    <a:bodyPr/>
                    <a:lstStyle/>
                    <a:p>
                      <a:pPr algn="ctr"/>
                      <a:r>
                        <a:rPr lang="en-US" sz="800" b="1" i="1" dirty="0" smtClean="0"/>
                        <a:t>5.1</a:t>
                      </a:r>
                      <a:endParaRPr lang="en-US" sz="800" b="1" i="1" dirty="0"/>
                    </a:p>
                  </a:txBody>
                  <a:tcPr anchor="ctr"/>
                </a:tc>
              </a:tr>
            </a:tbl>
          </a:graphicData>
        </a:graphic>
      </p:graphicFrame>
      <p:sp>
        <p:nvSpPr>
          <p:cNvPr id="15" name="TextBox 14"/>
          <p:cNvSpPr txBox="1"/>
          <p:nvPr/>
        </p:nvSpPr>
        <p:spPr>
          <a:xfrm>
            <a:off x="193929" y="3829050"/>
            <a:ext cx="3710940" cy="338554"/>
          </a:xfrm>
          <a:prstGeom prst="rect">
            <a:avLst/>
          </a:prstGeom>
          <a:noFill/>
        </p:spPr>
        <p:txBody>
          <a:bodyPr wrap="square" rtlCol="0">
            <a:spAutoFit/>
          </a:bodyPr>
          <a:lstStyle/>
          <a:p>
            <a:pPr algn="ctr"/>
            <a:r>
              <a:rPr lang="en-US" sz="1600" b="1" dirty="0" smtClean="0">
                <a:solidFill>
                  <a:srgbClr val="204D84"/>
                </a:solidFill>
              </a:rPr>
              <a:t>Wastewater System</a:t>
            </a:r>
            <a:endParaRPr lang="en-US" sz="1600" b="1" dirty="0">
              <a:solidFill>
                <a:srgbClr val="204D84"/>
              </a:solidFill>
            </a:endParaRPr>
          </a:p>
        </p:txBody>
      </p:sp>
      <p:graphicFrame>
        <p:nvGraphicFramePr>
          <p:cNvPr id="17" name="Chart 16"/>
          <p:cNvGraphicFramePr>
            <a:graphicFrameLocks/>
          </p:cNvGraphicFramePr>
          <p:nvPr>
            <p:extLst>
              <p:ext uri="{D42A27DB-BD31-4B8C-83A1-F6EECF244321}">
                <p14:modId xmlns:p14="http://schemas.microsoft.com/office/powerpoint/2010/main" val="191243871"/>
              </p:ext>
            </p:extLst>
          </p:nvPr>
        </p:nvGraphicFramePr>
        <p:xfrm>
          <a:off x="3524250" y="4214871"/>
          <a:ext cx="3276600" cy="1752600"/>
        </p:xfrm>
        <a:graphic>
          <a:graphicData uri="http://schemas.openxmlformats.org/drawingml/2006/chart">
            <c:chart xmlns:c="http://schemas.openxmlformats.org/drawingml/2006/chart" xmlns:r="http://schemas.openxmlformats.org/officeDocument/2006/relationships" r:id="rId4"/>
          </a:graphicData>
        </a:graphic>
      </p:graphicFrame>
      <p:sp>
        <p:nvSpPr>
          <p:cNvPr id="18" name="Rectangle 17"/>
          <p:cNvSpPr/>
          <p:nvPr/>
        </p:nvSpPr>
        <p:spPr>
          <a:xfrm>
            <a:off x="3914774" y="1162050"/>
            <a:ext cx="2404872" cy="24048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fontAlgn="base">
              <a:spcBef>
                <a:spcPct val="50000"/>
              </a:spcBef>
              <a:spcAft>
                <a:spcPct val="0"/>
              </a:spcAft>
            </a:pPr>
            <a:r>
              <a:rPr lang="en-US" sz="1200" b="1" dirty="0">
                <a:solidFill>
                  <a:prstClr val="black"/>
                </a:solidFill>
                <a:latin typeface="Calibri"/>
              </a:rPr>
              <a:t>Total = </a:t>
            </a:r>
            <a:r>
              <a:rPr lang="en-US" sz="1200" b="1" dirty="0" smtClean="0">
                <a:solidFill>
                  <a:prstClr val="black"/>
                </a:solidFill>
                <a:latin typeface="Calibri"/>
              </a:rPr>
              <a:t>317,860</a:t>
            </a:r>
            <a:endParaRPr lang="en-US" sz="1200" b="1" dirty="0">
              <a:solidFill>
                <a:prstClr val="black"/>
              </a:solidFill>
              <a:latin typeface="Calibri"/>
            </a:endParaRPr>
          </a:p>
        </p:txBody>
      </p:sp>
      <p:sp>
        <p:nvSpPr>
          <p:cNvPr id="21" name="TextBox 20"/>
          <p:cNvSpPr txBox="1"/>
          <p:nvPr/>
        </p:nvSpPr>
        <p:spPr>
          <a:xfrm>
            <a:off x="3919113" y="1162050"/>
            <a:ext cx="2404872" cy="300082"/>
          </a:xfrm>
          <a:prstGeom prst="rect">
            <a:avLst/>
          </a:prstGeom>
          <a:solidFill>
            <a:srgbClr val="002060"/>
          </a:solidFill>
        </p:spPr>
        <p:txBody>
          <a:bodyPr wrap="square" rtlCol="0">
            <a:spAutoFit/>
          </a:bodyPr>
          <a:lstStyle/>
          <a:p>
            <a:pPr algn="ctr" fontAlgn="base">
              <a:spcBef>
                <a:spcPct val="50000"/>
              </a:spcBef>
              <a:spcAft>
                <a:spcPct val="0"/>
              </a:spcAft>
            </a:pPr>
            <a:r>
              <a:rPr lang="en-US" sz="1350" b="1" dirty="0">
                <a:solidFill>
                  <a:prstClr val="white"/>
                </a:solidFill>
                <a:latin typeface="Calibri"/>
              </a:rPr>
              <a:t>Average Number of </a:t>
            </a:r>
            <a:r>
              <a:rPr lang="en-US" sz="1350" b="1" dirty="0" smtClean="0">
                <a:solidFill>
                  <a:prstClr val="white"/>
                </a:solidFill>
                <a:latin typeface="Calibri"/>
              </a:rPr>
              <a:t>Accounts</a:t>
            </a:r>
            <a:endParaRPr lang="en-US" sz="1350" b="1" dirty="0">
              <a:solidFill>
                <a:prstClr val="white"/>
              </a:solidFill>
              <a:latin typeface="Calibri"/>
            </a:endParaRPr>
          </a:p>
        </p:txBody>
      </p:sp>
      <p:sp>
        <p:nvSpPr>
          <p:cNvPr id="22" name="Rectangle 21"/>
          <p:cNvSpPr/>
          <p:nvPr/>
        </p:nvSpPr>
        <p:spPr>
          <a:xfrm>
            <a:off x="6567678" y="1162050"/>
            <a:ext cx="2404872" cy="24048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fontAlgn="base">
              <a:spcBef>
                <a:spcPct val="50000"/>
              </a:spcBef>
              <a:spcAft>
                <a:spcPct val="0"/>
              </a:spcAft>
            </a:pPr>
            <a:r>
              <a:rPr lang="en-US" sz="1200" b="1" dirty="0">
                <a:solidFill>
                  <a:prstClr val="black"/>
                </a:solidFill>
                <a:latin typeface="Calibri"/>
              </a:rPr>
              <a:t>Total = </a:t>
            </a:r>
            <a:r>
              <a:rPr lang="en-US" sz="1200" b="1" dirty="0" smtClean="0">
                <a:solidFill>
                  <a:prstClr val="black"/>
                </a:solidFill>
                <a:latin typeface="Calibri"/>
              </a:rPr>
              <a:t>23,505,018</a:t>
            </a:r>
            <a:endParaRPr lang="en-US" sz="1200" b="1" dirty="0">
              <a:solidFill>
                <a:prstClr val="black"/>
              </a:solidFill>
              <a:latin typeface="Calibri"/>
            </a:endParaRPr>
          </a:p>
        </p:txBody>
      </p:sp>
      <p:sp>
        <p:nvSpPr>
          <p:cNvPr id="23" name="TextBox 22"/>
          <p:cNvSpPr txBox="1"/>
          <p:nvPr/>
        </p:nvSpPr>
        <p:spPr>
          <a:xfrm>
            <a:off x="6572017" y="1162050"/>
            <a:ext cx="2404872" cy="300082"/>
          </a:xfrm>
          <a:prstGeom prst="rect">
            <a:avLst/>
          </a:prstGeom>
          <a:solidFill>
            <a:srgbClr val="002060"/>
          </a:solidFill>
        </p:spPr>
        <p:txBody>
          <a:bodyPr wrap="square" rtlCol="0">
            <a:spAutoFit/>
          </a:bodyPr>
          <a:lstStyle/>
          <a:p>
            <a:pPr algn="ctr" fontAlgn="base">
              <a:spcBef>
                <a:spcPct val="50000"/>
              </a:spcBef>
              <a:spcAft>
                <a:spcPct val="0"/>
              </a:spcAft>
            </a:pPr>
            <a:r>
              <a:rPr lang="en-US" sz="1350" b="1" dirty="0" smtClean="0">
                <a:solidFill>
                  <a:prstClr val="white"/>
                </a:solidFill>
                <a:latin typeface="Calibri"/>
              </a:rPr>
              <a:t>System Sales (</a:t>
            </a:r>
            <a:r>
              <a:rPr lang="en-US" sz="1350" b="1" dirty="0" err="1" smtClean="0">
                <a:solidFill>
                  <a:prstClr val="white"/>
                </a:solidFill>
                <a:latin typeface="Calibri"/>
              </a:rPr>
              <a:t>kgal</a:t>
            </a:r>
            <a:r>
              <a:rPr lang="en-US" sz="1350" b="1" dirty="0" smtClean="0">
                <a:solidFill>
                  <a:prstClr val="white"/>
                </a:solidFill>
                <a:latin typeface="Calibri"/>
              </a:rPr>
              <a:t>)</a:t>
            </a:r>
            <a:endParaRPr lang="en-US" sz="1350" b="1" dirty="0">
              <a:solidFill>
                <a:prstClr val="white"/>
              </a:solidFill>
              <a:latin typeface="Calibri"/>
            </a:endParaRPr>
          </a:p>
        </p:txBody>
      </p:sp>
      <p:sp>
        <p:nvSpPr>
          <p:cNvPr id="24" name="Rectangle 23"/>
          <p:cNvSpPr/>
          <p:nvPr/>
        </p:nvSpPr>
        <p:spPr>
          <a:xfrm>
            <a:off x="3919961" y="4129278"/>
            <a:ext cx="2404872" cy="24048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fontAlgn="base">
              <a:spcBef>
                <a:spcPct val="50000"/>
              </a:spcBef>
              <a:spcAft>
                <a:spcPct val="0"/>
              </a:spcAft>
            </a:pPr>
            <a:r>
              <a:rPr lang="en-US" sz="1200" b="1" dirty="0">
                <a:solidFill>
                  <a:prstClr val="black"/>
                </a:solidFill>
                <a:latin typeface="Calibri"/>
              </a:rPr>
              <a:t>Total = </a:t>
            </a:r>
            <a:r>
              <a:rPr lang="en-US" sz="1200" b="1" dirty="0" smtClean="0">
                <a:solidFill>
                  <a:prstClr val="black"/>
                </a:solidFill>
                <a:latin typeface="Calibri"/>
              </a:rPr>
              <a:t>$114.6</a:t>
            </a:r>
            <a:endParaRPr lang="en-US" sz="1200" b="1" dirty="0">
              <a:solidFill>
                <a:prstClr val="black"/>
              </a:solidFill>
              <a:latin typeface="Calibri"/>
            </a:endParaRPr>
          </a:p>
        </p:txBody>
      </p:sp>
      <p:sp>
        <p:nvSpPr>
          <p:cNvPr id="25" name="TextBox 24"/>
          <p:cNvSpPr txBox="1"/>
          <p:nvPr/>
        </p:nvSpPr>
        <p:spPr>
          <a:xfrm>
            <a:off x="3924300" y="4129278"/>
            <a:ext cx="2404872" cy="300082"/>
          </a:xfrm>
          <a:prstGeom prst="rect">
            <a:avLst/>
          </a:prstGeom>
          <a:solidFill>
            <a:srgbClr val="002060"/>
          </a:solidFill>
        </p:spPr>
        <p:txBody>
          <a:bodyPr wrap="square" rtlCol="0">
            <a:spAutoFit/>
          </a:bodyPr>
          <a:lstStyle/>
          <a:p>
            <a:pPr algn="ctr" fontAlgn="base">
              <a:spcBef>
                <a:spcPct val="50000"/>
              </a:spcBef>
              <a:spcAft>
                <a:spcPct val="0"/>
              </a:spcAft>
            </a:pPr>
            <a:r>
              <a:rPr lang="en-US" sz="1350" b="1" dirty="0" smtClean="0">
                <a:solidFill>
                  <a:prstClr val="white"/>
                </a:solidFill>
                <a:latin typeface="Calibri"/>
              </a:rPr>
              <a:t>Revenues ($ in millions)</a:t>
            </a:r>
            <a:endParaRPr lang="en-US" sz="1350" b="1" dirty="0">
              <a:solidFill>
                <a:prstClr val="white"/>
              </a:solidFill>
              <a:latin typeface="Calibri"/>
            </a:endParaRPr>
          </a:p>
        </p:txBody>
      </p:sp>
      <p:sp>
        <p:nvSpPr>
          <p:cNvPr id="26" name="TextBox 25"/>
          <p:cNvSpPr txBox="1"/>
          <p:nvPr/>
        </p:nvSpPr>
        <p:spPr>
          <a:xfrm>
            <a:off x="7167753" y="4638675"/>
            <a:ext cx="985647" cy="253916"/>
          </a:xfrm>
          <a:prstGeom prst="rect">
            <a:avLst/>
          </a:prstGeom>
          <a:noFill/>
        </p:spPr>
        <p:txBody>
          <a:bodyPr wrap="square" rtlCol="0">
            <a:spAutoFit/>
          </a:bodyPr>
          <a:lstStyle/>
          <a:p>
            <a:r>
              <a:rPr lang="en-US" sz="1050" dirty="0" smtClean="0"/>
              <a:t>Residential</a:t>
            </a:r>
            <a:endParaRPr lang="en-US" sz="1050" dirty="0"/>
          </a:p>
        </p:txBody>
      </p:sp>
      <p:sp>
        <p:nvSpPr>
          <p:cNvPr id="27" name="Rectangle 26"/>
          <p:cNvSpPr/>
          <p:nvPr/>
        </p:nvSpPr>
        <p:spPr>
          <a:xfrm>
            <a:off x="7010400" y="4692801"/>
            <a:ext cx="152400" cy="14121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167753" y="4927684"/>
            <a:ext cx="2281047" cy="253916"/>
          </a:xfrm>
          <a:prstGeom prst="rect">
            <a:avLst/>
          </a:prstGeom>
          <a:noFill/>
        </p:spPr>
        <p:txBody>
          <a:bodyPr wrap="square" rtlCol="0">
            <a:spAutoFit/>
          </a:bodyPr>
          <a:lstStyle/>
          <a:p>
            <a:r>
              <a:rPr lang="en-US" sz="1050" dirty="0" smtClean="0"/>
              <a:t>Commercial &amp; Industrial</a:t>
            </a:r>
            <a:endParaRPr lang="en-US" sz="1050" dirty="0"/>
          </a:p>
        </p:txBody>
      </p:sp>
      <p:sp>
        <p:nvSpPr>
          <p:cNvPr id="29" name="Rectangle 28"/>
          <p:cNvSpPr/>
          <p:nvPr/>
        </p:nvSpPr>
        <p:spPr>
          <a:xfrm>
            <a:off x="7010400" y="4981810"/>
            <a:ext cx="152400" cy="14121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167753" y="5232484"/>
            <a:ext cx="2271903" cy="253916"/>
          </a:xfrm>
          <a:prstGeom prst="rect">
            <a:avLst/>
          </a:prstGeom>
          <a:noFill/>
        </p:spPr>
        <p:txBody>
          <a:bodyPr wrap="square" rtlCol="0">
            <a:spAutoFit/>
          </a:bodyPr>
          <a:lstStyle/>
          <a:p>
            <a:r>
              <a:rPr lang="en-US" sz="1050" dirty="0" smtClean="0"/>
              <a:t>Irrigation</a:t>
            </a:r>
            <a:endParaRPr lang="en-US" sz="1050" dirty="0"/>
          </a:p>
        </p:txBody>
      </p:sp>
      <p:sp>
        <p:nvSpPr>
          <p:cNvPr id="31" name="Rectangle 30"/>
          <p:cNvSpPr/>
          <p:nvPr/>
        </p:nvSpPr>
        <p:spPr>
          <a:xfrm>
            <a:off x="7010400" y="5286610"/>
            <a:ext cx="152400" cy="14121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Chart 31"/>
          <p:cNvGraphicFramePr>
            <a:graphicFrameLocks/>
          </p:cNvGraphicFramePr>
          <p:nvPr>
            <p:extLst>
              <p:ext uri="{D42A27DB-BD31-4B8C-83A1-F6EECF244321}">
                <p14:modId xmlns:p14="http://schemas.microsoft.com/office/powerpoint/2010/main" val="2347509673"/>
              </p:ext>
            </p:extLst>
          </p:nvPr>
        </p:nvGraphicFramePr>
        <p:xfrm>
          <a:off x="3362325" y="1285376"/>
          <a:ext cx="3453062" cy="2050472"/>
        </p:xfrm>
        <a:graphic>
          <a:graphicData uri="http://schemas.openxmlformats.org/drawingml/2006/chart">
            <c:chart xmlns:c="http://schemas.openxmlformats.org/drawingml/2006/chart" xmlns:r="http://schemas.openxmlformats.org/officeDocument/2006/relationships" r:id="rId5"/>
          </a:graphicData>
        </a:graphic>
      </p:graphicFrame>
      <p:sp>
        <p:nvSpPr>
          <p:cNvPr id="35" name="Slide Number Placeholder 2"/>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839C79-5185-412B-993F-B5CAB1A7D442}" type="slidenum">
              <a:rPr lang="en-US" smtClean="0"/>
              <a:pPr/>
              <a:t>9</a:t>
            </a:fld>
            <a:endParaRPr lang="en-US" dirty="0"/>
          </a:p>
        </p:txBody>
      </p:sp>
      <p:sp>
        <p:nvSpPr>
          <p:cNvPr id="36" name="TextBox 35"/>
          <p:cNvSpPr txBox="1"/>
          <p:nvPr/>
        </p:nvSpPr>
        <p:spPr>
          <a:xfrm>
            <a:off x="3919961" y="1465109"/>
            <a:ext cx="990601" cy="307777"/>
          </a:xfrm>
          <a:prstGeom prst="rect">
            <a:avLst/>
          </a:prstGeom>
          <a:noFill/>
        </p:spPr>
        <p:txBody>
          <a:bodyPr wrap="square" rtlCol="0">
            <a:spAutoFit/>
          </a:bodyPr>
          <a:lstStyle/>
          <a:p>
            <a:r>
              <a:rPr lang="en-US" sz="1400" b="1" dirty="0" smtClean="0"/>
              <a:t>Water</a:t>
            </a:r>
            <a:endParaRPr lang="en-US" sz="1400" b="1" dirty="0"/>
          </a:p>
        </p:txBody>
      </p:sp>
      <p:cxnSp>
        <p:nvCxnSpPr>
          <p:cNvPr id="37" name="Straight Connector 36"/>
          <p:cNvCxnSpPr/>
          <p:nvPr/>
        </p:nvCxnSpPr>
        <p:spPr>
          <a:xfrm>
            <a:off x="2213344" y="3638550"/>
            <a:ext cx="15204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213344" y="3815540"/>
            <a:ext cx="15204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213344" y="3838575"/>
            <a:ext cx="15204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209800" y="6591300"/>
            <a:ext cx="15204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209800" y="6768290"/>
            <a:ext cx="15204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209800" y="6791325"/>
            <a:ext cx="15204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581774" y="1466850"/>
            <a:ext cx="990601" cy="307777"/>
          </a:xfrm>
          <a:prstGeom prst="rect">
            <a:avLst/>
          </a:prstGeom>
          <a:noFill/>
        </p:spPr>
        <p:txBody>
          <a:bodyPr wrap="square" rtlCol="0">
            <a:spAutoFit/>
          </a:bodyPr>
          <a:lstStyle/>
          <a:p>
            <a:r>
              <a:rPr lang="en-US" sz="1400" b="1" dirty="0" smtClean="0"/>
              <a:t>Water</a:t>
            </a:r>
            <a:endParaRPr lang="en-US" sz="1400" b="1" dirty="0"/>
          </a:p>
        </p:txBody>
      </p:sp>
      <p:sp>
        <p:nvSpPr>
          <p:cNvPr id="44" name="TextBox 43"/>
          <p:cNvSpPr txBox="1"/>
          <p:nvPr/>
        </p:nvSpPr>
        <p:spPr>
          <a:xfrm>
            <a:off x="3924300" y="4435673"/>
            <a:ext cx="990601" cy="307777"/>
          </a:xfrm>
          <a:prstGeom prst="rect">
            <a:avLst/>
          </a:prstGeom>
          <a:noFill/>
        </p:spPr>
        <p:txBody>
          <a:bodyPr wrap="square" rtlCol="0">
            <a:spAutoFit/>
          </a:bodyPr>
          <a:lstStyle/>
          <a:p>
            <a:r>
              <a:rPr lang="en-US" sz="1400" b="1" dirty="0" smtClean="0"/>
              <a:t>Water</a:t>
            </a:r>
            <a:endParaRPr lang="en-US" sz="1400" b="1" dirty="0"/>
          </a:p>
        </p:txBody>
      </p:sp>
      <p:sp>
        <p:nvSpPr>
          <p:cNvPr id="45" name="TextBox 44"/>
          <p:cNvSpPr txBox="1"/>
          <p:nvPr/>
        </p:nvSpPr>
        <p:spPr>
          <a:xfrm>
            <a:off x="3800474" y="264096"/>
            <a:ext cx="1524001" cy="269304"/>
          </a:xfrm>
          <a:prstGeom prst="rect">
            <a:avLst/>
          </a:prstGeom>
          <a:solidFill>
            <a:schemeClr val="bg1"/>
          </a:solidFill>
        </p:spPr>
        <p:txBody>
          <a:bodyPr wrap="square" rtlCol="0" anchor="ctr">
            <a:spAutoFit/>
          </a:bodyPr>
          <a:lstStyle/>
          <a:p>
            <a:pPr algn="ctr"/>
            <a:r>
              <a:rPr lang="en-US" sz="1150" b="1" dirty="0" smtClean="0">
                <a:solidFill>
                  <a:srgbClr val="7C88AE"/>
                </a:solidFill>
                <a:latin typeface="Franklin Gothic Medium Cond" pitchFamily="34" charset="0"/>
              </a:rPr>
              <a:t>LPPC INVESTOR FORUM</a:t>
            </a:r>
            <a:endParaRPr lang="en-US" sz="1150" b="1" dirty="0">
              <a:solidFill>
                <a:srgbClr val="7C88AE"/>
              </a:solidFill>
              <a:latin typeface="Franklin Gothic Medium Cond" pitchFamily="34" charset="0"/>
            </a:endParaRPr>
          </a:p>
        </p:txBody>
      </p:sp>
      <p:graphicFrame>
        <p:nvGraphicFramePr>
          <p:cNvPr id="46" name="Chart 45"/>
          <p:cNvGraphicFramePr>
            <a:graphicFrameLocks/>
          </p:cNvGraphicFramePr>
          <p:nvPr>
            <p:extLst>
              <p:ext uri="{D42A27DB-BD31-4B8C-83A1-F6EECF244321}">
                <p14:modId xmlns:p14="http://schemas.microsoft.com/office/powerpoint/2010/main" val="4120644290"/>
              </p:ext>
            </p:extLst>
          </p:nvPr>
        </p:nvGraphicFramePr>
        <p:xfrm>
          <a:off x="3181350" y="4381128"/>
          <a:ext cx="3761422" cy="20002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7" name="Chart 46"/>
          <p:cNvGraphicFramePr>
            <a:graphicFrameLocks/>
          </p:cNvGraphicFramePr>
          <p:nvPr>
            <p:extLst>
              <p:ext uri="{D42A27DB-BD31-4B8C-83A1-F6EECF244321}">
                <p14:modId xmlns:p14="http://schemas.microsoft.com/office/powerpoint/2010/main" val="241787487"/>
              </p:ext>
            </p:extLst>
          </p:nvPr>
        </p:nvGraphicFramePr>
        <p:xfrm>
          <a:off x="5831072" y="1276350"/>
          <a:ext cx="3912050" cy="2076450"/>
        </p:xfrm>
        <a:graphic>
          <a:graphicData uri="http://schemas.openxmlformats.org/drawingml/2006/chart">
            <c:chart xmlns:c="http://schemas.openxmlformats.org/drawingml/2006/chart" xmlns:r="http://schemas.openxmlformats.org/officeDocument/2006/relationships" r:id="rId7"/>
          </a:graphicData>
        </a:graphic>
      </p:graphicFrame>
      <p:sp>
        <p:nvSpPr>
          <p:cNvPr id="48" name="TextBox 47"/>
          <p:cNvSpPr txBox="1"/>
          <p:nvPr/>
        </p:nvSpPr>
        <p:spPr>
          <a:xfrm>
            <a:off x="3924300" y="895350"/>
            <a:ext cx="5038725" cy="307777"/>
          </a:xfrm>
          <a:prstGeom prst="rect">
            <a:avLst/>
          </a:prstGeom>
          <a:noFill/>
        </p:spPr>
        <p:txBody>
          <a:bodyPr wrap="square" rtlCol="0">
            <a:spAutoFit/>
          </a:bodyPr>
          <a:lstStyle/>
          <a:p>
            <a:pPr algn="ctr"/>
            <a:r>
              <a:rPr lang="en-US" sz="1400" b="1" dirty="0" smtClean="0">
                <a:solidFill>
                  <a:srgbClr val="204D84"/>
                </a:solidFill>
              </a:rPr>
              <a:t>June 30, 2014 YTD</a:t>
            </a:r>
            <a:endParaRPr lang="en-US" sz="1400" b="1" dirty="0">
              <a:solidFill>
                <a:srgbClr val="204D84"/>
              </a:solidFill>
            </a:endParaRPr>
          </a:p>
        </p:txBody>
      </p:sp>
    </p:spTree>
    <p:extLst>
      <p:ext uri="{BB962C8B-B14F-4D97-AF65-F5344CB8AC3E}">
        <p14:creationId xmlns:p14="http://schemas.microsoft.com/office/powerpoint/2010/main" val="3617080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11161</TotalTime>
  <Words>1209</Words>
  <Application>Microsoft Office PowerPoint</Application>
  <PresentationFormat>On-screen Show (4:3)</PresentationFormat>
  <Paragraphs>454</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Domingo, Oliver C. - Budget Financial Analyst</dc:creator>
  <cp:lastModifiedBy>Domingo, Oliver C. - Debt Financial Analyst</cp:lastModifiedBy>
  <cp:revision>505</cp:revision>
  <cp:lastPrinted>2014-09-29T18:19:36Z</cp:lastPrinted>
  <dcterms:created xsi:type="dcterms:W3CDTF">2013-10-28T19:26:16Z</dcterms:created>
  <dcterms:modified xsi:type="dcterms:W3CDTF">2014-09-29T18:24:11Z</dcterms:modified>
</cp:coreProperties>
</file>